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4"/>
  </p:notesMasterIdLst>
  <p:sldIdLst>
    <p:sldId id="293" r:id="rId2"/>
    <p:sldId id="295" r:id="rId3"/>
    <p:sldId id="294" r:id="rId4"/>
    <p:sldId id="284" r:id="rId5"/>
    <p:sldId id="257" r:id="rId6"/>
    <p:sldId id="258" r:id="rId7"/>
    <p:sldId id="296" r:id="rId8"/>
    <p:sldId id="297" r:id="rId9"/>
    <p:sldId id="259" r:id="rId10"/>
    <p:sldId id="260" r:id="rId11"/>
    <p:sldId id="287" r:id="rId12"/>
    <p:sldId id="288" r:id="rId13"/>
    <p:sldId id="289" r:id="rId14"/>
    <p:sldId id="262" r:id="rId15"/>
    <p:sldId id="271" r:id="rId16"/>
    <p:sldId id="275" r:id="rId17"/>
    <p:sldId id="277" r:id="rId18"/>
    <p:sldId id="261" r:id="rId19"/>
    <p:sldId id="298" r:id="rId20"/>
    <p:sldId id="264" r:id="rId21"/>
    <p:sldId id="305" r:id="rId22"/>
    <p:sldId id="300" r:id="rId23"/>
    <p:sldId id="301" r:id="rId24"/>
    <p:sldId id="311" r:id="rId25"/>
    <p:sldId id="312" r:id="rId26"/>
    <p:sldId id="303" r:id="rId27"/>
    <p:sldId id="304" r:id="rId28"/>
    <p:sldId id="306" r:id="rId29"/>
    <p:sldId id="307" r:id="rId30"/>
    <p:sldId id="309" r:id="rId31"/>
    <p:sldId id="314" r:id="rId32"/>
    <p:sldId id="299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92" autoAdjust="0"/>
    <p:restoredTop sz="86472" autoAdjust="0"/>
  </p:normalViewPr>
  <p:slideViewPr>
    <p:cSldViewPr>
      <p:cViewPr varScale="1">
        <p:scale>
          <a:sx n="62" d="100"/>
          <a:sy n="62" d="100"/>
        </p:scale>
        <p:origin x="81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5192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2D38A-E223-4288-89B0-225EA6A72141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90969-4376-4D22-9E86-91327743DD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047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1D30056-BDC8-44F3-BDD5-F4DDE539029C}" type="slidenum">
              <a:rPr lang="ru-RU" smtClean="0">
                <a:solidFill>
                  <a:srgbClr val="000000"/>
                </a:solidFill>
                <a:latin typeface="Times New Roman" pitchFamily="18" charset="0"/>
              </a:rPr>
              <a:pPr eaLnBrk="1" hangingPunct="1"/>
              <a:t>2</a:t>
            </a:fld>
            <a:endParaRPr 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76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76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479524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90969-4376-4D22-9E86-91327743DD5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103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61CAD6E-B1DF-4CE6-9EBB-C8D1D8F09493}" type="slidenum">
              <a:rPr lang="ru-RU" smtClean="0">
                <a:solidFill>
                  <a:srgbClr val="000000"/>
                </a:solidFill>
                <a:latin typeface="Times New Roman" pitchFamily="18" charset="0"/>
              </a:rPr>
              <a:pPr eaLnBrk="1" hangingPunct="1"/>
              <a:t>11</a:t>
            </a:fld>
            <a:endParaRPr 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693648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EC7945-298D-4DD8-97AE-BB8C5BE5D8F6}" type="slidenum">
              <a:rPr lang="ru-RU" smtClean="0">
                <a:solidFill>
                  <a:srgbClr val="000000"/>
                </a:solidFill>
                <a:latin typeface="Times New Roman" pitchFamily="18" charset="0"/>
              </a:rPr>
              <a:pPr eaLnBrk="1" hangingPunct="1"/>
              <a:t>13</a:t>
            </a:fld>
            <a:endParaRPr 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126974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1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6.jpeg" Type="http://schemas.openxmlformats.org/officeDocument/2006/relationships/image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692696"/>
            <a:ext cx="6984776" cy="5211960"/>
          </a:xfrm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i="1" dirty="0" smtClean="0">
                <a:solidFill>
                  <a:srgbClr val="003366"/>
                </a:solidFill>
              </a:rPr>
              <a:t>Не забыва</a:t>
            </a:r>
            <a:r>
              <a:rPr lang="ru-RU" b="1" i="1" dirty="0" smtClean="0">
                <a:solidFill>
                  <a:srgbClr val="003366"/>
                </a:solidFill>
              </a:rPr>
              <a:t>й народные игры!</a:t>
            </a:r>
            <a:r>
              <a:rPr lang="ru-RU" b="1" i="1" dirty="0" smtClean="0">
                <a:solidFill>
                  <a:srgbClr val="003366"/>
                </a:solidFill>
              </a:rPr>
              <a:t/>
            </a:r>
            <a:br>
              <a:rPr lang="ru-RU" b="1" i="1" dirty="0" smtClean="0">
                <a:solidFill>
                  <a:srgbClr val="003366"/>
                </a:solidFill>
              </a:rPr>
            </a:br>
            <a:r>
              <a:rPr lang="ru-RU" b="1" i="1" dirty="0" smtClean="0">
                <a:solidFill>
                  <a:srgbClr val="003366"/>
                </a:solidFill>
              </a:rPr>
              <a:t>(«Чти традиции прошлого»)</a:t>
            </a:r>
            <a:r>
              <a:rPr lang="ru-RU" b="1" i="1" dirty="0">
                <a:solidFill>
                  <a:srgbClr val="003366"/>
                </a:solidFill>
              </a:rPr>
              <a:t/>
            </a:r>
            <a:br>
              <a:rPr lang="ru-RU" b="1" i="1" dirty="0">
                <a:solidFill>
                  <a:srgbClr val="003366"/>
                </a:solidFill>
              </a:rPr>
            </a:br>
            <a:r>
              <a:rPr lang="ru-RU" b="1" i="1" dirty="0" smtClean="0">
                <a:solidFill>
                  <a:srgbClr val="003366"/>
                </a:solidFill>
              </a:rPr>
              <a:t/>
            </a:r>
            <a:br>
              <a:rPr lang="ru-RU" b="1" i="1" dirty="0" smtClean="0">
                <a:solidFill>
                  <a:srgbClr val="003366"/>
                </a:solidFill>
              </a:rPr>
            </a:br>
            <a:r>
              <a:rPr lang="ru-RU" b="1" i="1" dirty="0" smtClean="0">
                <a:solidFill>
                  <a:srgbClr val="003366"/>
                </a:solidFill>
              </a:rPr>
              <a:t/>
            </a:r>
            <a:br>
              <a:rPr lang="ru-RU" b="1" i="1" dirty="0" smtClean="0">
                <a:solidFill>
                  <a:srgbClr val="003366"/>
                </a:solidFill>
              </a:rPr>
            </a:br>
            <a:r>
              <a:rPr lang="ru-RU" b="1" i="1" dirty="0">
                <a:solidFill>
                  <a:srgbClr val="003366"/>
                </a:solidFill>
              </a:rPr>
              <a:t/>
            </a:r>
            <a:br>
              <a:rPr lang="ru-RU" b="1" i="1" dirty="0">
                <a:solidFill>
                  <a:srgbClr val="003366"/>
                </a:solidFill>
              </a:rPr>
            </a:br>
            <a:r>
              <a:rPr lang="ru-RU" b="1" i="1" dirty="0" smtClean="0">
                <a:solidFill>
                  <a:srgbClr val="003366"/>
                </a:solidFill>
              </a:rPr>
              <a:t/>
            </a:r>
            <a:br>
              <a:rPr lang="ru-RU" b="1" i="1" dirty="0" smtClean="0">
                <a:solidFill>
                  <a:srgbClr val="003366"/>
                </a:solidFill>
              </a:rPr>
            </a:br>
            <a:r>
              <a:rPr lang="ru-RU" sz="3600" b="1" i="1" dirty="0">
                <a:solidFill>
                  <a:srgbClr val="003366"/>
                </a:solidFill>
              </a:rPr>
              <a:t> </a:t>
            </a:r>
            <a:r>
              <a:rPr lang="ru-RU" sz="3600" b="1" i="1" dirty="0" smtClean="0">
                <a:solidFill>
                  <a:srgbClr val="003366"/>
                </a:solidFill>
              </a:rPr>
              <a:t>                  </a:t>
            </a:r>
            <a:r>
              <a:rPr lang="ru-RU" sz="3600" b="1" i="1" dirty="0" smtClean="0">
                <a:solidFill>
                  <a:srgbClr val="003366"/>
                </a:solidFill>
              </a:rPr>
              <a:t/>
            </a:r>
            <a:br>
              <a:rPr lang="ru-RU" sz="3600" b="1" i="1" dirty="0" smtClean="0">
                <a:solidFill>
                  <a:srgbClr val="003366"/>
                </a:solidFill>
              </a:rPr>
            </a:br>
            <a:r>
              <a:rPr lang="ru-RU" sz="3600" b="1" i="1" dirty="0">
                <a:solidFill>
                  <a:srgbClr val="003366"/>
                </a:solidFill>
              </a:rPr>
              <a:t/>
            </a:r>
            <a:br>
              <a:rPr lang="ru-RU" sz="3600" b="1" i="1" dirty="0">
                <a:solidFill>
                  <a:srgbClr val="003366"/>
                </a:solidFill>
              </a:rPr>
            </a:br>
            <a:r>
              <a:rPr lang="ru-RU" sz="3600" b="1" i="1" dirty="0" smtClean="0">
                <a:solidFill>
                  <a:srgbClr val="003366"/>
                </a:solidFill>
              </a:rPr>
              <a:t>                 </a:t>
            </a:r>
            <a:r>
              <a:rPr lang="ru-RU" sz="3600" b="1" i="1" dirty="0" smtClean="0">
                <a:solidFill>
                  <a:srgbClr val="003366"/>
                </a:solidFill>
              </a:rPr>
              <a:t>  </a:t>
            </a:r>
            <a:r>
              <a:rPr lang="ru-RU" sz="3600" b="1" i="1" dirty="0" smtClean="0">
                <a:solidFill>
                  <a:srgbClr val="003366"/>
                </a:solidFill>
              </a:rPr>
              <a:t>Подготовила: Синяк М.С.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7533456"/>
            <a:ext cx="6400800" cy="432048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59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s://konstruktortestov.ru/files/ebae/175b/23a1/9c79/60cb/e0c9/e576/3d7a/71743546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91680" y="2492896"/>
            <a:ext cx="3240359" cy="2303198"/>
          </a:xfrm>
          <a:prstGeom prst="rect">
            <a:avLst/>
          </a:prstGeom>
        </p:spPr>
      </p:pic>
      <p:pic>
        <p:nvPicPr>
          <p:cNvPr id="6" name="Picture 2" descr="C:\Documents and Settings\Admin\Рабочий стол\11111\P107043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087" y="2474992"/>
            <a:ext cx="3168352" cy="2214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936195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-243408"/>
            <a:ext cx="7704856" cy="6552728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По содержанию калмыцкие народные игры, </a:t>
            </a:r>
            <a:r>
              <a:rPr lang="ru-RU" sz="3600" b="1" dirty="0" err="1" smtClean="0">
                <a:solidFill>
                  <a:schemeClr val="bg2">
                    <a:lumMod val="10000"/>
                  </a:schemeClr>
                </a:solidFill>
              </a:rPr>
              <a:t>например,классически</a:t>
            </a: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 лаконичны, выразительны и доступны ребёнку. Они вызывают активную работу мысли,</a:t>
            </a:r>
            <a:b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 способствуют расширению кругозора, уточнению представлений об окружающем мире, совершенствованию всех психологических процессов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827584" y="6237312"/>
            <a:ext cx="6868616" cy="288032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275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7237413" y="6399213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160" tIns="46080" rIns="92160" bIns="4608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15A664AC-084E-4DEB-AB89-F0707C87526F}" type="slidenum">
              <a:rPr lang="ru-RU" sz="1400">
                <a:solidFill>
                  <a:srgbClr val="003366"/>
                </a:solidFill>
                <a:latin typeface="Times New Roman" pitchFamily="18" charset="0"/>
              </a:rPr>
              <a:pPr algn="r" eaLnBrk="1" hangingPunct="1">
                <a:buClrTx/>
                <a:buFontTx/>
                <a:buNone/>
              </a:pPr>
              <a:t>11</a:t>
            </a:fld>
            <a:endParaRPr lang="ru-RU" sz="1400">
              <a:solidFill>
                <a:srgbClr val="003366"/>
              </a:solidFill>
              <a:latin typeface="Times New Roman" pitchFamily="18" charset="0"/>
            </a:endParaRPr>
          </a:p>
        </p:txBody>
      </p:sp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457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160" tIns="46080" rIns="92160" bIns="4608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Tx/>
              <a:buFontTx/>
              <a:buNone/>
            </a:pPr>
            <a:endParaRPr lang="ru-RU" sz="1400">
              <a:solidFill>
                <a:srgbClr val="003366"/>
              </a:solidFill>
              <a:latin typeface="Times New Roman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xfrm>
            <a:off x="500063" y="500063"/>
            <a:ext cx="8072437" cy="1087437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</a:rPr>
              <a:t>Используя народные  игры в </a:t>
            </a:r>
            <a:r>
              <a:rPr lang="ru-RU" sz="2800" b="1" i="1" dirty="0" err="1" smtClean="0">
                <a:solidFill>
                  <a:schemeClr val="bg2">
                    <a:lumMod val="10000"/>
                  </a:schemeClr>
                </a:solidFill>
              </a:rPr>
              <a:t>воспитательно</a:t>
            </a: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</a:rPr>
              <a:t> -образовательном процессе решаются следующие </a:t>
            </a:r>
            <a:r>
              <a:rPr lang="ru-RU" sz="2800" b="1" i="1" u="sng" dirty="0" smtClean="0">
                <a:solidFill>
                  <a:schemeClr val="bg2">
                    <a:lumMod val="10000"/>
                  </a:schemeClr>
                </a:solidFill>
              </a:rPr>
              <a:t>задачи</a:t>
            </a:r>
            <a:endParaRPr lang="ru-RU" sz="2800" b="1" i="1" u="sng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220" name="Rectangle 4"/>
          <p:cNvSpPr>
            <a:spLocks noGrp="1" noChangeArrowheads="1"/>
          </p:cNvSpPr>
          <p:nvPr>
            <p:ph idx="1"/>
          </p:nvPr>
        </p:nvSpPr>
        <p:spPr>
          <a:xfrm>
            <a:off x="1119188" y="1785938"/>
            <a:ext cx="7593012" cy="4695825"/>
          </a:xfrm>
        </p:spPr>
        <p:txBody>
          <a:bodyPr>
            <a:noAutofit/>
          </a:bodyPr>
          <a:lstStyle/>
          <a:p>
            <a:pPr marL="265176" indent="-341313" eaLnBrk="1" fontAlgn="auto" hangingPunct="1">
              <a:spcBef>
                <a:spcPts val="900"/>
              </a:spcBef>
              <a:spcAft>
                <a:spcPts val="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2400" b="1" i="1" dirty="0">
                <a:solidFill>
                  <a:schemeClr val="bg2">
                    <a:lumMod val="10000"/>
                  </a:schemeClr>
                </a:solidFill>
              </a:rPr>
              <a:t>1. Формирования интереса </a:t>
            </a: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к народным  </a:t>
            </a:r>
            <a:r>
              <a:rPr lang="ru-RU" sz="2400" b="1" i="1" dirty="0">
                <a:solidFill>
                  <a:schemeClr val="bg2">
                    <a:lumMod val="10000"/>
                  </a:schemeClr>
                </a:solidFill>
              </a:rPr>
              <a:t>играм </a:t>
            </a: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;</a:t>
            </a:r>
            <a:endParaRPr lang="ru-RU" sz="2400" b="1" i="1" dirty="0">
              <a:solidFill>
                <a:schemeClr val="bg2">
                  <a:lumMod val="10000"/>
                </a:schemeClr>
              </a:solidFill>
            </a:endParaRPr>
          </a:p>
          <a:p>
            <a:pPr marL="265176" indent="-341313" eaLnBrk="1" fontAlgn="auto" hangingPunct="1">
              <a:spcBef>
                <a:spcPts val="900"/>
              </a:spcBef>
              <a:spcAft>
                <a:spcPts val="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2400" b="1" i="1" dirty="0">
                <a:solidFill>
                  <a:schemeClr val="bg2">
                    <a:lumMod val="10000"/>
                  </a:schemeClr>
                </a:solidFill>
              </a:rPr>
              <a:t>2. </a:t>
            </a: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Обогащение </a:t>
            </a:r>
            <a:r>
              <a:rPr lang="ru-RU" sz="2400" b="1" i="1" dirty="0">
                <a:solidFill>
                  <a:schemeClr val="bg2">
                    <a:lumMod val="10000"/>
                  </a:schemeClr>
                </a:solidFill>
              </a:rPr>
              <a:t>знаний детей о языке, обычаях и </a:t>
            </a: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традициях народа</a:t>
            </a:r>
            <a:r>
              <a:rPr lang="ru-RU" sz="2400" b="1" i="1" dirty="0">
                <a:solidFill>
                  <a:schemeClr val="bg2">
                    <a:lumMod val="10000"/>
                  </a:schemeClr>
                </a:solidFill>
              </a:rPr>
              <a:t>;</a:t>
            </a:r>
          </a:p>
          <a:p>
            <a:pPr marL="265176" indent="-341313" eaLnBrk="1" fontAlgn="auto" hangingPunct="1">
              <a:spcBef>
                <a:spcPts val="900"/>
              </a:spcBef>
              <a:spcAft>
                <a:spcPts val="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2400" b="1" i="1" dirty="0">
                <a:solidFill>
                  <a:schemeClr val="bg2">
                    <a:lumMod val="10000"/>
                  </a:schemeClr>
                </a:solidFill>
              </a:rPr>
              <a:t>3.Сохранения национальной бытности </a:t>
            </a: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и </a:t>
            </a:r>
            <a:r>
              <a:rPr lang="ru-RU" sz="2400" b="1" i="1" dirty="0">
                <a:solidFill>
                  <a:schemeClr val="bg2">
                    <a:lumMod val="10000"/>
                  </a:schemeClr>
                </a:solidFill>
              </a:rPr>
              <a:t>воспитания уважения к традициям</a:t>
            </a: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4.Развивать глазомер, быстроту и ловкость;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5. Умение ориентироваться в пространстве;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6. Проявление чувства коллективизма;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7. Способствовать пробуждению интереса и смекалки.</a:t>
            </a:r>
          </a:p>
          <a:p>
            <a:pPr marL="265176" indent="-341313" eaLnBrk="1" fontAlgn="auto" hangingPunct="1">
              <a:spcBef>
                <a:spcPts val="900"/>
              </a:spcBef>
              <a:spcAft>
                <a:spcPts val="0"/>
              </a:spcAft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ru-RU" sz="2400" i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4686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de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8" dur="5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0929" y="285750"/>
            <a:ext cx="7772400" cy="85725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Особенности народной игры: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22313" y="1143000"/>
            <a:ext cx="7772400" cy="5214938"/>
          </a:xfrm>
        </p:spPr>
        <p:txBody>
          <a:bodyPr>
            <a:normAutofit fontScale="70000" lnSpcReduction="20000"/>
          </a:bodyPr>
          <a:lstStyle/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создает предпосылки для </a:t>
            </a:r>
            <a:r>
              <a:rPr lang="ru-RU" sz="3400" b="1" i="1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освоения социально ценных стереотипов поведения</a:t>
            </a:r>
            <a:r>
              <a:rPr lang="ru-RU" sz="34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которые становятся специальными регуляторами отношений в социальной среде; через игру дети в опосредованной форме включаются в жизнь взрослых, удовлетворяя и собственную потребность в причастности к происходящему в социальном мире;</a:t>
            </a: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народная игра </a:t>
            </a:r>
            <a:r>
              <a:rPr lang="ru-RU" sz="3400" b="1" i="1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реализуется на принципах добровольности</a:t>
            </a:r>
            <a:r>
              <a:rPr lang="ru-RU" sz="3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спонтанности при особых условиях сговоренности, отражает особенности определенного исторического момента развития общества, претерпевает изменения под влиянием социально-политических, экономических, культурных и др. факторов;</a:t>
            </a:r>
          </a:p>
          <a:p>
            <a:pPr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народная игра способствует </a:t>
            </a:r>
            <a:r>
              <a:rPr lang="ru-RU" sz="3400" b="1" i="1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выработке социально-нравственных качеств</a:t>
            </a:r>
            <a:r>
              <a:rPr lang="ru-RU" sz="3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соединении с психолого-педагогическими условиями.</a:t>
            </a:r>
          </a:p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436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642938" y="500063"/>
            <a:ext cx="8001000" cy="21431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</a:rPr>
              <a:t>Применение народных игр в воспитательно-образовательном процессе  ДОУ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b="1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idx="1"/>
          </p:nvPr>
        </p:nvSpPr>
        <p:spPr>
          <a:xfrm>
            <a:off x="1370013" y="2357438"/>
            <a:ext cx="6845300" cy="3571875"/>
          </a:xfrm>
        </p:spPr>
        <p:txBody>
          <a:bodyPr>
            <a:normAutofit fontScale="85000" lnSpcReduction="10000"/>
          </a:bodyPr>
          <a:lstStyle/>
          <a:p>
            <a:pPr marL="341313" indent="-341313" algn="ctr" eaLnBrk="1" fontAlgn="auto" hangingPunct="1">
              <a:lnSpc>
                <a:spcPct val="200000"/>
              </a:lnSpc>
              <a:spcAft>
                <a:spcPts val="0"/>
              </a:spcAft>
              <a:buClr>
                <a:srgbClr val="336699"/>
              </a:buClr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Занятия </a:t>
            </a:r>
          </a:p>
          <a:p>
            <a:pPr marL="341313" indent="-341313" algn="ctr" eaLnBrk="1" fontAlgn="auto" hangingPunct="1">
              <a:lnSpc>
                <a:spcPct val="200000"/>
              </a:lnSpc>
              <a:spcAft>
                <a:spcPts val="0"/>
              </a:spcAft>
              <a:buClr>
                <a:srgbClr val="336699"/>
              </a:buClr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Режимные моменты</a:t>
            </a:r>
          </a:p>
          <a:p>
            <a:pPr marL="341313" indent="-341313" algn="ctr" eaLnBrk="1" fontAlgn="auto" hangingPunct="1">
              <a:lnSpc>
                <a:spcPct val="200000"/>
              </a:lnSpc>
              <a:spcAft>
                <a:spcPts val="0"/>
              </a:spcAft>
              <a:buClr>
                <a:srgbClr val="336699"/>
              </a:buClr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Спортивные досуги</a:t>
            </a:r>
          </a:p>
          <a:p>
            <a:pPr marL="341313" indent="-341313" algn="ctr" eaLnBrk="1" fontAlgn="auto" hangingPunct="1">
              <a:lnSpc>
                <a:spcPct val="200000"/>
              </a:lnSpc>
              <a:spcAft>
                <a:spcPts val="0"/>
              </a:spcAft>
              <a:buClr>
                <a:srgbClr val="336699"/>
              </a:buClr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Праздники</a:t>
            </a:r>
          </a:p>
          <a:p>
            <a:pPr marL="341313" indent="-341313" eaLnBrk="1" fontAlgn="auto" hangingPunct="1">
              <a:lnSpc>
                <a:spcPct val="200000"/>
              </a:lnSpc>
              <a:spcAft>
                <a:spcPts val="0"/>
              </a:spcAft>
              <a:buClr>
                <a:srgbClr val="336699"/>
              </a:buClr>
              <a:buFont typeface="Wingdings" pitchFamily="2" charset="2"/>
              <a:buChar char="v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ru-RU" i="1" dirty="0" smtClean="0"/>
          </a:p>
        </p:txBody>
      </p:sp>
    </p:spTree>
    <p:extLst>
      <p:ext uri="{BB962C8B-B14F-4D97-AF65-F5344CB8AC3E}">
        <p14:creationId xmlns:p14="http://schemas.microsoft.com/office/powerpoint/2010/main" val="5453401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«Скользящая цель»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221" y="1417638"/>
            <a:ext cx="6417733" cy="4813300"/>
          </a:xfrm>
        </p:spPr>
      </p:pic>
      <p:pic>
        <p:nvPicPr>
          <p:cNvPr id="5" name="Рисунок 6" descr="Рисунок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59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210146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   «Загони овец в кошару»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59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537" y="1773238"/>
            <a:ext cx="5803900" cy="4352925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7687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bg2">
                    <a:lumMod val="10000"/>
                  </a:schemeClr>
                </a:solidFill>
              </a:rPr>
              <a:t>«Раздувайся, пузырь!</a:t>
            </a:r>
            <a:r>
              <a:rPr lang="ru-RU" b="1" u="sng" dirty="0" smtClean="0">
                <a:solidFill>
                  <a:schemeClr val="bg2">
                    <a:lumMod val="10000"/>
                  </a:schemeClr>
                </a:solidFill>
                <a:latin typeface="Times New Roman"/>
                <a:cs typeface="Times New Roman"/>
              </a:rPr>
              <a:t>»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59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600200"/>
            <a:ext cx="5904656" cy="4525963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9221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«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Малечина-калечина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»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59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704" y="1557338"/>
            <a:ext cx="6091766" cy="4568825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20040"/>
            <a:ext cx="7200800" cy="11647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Педагогам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следует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помнить,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b="1" dirty="0">
                <a:solidFill>
                  <a:schemeClr val="bg2">
                    <a:lumMod val="10000"/>
                  </a:schemeClr>
                </a:solidFill>
              </a:rPr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556792"/>
            <a:ext cx="7128792" cy="48245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>
                <a:solidFill>
                  <a:schemeClr val="bg2">
                    <a:lumMod val="10000"/>
                  </a:schemeClr>
                </a:solidFill>
              </a:rPr>
              <a:t>ч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то главная его задача заключается в том, чтобы научить детей играть в народные игры </a:t>
            </a:r>
            <a:r>
              <a:rPr lang="ru-RU" sz="2800" b="1" u="sng" dirty="0" smtClean="0">
                <a:solidFill>
                  <a:schemeClr val="bg2">
                    <a:lumMod val="10000"/>
                  </a:schemeClr>
                </a:solidFill>
              </a:rPr>
              <a:t>активно и самостоятельно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. Развивать родную речь посредством народных игр. Впечатления детства  образуют </a:t>
            </a:r>
            <a:r>
              <a:rPr lang="ru-RU" sz="2800" b="1" u="sng" dirty="0" smtClean="0">
                <a:solidFill>
                  <a:schemeClr val="bg2">
                    <a:lumMod val="10000"/>
                  </a:schemeClr>
                </a:solidFill>
              </a:rPr>
              <a:t>фундамент для развития его нравственных чувств, сознания и дальнейшего проявления их в общественно полезной и творческой деятельности, а также формируют  активную личность. </a:t>
            </a:r>
            <a:endParaRPr lang="ru-RU" sz="2800" b="1" u="sng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1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7"/>
            <a:ext cx="7211144" cy="2212843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692696"/>
            <a:ext cx="7139136" cy="52619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  <a:t>Викторина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  <a:t>«Народные игры»</a:t>
            </a:r>
            <a:endParaRPr lang="ru-RU" sz="4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59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Admin\Рабочий стол\11111\P10704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95028" y="2708920"/>
            <a:ext cx="4644408" cy="324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7994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7237413" y="6399213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160" tIns="46080" rIns="92160" bIns="4608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D5CABB91-E2C6-4D07-A60B-1CBE7C988E09}" type="slidenum">
              <a:rPr lang="ru-RU" sz="1400">
                <a:solidFill>
                  <a:srgbClr val="003366"/>
                </a:solidFill>
                <a:latin typeface="Times New Roman" pitchFamily="18" charset="0"/>
              </a:rPr>
              <a:pPr algn="r" eaLnBrk="1" hangingPunct="1">
                <a:buClrTx/>
                <a:buFontTx/>
                <a:buNone/>
              </a:pPr>
              <a:t>2</a:t>
            </a:fld>
            <a:endParaRPr lang="ru-RU" sz="1400">
              <a:solidFill>
                <a:srgbClr val="003366"/>
              </a:solidFill>
              <a:latin typeface="Times New Roman" pitchFamily="18" charset="0"/>
            </a:endParaRP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457200" y="6400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160" tIns="46080" rIns="92160" bIns="4608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Tx/>
              <a:buFontTx/>
              <a:buNone/>
            </a:pPr>
            <a:endParaRPr lang="ru-RU" sz="1400">
              <a:solidFill>
                <a:srgbClr val="003366"/>
              </a:solidFill>
              <a:latin typeface="Times New Roman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>
          <a:xfrm>
            <a:off x="857250" y="642938"/>
            <a:ext cx="7572375" cy="421481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Народные игры – это яркое выражение народа в них играющего, отражение этноса в целом и истории его развития. </a:t>
            </a:r>
            <a:b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Народные игры актуальны и интересны и в настоящее время, несмотря на то, что существует достаточно большое количество соблазнов в наш технократический век. </a:t>
            </a:r>
            <a:endParaRPr lang="ru-RU" sz="3200" b="1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7651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49006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Ответьте на вопросы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908720"/>
            <a:ext cx="7139136" cy="482453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0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      </a:t>
            </a:r>
            <a:r>
              <a:rPr lang="ru-RU" sz="2400" b="1" dirty="0" smtClean="0">
                <a:solidFill>
                  <a:srgbClr val="002060"/>
                </a:solidFill>
              </a:rPr>
              <a:t>1</a:t>
            </a:r>
            <a:r>
              <a:rPr lang="ru-RU" sz="2400" b="1" dirty="0">
                <a:solidFill>
                  <a:srgbClr val="002060"/>
                </a:solidFill>
              </a:rPr>
              <a:t>. Народные игры – это</a:t>
            </a:r>
            <a:r>
              <a:rPr lang="ru-RU" sz="2400" b="1" dirty="0" smtClean="0">
                <a:solidFill>
                  <a:srgbClr val="002060"/>
                </a:solidFill>
              </a:rPr>
              <a:t>…</a:t>
            </a:r>
          </a:p>
          <a:p>
            <a:pPr>
              <a:buNone/>
            </a:pPr>
            <a:r>
              <a:rPr lang="ru-RU" sz="2400" b="1" dirty="0">
                <a:solidFill>
                  <a:srgbClr val="002060"/>
                </a:solidFill>
              </a:rPr>
              <a:t/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2. Откуда берется речевой материал для народных игр</a:t>
            </a:r>
            <a:r>
              <a:rPr lang="ru-RU" sz="2400" b="1" dirty="0" smtClean="0">
                <a:solidFill>
                  <a:srgbClr val="002060"/>
                </a:solidFill>
              </a:rPr>
              <a:t>?</a:t>
            </a:r>
          </a:p>
          <a:p>
            <a:pPr>
              <a:buNone/>
            </a:pPr>
            <a:r>
              <a:rPr lang="ru-RU" sz="2400" b="1" dirty="0">
                <a:solidFill>
                  <a:srgbClr val="002060"/>
                </a:solidFill>
              </a:rPr>
              <a:t/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3.Главная роль в народной игре</a:t>
            </a:r>
            <a:r>
              <a:rPr lang="ru-RU" sz="2400" b="1" dirty="0" smtClean="0">
                <a:solidFill>
                  <a:srgbClr val="002060"/>
                </a:solidFill>
              </a:rPr>
              <a:t>?</a:t>
            </a:r>
          </a:p>
          <a:p>
            <a:pPr>
              <a:buNone/>
            </a:pPr>
            <a:endParaRPr lang="ru-RU" sz="2400" b="1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      4. Что является сигналом к действию в народной игре?</a:t>
            </a:r>
            <a:endParaRPr lang="ru-RU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59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21014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Узнай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игру по атрибуту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59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elistaonline.ru/uploads/f1/s/30/206/image/1095/107/medium_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556792"/>
            <a:ext cx="3312368" cy="2520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cs2.livemaster.ru/storage/a2/c1/9046258758f7d936f47d4d0d53a7--vintazh-pavlovoposadskaya-shal-vintazh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3" y="1465353"/>
            <a:ext cx="3168352" cy="261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galatexclub.ru/upload/iblock/1da/114_102_000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3" y="4293096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heaclub.ru/tim/ac0edd658962f7ebebdc56cdfeec243e/gotov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010" y="4266024"/>
            <a:ext cx="3175790" cy="231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637044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786210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59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Игра &quot;Гас эрглген&quot;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692696"/>
            <a:ext cx="648072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90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9941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«Гас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эргл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  <a:latin typeface="Times New Roman"/>
                <a:cs typeface="Times New Roman"/>
              </a:rPr>
              <a:t>һ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н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»</a:t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(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кружиться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вокруг колышка) 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59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03648" y="1412776"/>
            <a:ext cx="7283152" cy="54452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>
                <a:solidFill>
                  <a:schemeClr val="bg2">
                    <a:lumMod val="10000"/>
                  </a:schemeClr>
                </a:solidFill>
              </a:rPr>
              <a:t>В землю вбивается небольшой колышек. Один из игроков держится за него правой рукой и начинает </a:t>
            </a: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кружиться </a:t>
            </a:r>
            <a:r>
              <a:rPr lang="ru-RU" sz="4000" dirty="0">
                <a:solidFill>
                  <a:schemeClr val="bg2">
                    <a:lumMod val="10000"/>
                  </a:schemeClr>
                </a:solidFill>
              </a:rPr>
              <a:t>по часовой стрелке, одновременно пытаясь </a:t>
            </a: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достать </a:t>
            </a:r>
            <a:r>
              <a:rPr lang="ru-RU" sz="4000" dirty="0">
                <a:solidFill>
                  <a:schemeClr val="bg2">
                    <a:lumMod val="10000"/>
                  </a:schemeClr>
                </a:solidFill>
              </a:rPr>
              <a:t>левой рукой правое ухо из-под правой руки.</a:t>
            </a:r>
          </a:p>
          <a:p>
            <a:endParaRPr lang="ru-RU" sz="40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893885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>
            <a:normAutofit fontScale="90000"/>
          </a:bodyPr>
          <a:lstStyle/>
          <a:p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pic>
        <p:nvPicPr>
          <p:cNvPr id="2050" name="Picture 2" descr="https://konstruktortestov.ru/files/ebae/175b/23a1/9c79/60cb/e0c9/e576/3d7a/71743546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95736" y="1417639"/>
            <a:ext cx="5832647" cy="4145756"/>
          </a:xfrm>
        </p:spPr>
      </p:pic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5376" y="-1488"/>
            <a:ext cx="1259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7848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>
            <a:normAutofit fontScale="90000"/>
          </a:bodyPr>
          <a:lstStyle/>
          <a:p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376" y="-1488"/>
            <a:ext cx="1259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https://konstruktortestov.ru/files/dbd0/538c/fde9/f677/455b/8ca0/825d/4df5/2504630339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836712"/>
            <a:ext cx="6507939" cy="528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61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99412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Узнай игру по описанию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628801"/>
            <a:ext cx="7139136" cy="410445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4800" b="1" dirty="0">
                <a:solidFill>
                  <a:srgbClr val="0070C0"/>
                </a:solidFill>
              </a:rPr>
              <a:t>Две шеренги детей, взявшись за руки становятся друг напротив друга на расстоянии 15-20 м, ребенок чье имя назвали, разбегается и старается разбить шеренгу.</a:t>
            </a:r>
          </a:p>
          <a:p>
            <a:r>
              <a:rPr lang="ru-RU" sz="4800" b="1" dirty="0">
                <a:solidFill>
                  <a:srgbClr val="0070C0"/>
                </a:solidFill>
              </a:rPr>
              <a:t>Что это за игра?</a:t>
            </a:r>
          </a:p>
          <a:p>
            <a:pPr algn="ctr">
              <a:buNone/>
            </a:pPr>
            <a:endParaRPr lang="ru-RU" sz="4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59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596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211144" cy="1786210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764703"/>
            <a:ext cx="6779096" cy="4968553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Русская народная игра </a:t>
            </a:r>
          </a:p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«Цепи кованые»</a:t>
            </a:r>
            <a:endParaRPr lang="ru-RU" sz="3500" b="1" u="sng" dirty="0">
              <a:solidFill>
                <a:srgbClr val="FF0000"/>
              </a:solidFill>
            </a:endParaRPr>
          </a:p>
          <a:p>
            <a:r>
              <a:rPr lang="ru-RU" sz="4200" b="1" dirty="0">
                <a:solidFill>
                  <a:srgbClr val="0070C0"/>
                </a:solidFill>
              </a:rPr>
              <a:t>Две шеренги детей, взявшись за руки становятся друг напротив друга на расстоянии 15-20 м, ребенок чье имя назвали, разбегается и старается разбить шеренгу</a:t>
            </a:r>
            <a:endParaRPr lang="ru-RU" sz="42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59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6719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381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Узнай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игру по описанию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124745"/>
            <a:ext cx="7139136" cy="4608512"/>
          </a:xfrm>
        </p:spPr>
        <p:txBody>
          <a:bodyPr>
            <a:normAutofit fontScale="55000" lnSpcReduction="20000"/>
          </a:bodyPr>
          <a:lstStyle/>
          <a:p>
            <a:endParaRPr lang="ru-RU" sz="5100" b="1" dirty="0" smtClean="0">
              <a:solidFill>
                <a:srgbClr val="0070C0"/>
              </a:solidFill>
            </a:endParaRPr>
          </a:p>
          <a:p>
            <a:r>
              <a:rPr lang="ru-RU" sz="5100" b="1" dirty="0" smtClean="0">
                <a:solidFill>
                  <a:srgbClr val="0070C0"/>
                </a:solidFill>
              </a:rPr>
              <a:t>Игра </a:t>
            </a:r>
            <a:r>
              <a:rPr lang="ru-RU" sz="5100" b="1" dirty="0">
                <a:solidFill>
                  <a:srgbClr val="0070C0"/>
                </a:solidFill>
              </a:rPr>
              <a:t>начинается с выбора водящего и построения детей в круг.</a:t>
            </a:r>
          </a:p>
          <a:p>
            <a:r>
              <a:rPr lang="ru-RU" sz="5100" b="1" dirty="0">
                <a:solidFill>
                  <a:srgbClr val="0070C0"/>
                </a:solidFill>
              </a:rPr>
              <a:t>Ребята хором произносят дразнилку, в которой есть такие слова</a:t>
            </a:r>
            <a:r>
              <a:rPr lang="ru-RU" sz="5100" b="1" dirty="0" smtClean="0">
                <a:solidFill>
                  <a:srgbClr val="0070C0"/>
                </a:solidFill>
              </a:rPr>
              <a:t>:</a:t>
            </a:r>
          </a:p>
          <a:p>
            <a:endParaRPr lang="ru-RU" sz="5100" b="1" dirty="0">
              <a:solidFill>
                <a:srgbClr val="0070C0"/>
              </a:solidFill>
            </a:endParaRPr>
          </a:p>
          <a:p>
            <a:r>
              <a:rPr lang="ru-RU" sz="5100" b="1" dirty="0">
                <a:solidFill>
                  <a:srgbClr val="0070C0"/>
                </a:solidFill>
              </a:rPr>
              <a:t>«Пошла она на улицу рассмешила курицу,</a:t>
            </a:r>
          </a:p>
          <a:p>
            <a:r>
              <a:rPr lang="ru-RU" sz="5100" b="1" dirty="0">
                <a:solidFill>
                  <a:srgbClr val="0070C0"/>
                </a:solidFill>
              </a:rPr>
              <a:t>Пошла на базар – раздавила самовар</a:t>
            </a:r>
            <a:r>
              <a:rPr lang="ru-RU" sz="5100" b="1" dirty="0" smtClean="0">
                <a:solidFill>
                  <a:srgbClr val="0070C0"/>
                </a:solidFill>
              </a:rPr>
              <a:t>!»</a:t>
            </a:r>
          </a:p>
          <a:p>
            <a:endParaRPr lang="ru-RU" sz="5100" b="1" dirty="0">
              <a:solidFill>
                <a:srgbClr val="0070C0"/>
              </a:solidFill>
            </a:endParaRPr>
          </a:p>
          <a:p>
            <a:r>
              <a:rPr lang="ru-RU" sz="5100" b="1" dirty="0">
                <a:solidFill>
                  <a:srgbClr val="0070C0"/>
                </a:solidFill>
              </a:rPr>
              <a:t>Что это за игра?</a:t>
            </a:r>
          </a:p>
          <a:p>
            <a:r>
              <a:rPr lang="ru-RU" sz="4800" b="1" dirty="0">
                <a:solidFill>
                  <a:srgbClr val="0070C0"/>
                </a:solidFill>
              </a:rPr>
              <a:t> </a:t>
            </a:r>
          </a:p>
          <a:p>
            <a:pPr algn="ctr">
              <a:buNone/>
            </a:pPr>
            <a:endParaRPr lang="ru-RU" sz="4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59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592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78621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Русская народная игра </a:t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« Бабка </a:t>
            </a: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Ежка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2276871"/>
            <a:ext cx="7139136" cy="345638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sz="4800" b="1" dirty="0">
              <a:solidFill>
                <a:srgbClr val="002060"/>
              </a:solidFill>
            </a:endParaRPr>
          </a:p>
          <a:p>
            <a:r>
              <a:rPr lang="ru-RU" sz="4800" b="1" dirty="0">
                <a:solidFill>
                  <a:srgbClr val="002060"/>
                </a:solidFill>
              </a:rPr>
              <a:t>Игра начинается с выбора водящего и построения детей в круг.</a:t>
            </a:r>
          </a:p>
          <a:p>
            <a:r>
              <a:rPr lang="ru-RU" sz="4800" b="1" dirty="0">
                <a:solidFill>
                  <a:srgbClr val="002060"/>
                </a:solidFill>
              </a:rPr>
              <a:t>Ребята хором произносят дразнилку, в которой есть такие слова:</a:t>
            </a:r>
          </a:p>
          <a:p>
            <a:r>
              <a:rPr lang="ru-RU" sz="4800" b="1" dirty="0">
                <a:solidFill>
                  <a:srgbClr val="002060"/>
                </a:solidFill>
              </a:rPr>
              <a:t>«Пошла она на улицу рассмешила курицу,</a:t>
            </a:r>
          </a:p>
          <a:p>
            <a:r>
              <a:rPr lang="ru-RU" sz="4800" b="1" dirty="0">
                <a:solidFill>
                  <a:srgbClr val="002060"/>
                </a:solidFill>
              </a:rPr>
              <a:t>Пошла на базар – раздавила самовар!»</a:t>
            </a:r>
          </a:p>
          <a:p>
            <a:pPr algn="ctr">
              <a:buNone/>
            </a:pPr>
            <a:endParaRPr lang="ru-RU" sz="4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59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666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b="1" cap="none" dirty="0" smtClean="0">
                <a:solidFill>
                  <a:srgbClr val="FF0000"/>
                </a:solidFill>
                <a:effectLst/>
                <a:latin typeface="Arial" charset="0"/>
              </a:rPr>
              <a:t>        Актуальность  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Arial" charset="0"/>
              </a:rPr>
              <a:t>В процессе воспитания  не соблюдается историческая преемственность поколений. Дети, начиная с дошкольного возраста испытывают дефицит  знаний о духовных  </a:t>
            </a:r>
            <a:r>
              <a:rPr lang="ru-RU" sz="2800" b="1" dirty="0" smtClean="0">
                <a:solidFill>
                  <a:srgbClr val="002060"/>
                </a:solidFill>
                <a:latin typeface="Arial" charset="0"/>
              </a:rPr>
              <a:t>ценностях(семья</a:t>
            </a:r>
            <a:r>
              <a:rPr lang="ru-RU" sz="2800" b="1" dirty="0" smtClean="0">
                <a:solidFill>
                  <a:srgbClr val="002060"/>
                </a:solidFill>
                <a:latin typeface="Arial" charset="0"/>
              </a:rPr>
              <a:t>, добро, честь, совесть, верность).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Arial" charset="0"/>
              </a:rPr>
              <a:t>Недостаточно сформирована система работы с семьями воспитанников по проблеме духовно-нравственного воспитания</a:t>
            </a:r>
            <a:r>
              <a:rPr lang="ru-RU" sz="2800" dirty="0" smtClean="0"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6294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282154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У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знайте игры по схеме</a:t>
            </a:r>
            <a:endParaRPr lang="ru-RU" dirty="0"/>
          </a:p>
        </p:txBody>
      </p:sp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59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s://telegra.ph/file/71231e3227cd2a890ef08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772816"/>
            <a:ext cx="4248471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810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282154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У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знайте игры по схеме</a:t>
            </a:r>
            <a:endParaRPr lang="ru-RU" dirty="0"/>
          </a:p>
        </p:txBody>
      </p:sp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59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https://telegra.ph/file/d2bc1f633627eb7ded40f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544608"/>
            <a:ext cx="372726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st2.depositphotos.com/3323133/7285/v/950/depositphotos_72856011-stock-illustration-empty-paper-sheet-with-curle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807339" y="4725144"/>
            <a:ext cx="3240359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9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786210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СПАСИБО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2276871"/>
            <a:ext cx="7139136" cy="345638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</a:rPr>
              <a:t>ЗА ВНИМАНИЕ!</a:t>
            </a:r>
            <a:endParaRPr lang="ru-RU" sz="4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59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1720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5602634"/>
          </a:xfrm>
        </p:spPr>
        <p:txBody>
          <a:bodyPr>
            <a:normAutofit/>
          </a:bodyPr>
          <a:lstStyle/>
          <a:p>
            <a:pPr algn="l"/>
            <a:r>
              <a:rPr lang="ru-RU" sz="3600" b="1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br>
              <a:rPr lang="ru-RU" sz="3600" b="1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устойчивое отношение к культуре своего народа, представление о здоровом образе жизни, способствовать пониманию через игру о двигательной активности.</a:t>
            </a: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Обогащение </a:t>
            </a:r>
            <a:r>
              <a:rPr lang="ru-RU" sz="36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знаний детей о языке, обычаях и традициях </a:t>
            </a: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народа.</a:t>
            </a: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6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657" y="0"/>
            <a:ext cx="86693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9530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912768" cy="1584176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Игры являются </a:t>
            </a:r>
            <a:r>
              <a:rPr lang="ru-RU" sz="3600" b="1" u="sng" dirty="0" smtClean="0">
                <a:solidFill>
                  <a:schemeClr val="bg2">
                    <a:lumMod val="10000"/>
                  </a:schemeClr>
                </a:solidFill>
              </a:rPr>
              <a:t>сокровищницей </a:t>
            </a:r>
            <a:br>
              <a:rPr lang="ru-RU" sz="3600" b="1" u="sng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3600" b="1" u="sng" dirty="0" smtClean="0">
                <a:solidFill>
                  <a:schemeClr val="bg2">
                    <a:lumMod val="10000"/>
                  </a:schemeClr>
                </a:solidFill>
              </a:rPr>
              <a:t>человеческой культуры.</a:t>
            </a:r>
            <a:endParaRPr lang="ru-RU" sz="3600" b="1" u="sng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772816"/>
            <a:ext cx="6840760" cy="48965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Их  изучением  занимаются многие отрасли  знаний: 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  - история,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  - этнография,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  -антропология,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  -педагогика,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  - теория и методика физического воспитания. </a:t>
            </a: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59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20040"/>
            <a:ext cx="6840760" cy="6537960"/>
          </a:xfrm>
        </p:spPr>
        <p:txBody>
          <a:bodyPr>
            <a:normAutofit fontScale="90000"/>
          </a:bodyPr>
          <a:lstStyle/>
          <a:p>
            <a:pPr algn="l"/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</a:rPr>
              <a:t>Каждый народ богат своими играми. Они имеют много-</a:t>
            </a:r>
            <a:br>
              <a:rPr lang="ru-RU" sz="44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</a:rPr>
              <a:t>тысячелетнюю историю и сохранились до наших времён, передавались из поколения в поколение, </a:t>
            </a:r>
            <a:br>
              <a:rPr lang="ru-RU" sz="4400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</a:rPr>
              <a:t>вбирая в себя национальные традиции.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59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4638"/>
            <a:ext cx="8229600" cy="5851525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История народных игр</a:t>
            </a:r>
          </a:p>
          <a:p>
            <a:pPr algn="just"/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</a:p>
          <a:p>
            <a:pPr algn="just"/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В культуру каждого народа входят созданные им игры. На протяжении веков эти игры сопутствуют повседневной жизни детей и взрослых, вырабатывают жизненно важные качества: выносливость, силу, ловкость, быстроту, прививают честность, справедливость и достоинство.</a:t>
            </a:r>
          </a:p>
          <a:p>
            <a:pPr algn="just"/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Игры народов России имеют многотысячелетнюю  историю. Они сохранились до наших дней со времен глубокой старины, передавались из поколения в поколение, вбирая в себя лучшие национальные традиции.</a:t>
            </a:r>
          </a:p>
          <a:p>
            <a:pPr algn="just"/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Помимо сохранения народных традиций игры оказывают большое влияние на воспитание характера, силы воли, интереса к народному творчеству и развивает физическую культуру.</a:t>
            </a: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7857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884368" cy="6597352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002060"/>
                </a:solidFill>
              </a:rPr>
              <a:t>Народные подвижные игры ,как часть культуры народов России, отражают историю как каждого народа ( быт, </a:t>
            </a:r>
            <a:r>
              <a:rPr lang="ru-RU" sz="2800" b="1" dirty="0">
                <a:solidFill>
                  <a:srgbClr val="002060"/>
                </a:solidFill>
              </a:rPr>
              <a:t>о</a:t>
            </a:r>
            <a:r>
              <a:rPr lang="ru-RU" sz="2800" b="1" dirty="0" smtClean="0">
                <a:solidFill>
                  <a:srgbClr val="002060"/>
                </a:solidFill>
              </a:rPr>
              <a:t>дежда, занятие), так и историю взаимодействия многих народов России, что привело к соединению культур и традиции, в том числе и к общим народным играм</a:t>
            </a:r>
            <a:r>
              <a:rPr lang="ru-RU" sz="2800" dirty="0"/>
              <a:t>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 « Барашек» -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 « Петушиные бои»-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 « Серебряный пояс»-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59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7468710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6840760" cy="604867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Играя в народные игры, у детей, формируется устой-</a:t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b="1" dirty="0" err="1" smtClean="0">
                <a:solidFill>
                  <a:schemeClr val="bg2">
                    <a:lumMod val="10000"/>
                  </a:schemeClr>
                </a:solidFill>
              </a:rPr>
              <a:t>чивое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,  заинтересованное, уважительное отношение к культуре родной страны, создаётся эмоционально положительная основа для развития патриотических чувств: любви к Родине.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597352"/>
            <a:ext cx="7239000" cy="260648"/>
          </a:xfrm>
        </p:spPr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6" descr="Рисунок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596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rgbClr val="00B0F0"/>
      </a:dk1>
      <a:lt1>
        <a:sysClr val="window" lastClr="FFFFFF"/>
      </a:lt1>
      <a:dk2>
        <a:srgbClr val="00B0F0"/>
      </a:dk2>
      <a:lt2>
        <a:srgbClr val="FFF39D"/>
      </a:lt2>
      <a:accent1>
        <a:srgbClr val="FE8637"/>
      </a:accent1>
      <a:accent2>
        <a:srgbClr val="3667C4"/>
      </a:accent2>
      <a:accent3>
        <a:srgbClr val="B32C16"/>
      </a:accent3>
      <a:accent4>
        <a:srgbClr val="F5CD2D"/>
      </a:accent4>
      <a:accent5>
        <a:srgbClr val="00B0F0"/>
      </a:accent5>
      <a:accent6>
        <a:srgbClr val="0070C0"/>
      </a:accent6>
      <a:hlink>
        <a:srgbClr val="D2611C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565</TotalTime>
  <Words>702</Words>
  <Application>Microsoft Office PowerPoint</Application>
  <PresentationFormat>Экран (4:3)</PresentationFormat>
  <Paragraphs>94</Paragraphs>
  <Slides>32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8" baseType="lpstr">
      <vt:lpstr>Arial</vt:lpstr>
      <vt:lpstr>Calibri</vt:lpstr>
      <vt:lpstr>Times New Roman</vt:lpstr>
      <vt:lpstr>Wingdings</vt:lpstr>
      <vt:lpstr>Wingdings 2</vt:lpstr>
      <vt:lpstr>Тема Office</vt:lpstr>
      <vt:lpstr>Не забывай народные игры! («Чти традиции прошлого»)                                             Подготовила: Синяк М.С.</vt:lpstr>
      <vt:lpstr>      Народные игры – это яркое выражение народа в них играющего, отражение этноса в целом и истории его развития.    Народные игры актуальны и интересны и в настоящее время, несмотря на то, что существует достаточно большое количество соблазнов в наш технократический век. </vt:lpstr>
      <vt:lpstr>        Актуальность  </vt:lpstr>
      <vt:lpstr>Задачи:  формировать устойчивое отношение к культуре своего народа, представление о здоровом образе жизни, способствовать пониманию через игру о двигательной активности. Обогащение знаний детей о языке, обычаях и традициях  народа. </vt:lpstr>
      <vt:lpstr>Игры являются сокровищницей  человеческой культуры.</vt:lpstr>
      <vt:lpstr>Каждый народ богат своими играми. Они имеют много- тысячелетнюю историю и сохранились до наших времён, передавались из поколения в поколение,  вбирая в себя национальные традиции.  </vt:lpstr>
      <vt:lpstr>Презентация PowerPoint</vt:lpstr>
      <vt:lpstr>Народные подвижные игры ,как часть культуры народов России, отражают историю как каждого народа ( быт, одежда, занятие), так и историю взаимодействия многих народов России, что привело к соединению культур и традиции, в том числе и к общим народным играм.   « Барашек» -   « Петушиные бои»-   « Серебряный пояс»-</vt:lpstr>
      <vt:lpstr>Играя в народные игры, у детей, формируется устой- чивое,  заинтересованное, уважительное отношение к культуре родной страны, создаётся эмоционально положительная основа для развития патриотических чувств: любви к Родине.  </vt:lpstr>
      <vt:lpstr>По содержанию калмыцкие народные игры, например,классически лаконичны, выразительны и доступны ребёнку. Они вызывают активную работу мысли,  способствуют расширению кругозора, уточнению представлений об окружающем мире, совершенствованию всех психологических процессов.</vt:lpstr>
      <vt:lpstr>Используя народные  игры в воспитательно -образовательном процессе решаются следующие задачи</vt:lpstr>
      <vt:lpstr>Особенности народной игры: </vt:lpstr>
      <vt:lpstr>Применение народных игр в воспитательно-образовательном процессе  ДОУ </vt:lpstr>
      <vt:lpstr>«Скользящая цель»</vt:lpstr>
      <vt:lpstr>     «Загони овец в кошару»</vt:lpstr>
      <vt:lpstr>«Раздувайся, пузырь!»     </vt:lpstr>
      <vt:lpstr>«Малечина-калечина»</vt:lpstr>
      <vt:lpstr>Педагогам следует помнить,  </vt:lpstr>
      <vt:lpstr> </vt:lpstr>
      <vt:lpstr>Ответьте на вопросы</vt:lpstr>
      <vt:lpstr>Узнай  игру по атрибуту</vt:lpstr>
      <vt:lpstr> </vt:lpstr>
      <vt:lpstr>«Гас эрглһн»  (кружиться вокруг колышка) </vt:lpstr>
      <vt:lpstr> </vt:lpstr>
      <vt:lpstr> </vt:lpstr>
      <vt:lpstr>Узнай игру по описанию</vt:lpstr>
      <vt:lpstr> </vt:lpstr>
      <vt:lpstr>Узнай игру по описанию </vt:lpstr>
      <vt:lpstr> Русская народная игра  « Бабка Ежка»</vt:lpstr>
      <vt:lpstr>Узнайте игры по схеме</vt:lpstr>
      <vt:lpstr>Узнайте игры по схеме</vt:lpstr>
      <vt:lpstr> СПАСИБО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КАЛМЫЦКИЕ НАРОДНЫЕ ИГРЫ</dc:title>
  <dc:creator>555</dc:creator>
  <cp:lastModifiedBy>Marina</cp:lastModifiedBy>
  <cp:revision>87</cp:revision>
  <dcterms:created xsi:type="dcterms:W3CDTF">2014-02-18T14:55:25Z</dcterms:created>
  <dcterms:modified xsi:type="dcterms:W3CDTF">2022-02-25T08:48:12Z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605305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