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125" d="100"/>
          <a:sy n="125" d="100"/>
        </p:scale>
        <p:origin x="-1272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cap="none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Тема: «Современные формы визуализации достижений обучающихся </a:t>
            </a:r>
            <a:br>
              <a:rPr lang="ru-RU" sz="2800" cap="none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</a:br>
            <a:r>
              <a:rPr lang="ru-RU" sz="2800" cap="none" dirty="0" smtClean="0">
                <a:ln w="1270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в системе воспитательной работы»</a:t>
            </a:r>
            <a:endParaRPr lang="ru-RU" sz="2800" cap="none" dirty="0">
              <a:ln w="1270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3645024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Докладчики:</a:t>
            </a:r>
          </a:p>
          <a:p>
            <a:r>
              <a:rPr lang="ru-RU" dirty="0" smtClean="0"/>
              <a:t>Начальник ЦПВ и ПР ГБОУ «Балтийский берег» А.В. Маслов,</a:t>
            </a:r>
          </a:p>
          <a:p>
            <a:pPr lvl="0"/>
            <a:r>
              <a:rPr lang="ru-RU" dirty="0" smtClean="0">
                <a:solidFill>
                  <a:prstClr val="white"/>
                </a:solidFill>
              </a:rPr>
              <a:t>методист </a:t>
            </a:r>
            <a:r>
              <a:rPr lang="ru-RU" dirty="0">
                <a:solidFill>
                  <a:prstClr val="white"/>
                </a:solidFill>
              </a:rPr>
              <a:t>ЦПВ и ПР ГБОУ «Балтийский берег» </a:t>
            </a:r>
            <a:r>
              <a:rPr lang="ru-RU" dirty="0" smtClean="0">
                <a:solidFill>
                  <a:prstClr val="white"/>
                </a:solidFill>
              </a:rPr>
              <a:t>С.Е. Худяков</a:t>
            </a:r>
            <a:endParaRPr lang="ru-RU" dirty="0">
              <a:solidFill>
                <a:prstClr val="white"/>
              </a:solidFill>
            </a:endParaRPr>
          </a:p>
          <a:p>
            <a:r>
              <a:rPr lang="ru-RU" dirty="0" smtClean="0"/>
              <a:t>Педагог-организатор</a:t>
            </a:r>
            <a:r>
              <a:rPr lang="ru-RU" dirty="0">
                <a:solidFill>
                  <a:prstClr val="white"/>
                </a:solidFill>
              </a:rPr>
              <a:t> ЦПВ и ПР ГБОУ «Балтийский берег» </a:t>
            </a:r>
            <a:r>
              <a:rPr lang="ru-RU" dirty="0" smtClean="0">
                <a:solidFill>
                  <a:prstClr val="white"/>
                </a:solidFill>
              </a:rPr>
              <a:t>Д.В. Душенков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90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036201" y="116632"/>
            <a:ext cx="7992888" cy="5314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9580"/>
            <a:ext cx="71533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ctr">
              <a:spcBef>
                <a:spcPct val="0"/>
              </a:spcBef>
              <a:spcAft>
                <a:spcPts val="1000"/>
              </a:spcAft>
            </a:pPr>
            <a:r>
              <a:rPr lang="ru-RU" b="1" dirty="0" smtClean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Цель </a:t>
            </a:r>
            <a:r>
              <a:rPr lang="ru-RU" b="1" dirty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воспитания сектора патриотического и гражданского </a:t>
            </a:r>
            <a:r>
              <a:rPr lang="ru-RU" b="1" dirty="0" smtClean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 воспитания  ЦПВ </a:t>
            </a:r>
            <a:r>
              <a:rPr lang="ru-RU" b="1" dirty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и ПР ГБОУ «Балтийский берег» заключается </a:t>
            </a:r>
            <a:r>
              <a:rPr lang="ru-RU" b="1" dirty="0" smtClean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в: </a:t>
            </a:r>
            <a:r>
              <a:rPr lang="ru-RU" b="1" dirty="0">
                <a:ln w="6350">
                  <a:noFill/>
                </a:ln>
                <a:solidFill>
                  <a:prstClr val="white"/>
                </a:solidFill>
                <a:ea typeface="Calibri"/>
                <a:cs typeface="Times New Roman"/>
              </a:rPr>
              <a:t>личностном развитии учащихся, проявляющимся:</a:t>
            </a:r>
            <a:endParaRPr lang="ru-RU" b="1" dirty="0">
              <a:ln w="6350">
                <a:noFill/>
              </a:ln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88846" y="5471508"/>
            <a:ext cx="79928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в овладении учащимися способами саморазвития и самореализации в современном мире;</a:t>
            </a:r>
            <a:r>
              <a:rPr lang="ru-RU" dirty="0">
                <a:ea typeface="Times New Roman"/>
                <a:cs typeface="Times New Roman"/>
              </a:rPr>
              <a:t>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30104" y="705118"/>
            <a:ext cx="79928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в освоении учащимися социальных знаний, которые общество выбрало на основе общественных ценностей направленных на формирование патриотизма, гражданской ответственности, чувства гордости за историю Родины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30104" y="1794130"/>
            <a:ext cx="7992888" cy="677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dirty="0">
                <a:solidFill>
                  <a:schemeClr val="bg1"/>
                </a:solidFill>
                <a:ea typeface="Calibri"/>
                <a:cs typeface="Times New Roman"/>
              </a:rPr>
              <a:t>в </a:t>
            </a:r>
            <a:r>
              <a:rPr lang="ru-RU" dirty="0">
                <a:solidFill>
                  <a:schemeClr val="bg1"/>
                </a:solidFill>
                <a:ea typeface="Times New Roman"/>
                <a:cs typeface="Times New Roman"/>
              </a:rPr>
              <a:t>патриотическом воспитании и формировании активной гражданской позиции в процессе интеллектуального, духовно-нравственного и физического развития;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036201" y="2564904"/>
            <a:ext cx="7992888" cy="711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dirty="0">
                <a:solidFill>
                  <a:schemeClr val="bg1"/>
                </a:solidFill>
                <a:ea typeface="Times New Roman"/>
                <a:cs typeface="Times New Roman"/>
              </a:rPr>
              <a:t>в поддержание традиций, основанных на преемственности поколений воздания почестей и уважения к защитникам Отечества;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030104" y="3356992"/>
            <a:ext cx="79928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dirty="0">
                <a:solidFill>
                  <a:schemeClr val="bg1"/>
                </a:solidFill>
                <a:ea typeface="Times New Roman"/>
                <a:cs typeface="Times New Roman"/>
              </a:rPr>
              <a:t>сохранение исторической памяти о героическом подвиге, мужестве, отваге и самоотверженности нашего народа, возрождения у молодежи чувства гордости за свою Родину;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36201" y="4437112"/>
            <a:ext cx="79928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пропаганды безопасного поведения детей и подростков, формирование культуры безопасного и здорового образа жизни;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05608" y="5085184"/>
            <a:ext cx="7992888" cy="296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в формировании опыта самоопределения (личностного и профессионального);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09307" y="6227531"/>
            <a:ext cx="7992888" cy="4182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ru-RU" dirty="0">
                <a:solidFill>
                  <a:sysClr val="windowText" lastClr="000000"/>
                </a:solidFill>
                <a:ea typeface="Times New Roman"/>
                <a:cs typeface="Times New Roman"/>
              </a:rPr>
              <a:t>в подготовке к защите Отечества; </a:t>
            </a:r>
            <a:endParaRPr lang="ru-RU" dirty="0">
              <a:solidFill>
                <a:sysClr val="windowText" lastClr="0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23" name="Прямая соединительная линия 22"/>
          <p:cNvCxnSpPr>
            <a:stCxn id="22" idx="1"/>
          </p:cNvCxnSpPr>
          <p:nvPr/>
        </p:nvCxnSpPr>
        <p:spPr>
          <a:xfrm flipH="1">
            <a:off x="545631" y="382352"/>
            <a:ext cx="4905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39552" y="382352"/>
            <a:ext cx="12158" cy="60543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21" idx="1"/>
          </p:cNvCxnSpPr>
          <p:nvPr/>
        </p:nvCxnSpPr>
        <p:spPr>
          <a:xfrm>
            <a:off x="539552" y="6436680"/>
            <a:ext cx="469755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14" idx="1"/>
          </p:cNvCxnSpPr>
          <p:nvPr/>
        </p:nvCxnSpPr>
        <p:spPr>
          <a:xfrm>
            <a:off x="539552" y="1209174"/>
            <a:ext cx="4905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15" idx="1"/>
          </p:cNvCxnSpPr>
          <p:nvPr/>
        </p:nvCxnSpPr>
        <p:spPr>
          <a:xfrm>
            <a:off x="539552" y="2132856"/>
            <a:ext cx="4905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9" name="Прямая соединительная линия 2048"/>
          <p:cNvCxnSpPr>
            <a:endCxn id="16" idx="1"/>
          </p:cNvCxnSpPr>
          <p:nvPr/>
        </p:nvCxnSpPr>
        <p:spPr>
          <a:xfrm>
            <a:off x="539552" y="2920752"/>
            <a:ext cx="4966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2" name="Прямая соединительная линия 2051"/>
          <p:cNvCxnSpPr>
            <a:endCxn id="17" idx="1"/>
          </p:cNvCxnSpPr>
          <p:nvPr/>
        </p:nvCxnSpPr>
        <p:spPr>
          <a:xfrm>
            <a:off x="539552" y="3861048"/>
            <a:ext cx="4905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4" name="Прямая соединительная линия 2053"/>
          <p:cNvCxnSpPr>
            <a:endCxn id="18" idx="1"/>
          </p:cNvCxnSpPr>
          <p:nvPr/>
        </p:nvCxnSpPr>
        <p:spPr>
          <a:xfrm>
            <a:off x="551710" y="4725144"/>
            <a:ext cx="48449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6" name="Прямая соединительная линия 2055"/>
          <p:cNvCxnSpPr>
            <a:endCxn id="19" idx="1"/>
          </p:cNvCxnSpPr>
          <p:nvPr/>
        </p:nvCxnSpPr>
        <p:spPr>
          <a:xfrm>
            <a:off x="535853" y="5233519"/>
            <a:ext cx="4697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8" name="Прямая соединительная линия 2057"/>
          <p:cNvCxnSpPr>
            <a:endCxn id="13" idx="1"/>
          </p:cNvCxnSpPr>
          <p:nvPr/>
        </p:nvCxnSpPr>
        <p:spPr>
          <a:xfrm>
            <a:off x="539552" y="5795544"/>
            <a:ext cx="44929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81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99568" y="404664"/>
            <a:ext cx="605680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Направления воспитательной деятельности: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882552" y="1700808"/>
            <a:ext cx="6048672" cy="136815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ea typeface="Times New Roman"/>
                <a:cs typeface="Times New Roman"/>
              </a:rPr>
              <a:t>-духовно-нравственное развитие и воспитание – целенаправленная специально организованная педагогическая деятельность, способствующая формированию и развитию духовно-нравственной культуры обучающихся (приобщение к базовым национальным ценностям, личностное развитие), дополняемое деятельностью общества, семьи.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907704" y="3429000"/>
            <a:ext cx="6048672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-</a:t>
            </a:r>
            <a:r>
              <a:rPr lang="ru-RU" sz="1400" dirty="0">
                <a:solidFill>
                  <a:srgbClr val="000000"/>
                </a:solidFill>
                <a:ea typeface="Times New Roman"/>
                <a:cs typeface="Times New Roman"/>
              </a:rPr>
              <a:t>социально-культурная практика – специально организованная совместная деятельность, способствующая развитию детско-взрослой общности и направленная на решение социальных проблем и улучшение окружающей жизни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899568" y="4941168"/>
            <a:ext cx="6048672" cy="115212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srgbClr val="000000"/>
                </a:solidFill>
                <a:ea typeface="Times New Roman"/>
                <a:cs typeface="Times New Roman"/>
              </a:rPr>
              <a:t>-поддержка индивидуальности – специально организованная психолого-педагогическая поддержка и социально-педагогическое сопровождение обучающихся, направленное на создание условий для самоопределения (личностного и профессионального) выбора жизненного пути.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0" name="Прямая соединительная линия 9"/>
          <p:cNvCxnSpPr>
            <a:stCxn id="4" idx="1"/>
          </p:cNvCxnSpPr>
          <p:nvPr/>
        </p:nvCxnSpPr>
        <p:spPr>
          <a:xfrm flipH="1">
            <a:off x="827584" y="908720"/>
            <a:ext cx="10719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27584" y="908720"/>
            <a:ext cx="0" cy="46085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5" idx="2"/>
          </p:cNvCxnSpPr>
          <p:nvPr/>
        </p:nvCxnSpPr>
        <p:spPr>
          <a:xfrm>
            <a:off x="827584" y="2384884"/>
            <a:ext cx="10549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6" idx="2"/>
          </p:cNvCxnSpPr>
          <p:nvPr/>
        </p:nvCxnSpPr>
        <p:spPr>
          <a:xfrm>
            <a:off x="827584" y="4005064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7" idx="2"/>
          </p:cNvCxnSpPr>
          <p:nvPr/>
        </p:nvCxnSpPr>
        <p:spPr>
          <a:xfrm>
            <a:off x="827584" y="5517232"/>
            <a:ext cx="107198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8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37680" y="188640"/>
            <a:ext cx="6624736" cy="108012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Содержание воспитательной деятельности каждого из направлений представлено модулями: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83768" y="1340768"/>
            <a:ext cx="446449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000000"/>
                </a:solidFill>
                <a:ea typeface="Times New Roman"/>
                <a:cs typeface="Times New Roman"/>
              </a:rPr>
              <a:t>1. Модуль «Учебное занятие»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3768" y="2276872"/>
            <a:ext cx="4464496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b="1" i="1" dirty="0">
                <a:solidFill>
                  <a:schemeClr val="bg1"/>
                </a:solidFill>
                <a:ea typeface="Times New Roman"/>
                <a:cs typeface="Times New Roman"/>
              </a:rPr>
              <a:t>2. Модуль «Воспитательная среда»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3768" y="3187576"/>
            <a:ext cx="4464496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b="1" i="1" dirty="0">
                <a:solidFill>
                  <a:schemeClr val="bg1"/>
                </a:solidFill>
                <a:ea typeface="Times New Roman"/>
                <a:cs typeface="Times New Roman"/>
              </a:rPr>
              <a:t>3. Модуль «Работа с родителями»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4017032"/>
            <a:ext cx="446449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b="1" i="1" dirty="0">
                <a:solidFill>
                  <a:schemeClr val="bg1"/>
                </a:solidFill>
                <a:ea typeface="Times New Roman"/>
                <a:cs typeface="Times New Roman"/>
              </a:rPr>
              <a:t>4. Модуль «Самоопределение»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83768" y="4941168"/>
            <a:ext cx="446449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b="1" i="1" dirty="0">
                <a:solidFill>
                  <a:schemeClr val="bg1"/>
                </a:solidFill>
                <a:ea typeface="Times New Roman"/>
                <a:cs typeface="Times New Roman"/>
              </a:rPr>
              <a:t>5. Модуль «Наставничество и </a:t>
            </a:r>
            <a:r>
              <a:rPr lang="ru-RU" b="1" i="1" dirty="0" err="1">
                <a:solidFill>
                  <a:schemeClr val="bg1"/>
                </a:solidFill>
                <a:ea typeface="Times New Roman"/>
                <a:cs typeface="Times New Roman"/>
              </a:rPr>
              <a:t>тьюторство</a:t>
            </a:r>
            <a:r>
              <a:rPr lang="ru-RU" b="1" i="1" dirty="0" smtClean="0">
                <a:solidFill>
                  <a:schemeClr val="bg1"/>
                </a:solidFill>
                <a:ea typeface="Times New Roman"/>
                <a:cs typeface="Times New Roman"/>
              </a:rPr>
              <a:t>»</a:t>
            </a:r>
            <a:endParaRPr lang="ru-RU" sz="1600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5877272"/>
            <a:ext cx="4464496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b="1" i="1" dirty="0">
                <a:solidFill>
                  <a:schemeClr val="bg1"/>
                </a:solidFill>
                <a:ea typeface="Times New Roman"/>
                <a:cs typeface="Times New Roman"/>
              </a:rPr>
              <a:t>6. Модуль «Профилактика»</a:t>
            </a:r>
            <a:endParaRPr lang="ru-RU" dirty="0">
              <a:solidFill>
                <a:schemeClr val="bg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12" name="Прямая соединительная линия 11"/>
          <p:cNvCxnSpPr>
            <a:stCxn id="4" idx="1"/>
          </p:cNvCxnSpPr>
          <p:nvPr/>
        </p:nvCxnSpPr>
        <p:spPr>
          <a:xfrm flipH="1">
            <a:off x="323528" y="728700"/>
            <a:ext cx="111415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3528" y="728700"/>
            <a:ext cx="0" cy="55446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10" idx="1"/>
          </p:cNvCxnSpPr>
          <p:nvPr/>
        </p:nvCxnSpPr>
        <p:spPr>
          <a:xfrm>
            <a:off x="323528" y="6273316"/>
            <a:ext cx="216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9" idx="1"/>
          </p:cNvCxnSpPr>
          <p:nvPr/>
        </p:nvCxnSpPr>
        <p:spPr>
          <a:xfrm flipH="1">
            <a:off x="323528" y="5337212"/>
            <a:ext cx="216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8" idx="1"/>
          </p:cNvCxnSpPr>
          <p:nvPr/>
        </p:nvCxnSpPr>
        <p:spPr>
          <a:xfrm>
            <a:off x="323528" y="4413076"/>
            <a:ext cx="216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99120" y="3501008"/>
            <a:ext cx="21846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6" idx="1"/>
          </p:cNvCxnSpPr>
          <p:nvPr/>
        </p:nvCxnSpPr>
        <p:spPr>
          <a:xfrm>
            <a:off x="323528" y="2636912"/>
            <a:ext cx="216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5" idx="1"/>
          </p:cNvCxnSpPr>
          <p:nvPr/>
        </p:nvCxnSpPr>
        <p:spPr>
          <a:xfrm>
            <a:off x="323528" y="1736812"/>
            <a:ext cx="21602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775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336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Тема: «Современные формы визуализации достижений обучающихся  в системе воспитательной работы»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Успех и личностные достижения ребенка: как они влияют на личностное развитие и на профессиональное самоопределение подростка.</dc:title>
  <dc:creator>User</dc:creator>
  <cp:lastModifiedBy>User</cp:lastModifiedBy>
  <cp:revision>17</cp:revision>
  <cp:lastPrinted>2022-02-14T06:53:25Z</cp:lastPrinted>
  <dcterms:created xsi:type="dcterms:W3CDTF">2022-02-02T06:41:31Z</dcterms:created>
  <dcterms:modified xsi:type="dcterms:W3CDTF">2022-04-04T12:03:31Z</dcterms:modified>
</cp:coreProperties>
</file>