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2" r:id="rId6"/>
    <p:sldId id="260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45D36D-C185-4AD1-88A2-04890A5A4E4C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0A1BF9-6BD3-4254-9EC7-8258F0839D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0A1BF9-6BD3-4254-9EC7-8258F0839D02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Работа с текстом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Мастер - 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Три этапа работы с текстом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64305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err="1" smtClean="0">
                <a:solidFill>
                  <a:srgbClr val="0070C0"/>
                </a:solidFill>
              </a:rPr>
              <a:t>Дотекстовый</a:t>
            </a:r>
            <a:r>
              <a:rPr lang="ru-RU" sz="4000" dirty="0" smtClean="0">
                <a:solidFill>
                  <a:srgbClr val="0070C0"/>
                </a:solidFill>
              </a:rPr>
              <a:t> 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Текстовый </a:t>
            </a:r>
          </a:p>
          <a:p>
            <a:pPr algn="ctr">
              <a:buNone/>
            </a:pPr>
            <a:r>
              <a:rPr lang="ru-RU" sz="4000" dirty="0" err="1" smtClean="0">
                <a:solidFill>
                  <a:srgbClr val="0070C0"/>
                </a:solidFill>
              </a:rPr>
              <a:t>Послетекстовый</a:t>
            </a:r>
            <a:r>
              <a:rPr lang="ru-RU" sz="4000" dirty="0" smtClean="0">
                <a:solidFill>
                  <a:srgbClr val="0070C0"/>
                </a:solidFill>
              </a:rPr>
              <a:t> </a:t>
            </a:r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143008"/>
          </a:xfrm>
        </p:spPr>
        <p:txBody>
          <a:bodyPr>
            <a:noAutofit/>
          </a:bodyPr>
          <a:lstStyle/>
          <a:p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err="1" smtClean="0">
                <a:solidFill>
                  <a:srgbClr val="002060"/>
                </a:solidFill>
              </a:rPr>
              <a:t>Дотекстовый</a:t>
            </a:r>
            <a:r>
              <a:rPr lang="ru-RU" sz="2800" b="1" i="1" dirty="0" smtClean="0">
                <a:solidFill>
                  <a:srgbClr val="002060"/>
                </a:solidFill>
              </a:rPr>
              <a:t> этап (</a:t>
            </a:r>
            <a:r>
              <a:rPr lang="ru-RU" sz="2800" b="1" i="1" dirty="0" err="1" smtClean="0">
                <a:solidFill>
                  <a:srgbClr val="002060"/>
                </a:solidFill>
              </a:rPr>
              <a:t>этап</a:t>
            </a:r>
            <a:r>
              <a:rPr lang="ru-RU" sz="2800" b="1" i="1" dirty="0" smtClean="0">
                <a:solidFill>
                  <a:srgbClr val="002060"/>
                </a:solidFill>
              </a:rPr>
              <a:t> антиципации)</a:t>
            </a:r>
            <a:r>
              <a:rPr lang="ru-RU" sz="2800" b="1" i="1" dirty="0" smtClean="0"/>
              <a:t>	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42845" y="1000108"/>
          <a:ext cx="8858311" cy="571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7150"/>
                <a:gridCol w="2160387"/>
                <a:gridCol w="2160387"/>
                <a:gridCol w="2160387"/>
              </a:tblGrid>
              <a:tr h="64519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Упражнения и задания</a:t>
                      </a:r>
                      <a:endParaRPr lang="ru-RU" sz="1600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УУД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Цели данного этапа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5399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8665" algn="ctr"/>
                        </a:tabLst>
                      </a:pPr>
                      <a:r>
                        <a:rPr lang="ru-RU" sz="1200" kern="1200" dirty="0">
                          <a:latin typeface="Times New Roman"/>
                          <a:ea typeface="Verdana"/>
                          <a:cs typeface="Times New Roman"/>
                        </a:rPr>
                        <a:t>Ассоциативный куст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8665" algn="ctr"/>
                        </a:tabLst>
                      </a:pPr>
                      <a:r>
                        <a:rPr lang="ru-RU" sz="1200" kern="1200" dirty="0">
                          <a:latin typeface="Times New Roman"/>
                          <a:ea typeface="Verdana"/>
                          <a:cs typeface="Times New Roman"/>
                        </a:rPr>
                        <a:t>Приведите ассоциации связанные со словами </a:t>
                      </a:r>
                      <a:r>
                        <a:rPr lang="ru-RU" sz="1200" kern="1200" dirty="0" smtClean="0">
                          <a:latin typeface="Times New Roman"/>
                          <a:ea typeface="Verdana"/>
                          <a:cs typeface="Times New Roman"/>
                        </a:rPr>
                        <a:t>….</a:t>
                      </a:r>
                      <a:r>
                        <a:rPr lang="ru-RU" sz="1200" kern="1200" baseline="0" dirty="0" smtClean="0">
                          <a:latin typeface="Times New Roman"/>
                          <a:ea typeface="Verdana"/>
                          <a:cs typeface="Times New Roman"/>
                        </a:rPr>
                        <a:t> и …..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Регулятивные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Познавательные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6">
                  <a:txBody>
                    <a:bodyPr/>
                    <a:lstStyle/>
                    <a:p>
                      <a:pPr algn="ctr"/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-определить/ сформулировать речевую задачу для первого прочтения.</a:t>
                      </a:r>
                    </a:p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-мотивировать учащихся. </a:t>
                      </a:r>
                    </a:p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-сократить по возможности уровень речевых трудностей</a:t>
                      </a:r>
                      <a:endParaRPr lang="ru-RU" sz="1200" dirty="0"/>
                    </a:p>
                  </a:txBody>
                  <a:tcPr/>
                </a:tc>
              </a:tr>
              <a:tr h="46059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8665" algn="ctr"/>
                        </a:tabLst>
                      </a:pPr>
                      <a:r>
                        <a:rPr lang="ru-RU" sz="1200" kern="1200">
                          <a:latin typeface="Times New Roman"/>
                          <a:ea typeface="Verdana"/>
                          <a:cs typeface="Times New Roman"/>
                        </a:rPr>
                        <a:t>Пополнение словарика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8665" algn="ctr"/>
                        </a:tabLst>
                      </a:pPr>
                      <a:r>
                        <a:rPr lang="ru-RU" sz="1200" kern="1200">
                          <a:latin typeface="Times New Roman"/>
                          <a:ea typeface="Verdana"/>
                          <a:cs typeface="Times New Roman"/>
                        </a:rPr>
                        <a:t>Назовите необходимые слова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Регулятивные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Личностные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60590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8665" algn="ctr"/>
                        </a:tabLst>
                      </a:pPr>
                      <a:r>
                        <a:rPr lang="ru-RU" sz="1200" kern="1200">
                          <a:latin typeface="Times New Roman"/>
                          <a:ea typeface="Times New Roman"/>
                          <a:cs typeface="+mn-cs"/>
                        </a:rPr>
                        <a:t>Работа с заголовком.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8665" algn="ctr"/>
                        </a:tabLst>
                      </a:pPr>
                      <a:r>
                        <a:rPr lang="ru-RU" sz="1200" kern="1200" dirty="0">
                          <a:latin typeface="Times New Roman"/>
                          <a:ea typeface="Verdana"/>
                          <a:cs typeface="Times New Roman"/>
                        </a:rPr>
                        <a:t>Определите значение заголовка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Регулятивные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Личностные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223096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8665" algn="ctr"/>
                        </a:tabLst>
                      </a:pPr>
                      <a:r>
                        <a:rPr lang="ru-RU" sz="1200" kern="1200" dirty="0">
                          <a:latin typeface="Times New Roman"/>
                          <a:ea typeface="Times New Roman"/>
                          <a:cs typeface="+mn-cs"/>
                        </a:rPr>
                        <a:t>Спор ассоциаций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8665" algn="ctr"/>
                        </a:tabLst>
                      </a:pPr>
                      <a:r>
                        <a:rPr lang="ru-RU" sz="1200" kern="1200">
                          <a:latin typeface="Times New Roman"/>
                          <a:ea typeface="Verdana"/>
                          <a:cs typeface="Times New Roman"/>
                        </a:rPr>
                        <a:t>Сопоставьте с другими текстами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8665" algn="ctr"/>
                        </a:tabLst>
                      </a:pPr>
                      <a:r>
                        <a:rPr lang="ru-RU" sz="1200" kern="1200">
                          <a:latin typeface="Times New Roman"/>
                          <a:ea typeface="Verdana"/>
                          <a:cs typeface="Times New Roman"/>
                        </a:rPr>
                        <a:t>Наделите героя возрастом, профессией, национальностью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Регулятивные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Личностные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Познавательные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36185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8665" algn="ctr"/>
                        </a:tabLst>
                      </a:pPr>
                      <a:r>
                        <a:rPr lang="ru-RU" sz="1200" kern="1200" dirty="0">
                          <a:latin typeface="Times New Roman"/>
                          <a:ea typeface="Times New Roman"/>
                          <a:cs typeface="+mn-cs"/>
                        </a:rPr>
                        <a:t>Ролевая игра «Я иллюстратор»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8665" algn="ctr"/>
                        </a:tabLst>
                      </a:pPr>
                      <a:r>
                        <a:rPr lang="ru-RU" sz="1200" kern="1200" dirty="0">
                          <a:latin typeface="Times New Roman"/>
                          <a:ea typeface="Times New Roman"/>
                          <a:cs typeface="+mn-cs"/>
                        </a:rPr>
                        <a:t>Сформулируйте предположения о теме текста на основе иллюстраций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Регулятивные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Личностные </a:t>
                      </a: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Познавательные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73983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8665" algn="ctr"/>
                        </a:tabLst>
                      </a:pPr>
                      <a:r>
                        <a:rPr lang="ru-RU" sz="1200" kern="1200" dirty="0">
                          <a:latin typeface="Times New Roman"/>
                          <a:ea typeface="Times New Roman"/>
                          <a:cs typeface="+mn-cs"/>
                        </a:rPr>
                        <a:t>Аукцион «Раз- словечко, два- словечко»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88665" algn="ctr"/>
                        </a:tabLst>
                      </a:pPr>
                      <a:r>
                        <a:rPr lang="ru-RU" sz="1200" kern="1200" dirty="0">
                          <a:latin typeface="Times New Roman"/>
                          <a:ea typeface="Times New Roman"/>
                          <a:cs typeface="+mn-cs"/>
                        </a:rPr>
                        <a:t>Предположите новую лексику Определите проблематику текста на основе языковой догадки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Регулятивные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Личностные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коммуникативные Познавательные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1143008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Подтвердите правильность/ложность утверждений</a:t>
            </a:r>
            <a:r>
              <a:rPr lang="ru-RU" sz="2800" dirty="0" smtClean="0">
                <a:solidFill>
                  <a:srgbClr val="002060"/>
                </a:solidFill>
              </a:rPr>
              <a:t/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- буряты ценят мясные блюда</a:t>
            </a:r>
          </a:p>
          <a:p>
            <a:pPr algn="just">
              <a:buNone/>
            </a:pPr>
            <a:r>
              <a:rPr lang="ru-RU" dirty="0" smtClean="0"/>
              <a:t>- любовь к мясным блюдам буряты  заимствовали у русских </a:t>
            </a:r>
          </a:p>
          <a:p>
            <a:pPr algn="just">
              <a:buNone/>
            </a:pPr>
            <a:r>
              <a:rPr lang="ru-RU" dirty="0" smtClean="0"/>
              <a:t>- традиции и привычки народа складывались сотнями лет</a:t>
            </a:r>
          </a:p>
          <a:p>
            <a:pPr algn="just">
              <a:buNone/>
            </a:pPr>
            <a:r>
              <a:rPr lang="ru-RU" dirty="0" smtClean="0"/>
              <a:t> - знатоки отмечают высокие достоинства бурятской национальной     кухни</a:t>
            </a:r>
          </a:p>
          <a:p>
            <a:pPr algn="just">
              <a:buNone/>
            </a:pPr>
            <a:r>
              <a:rPr lang="ru-RU" dirty="0" smtClean="0"/>
              <a:t>- летом предпочтение отдается конине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14282" y="214290"/>
            <a:ext cx="8715436" cy="5884885"/>
          </a:xfrm>
        </p:spPr>
        <p:txBody>
          <a:bodyPr/>
          <a:lstStyle/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 lvl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Докажите, какое высказывание наиболее точно передает основную мысль текста.</a:t>
            </a:r>
          </a:p>
          <a:p>
            <a:pPr lvl="0" algn="ctr">
              <a:buNone/>
            </a:pPr>
            <a:r>
              <a:rPr lang="ru-RU" i="1" dirty="0" smtClean="0"/>
              <a:t> Обоснуйте свой ответ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28600"/>
            <a:ext cx="8786874" cy="105726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Текстовый этап 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solidFill>
                  <a:srgbClr val="002060"/>
                </a:solidFill>
              </a:rPr>
              <a:t>(техника проблемных вопросов)</a:t>
            </a:r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42843" y="1285861"/>
          <a:ext cx="8858312" cy="5429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2214578"/>
                <a:gridCol w="2214578"/>
                <a:gridCol w="2214578"/>
              </a:tblGrid>
              <a:tr h="61069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Упражнения и задания</a:t>
                      </a:r>
                      <a:endParaRPr lang="ru-RU" sz="1800" dirty="0"/>
                    </a:p>
                  </a:txBody>
                  <a:tcPr marL="70870" marR="70870" marT="0" marB="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УУД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Цели данного этапа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</a:tr>
              <a:tr h="9034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Задача «Верно- Неверно»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  <a:tc>
                  <a:txBody>
                    <a:bodyPr/>
                    <a:lstStyle/>
                    <a:p>
                      <a:pPr indent="-5080"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kern="1200" dirty="0">
                          <a:latin typeface="Times New Roman"/>
                          <a:ea typeface="Times New Roman"/>
                          <a:cs typeface="+mn-cs"/>
                        </a:rPr>
                        <a:t>подтвердите правильность/ложность утверждений;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70870" marR="708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Личностные Регулятивные Познавательные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  <a:tc rowSpan="3">
                  <a:txBody>
                    <a:bodyPr/>
                    <a:lstStyle/>
                    <a:p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Определить степень </a:t>
                      </a:r>
                      <a:r>
                        <a:rPr lang="ru-RU" sz="1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сформированности</a:t>
                      </a:r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речевых умений. 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 Продолжить формирование соответствующих навыков и умений. </a:t>
                      </a:r>
                    </a:p>
                    <a:p>
                      <a:endParaRPr lang="ru-RU" dirty="0"/>
                    </a:p>
                  </a:txBody>
                  <a:tcPr marL="94493" marR="94493"/>
                </a:tc>
              </a:tr>
              <a:tr h="18069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Verdana"/>
                          <a:cs typeface="Times New Roman"/>
                        </a:rPr>
                        <a:t>Ролевая игра «Я писатель»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kern="1200" dirty="0">
                          <a:latin typeface="Times New Roman"/>
                          <a:ea typeface="Times New Roman"/>
                          <a:cs typeface="+mn-cs"/>
                        </a:rPr>
                        <a:t>подберите подходящее предложение, пропущенное в тексте; опишите внешность/ место/ отношение кого-либо к чему-либо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70870" marR="708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Регулятивные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Познавательные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1081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Verdana"/>
                          <a:cs typeface="Times New Roman"/>
                        </a:rPr>
                        <a:t>Эвристические задачи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1200" dirty="0">
                          <a:latin typeface="Times New Roman"/>
                          <a:ea typeface="Times New Roman"/>
                          <a:cs typeface="+mn-cs"/>
                        </a:rPr>
                        <a:t>Догадайтесь: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kern="1200" dirty="0">
                          <a:latin typeface="Times New Roman"/>
                          <a:ea typeface="Times New Roman"/>
                          <a:cs typeface="+mn-cs"/>
                        </a:rPr>
                        <a:t>о значении слова по контексту; 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kern="1200" dirty="0">
                          <a:latin typeface="Times New Roman"/>
                          <a:ea typeface="Times New Roman"/>
                          <a:cs typeface="+mn-cs"/>
                        </a:rPr>
                        <a:t>о соответствии перевода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kern="1200" dirty="0">
                          <a:latin typeface="Times New Roman"/>
                          <a:ea typeface="Times New Roman"/>
                          <a:cs typeface="+mn-cs"/>
                        </a:rPr>
                        <a:t>о развитии событий во второй главе/следующей части текста.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70870" marR="7087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Регулятивные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Личностные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коммуникативные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Познавательные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Задания для групп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00174"/>
            <a:ext cx="8503920" cy="4598874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1 группа: </a:t>
            </a:r>
            <a:r>
              <a:rPr lang="ru-RU" dirty="0" smtClean="0"/>
              <a:t>На основании данного текста разыграйте следующую ситуацию. К вам  приехали гости из Москвы и вы их повели в кафе бурятской кухни.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2 группа: </a:t>
            </a:r>
            <a:r>
              <a:rPr lang="ru-RU" dirty="0" smtClean="0"/>
              <a:t>На основании данного текста составьте рассказ на одну из предложенных тем:</a:t>
            </a:r>
          </a:p>
          <a:p>
            <a:pPr>
              <a:buNone/>
            </a:pPr>
            <a:r>
              <a:rPr lang="ru-RU" i="1" dirty="0" smtClean="0"/>
              <a:t>а)</a:t>
            </a:r>
            <a:r>
              <a:rPr lang="ru-RU" dirty="0" smtClean="0"/>
              <a:t> </a:t>
            </a:r>
            <a:r>
              <a:rPr lang="ru-RU" i="1" dirty="0" smtClean="0"/>
              <a:t>О русской кухне</a:t>
            </a:r>
            <a:r>
              <a:rPr lang="en-US" i="1" dirty="0" smtClean="0"/>
              <a:t>;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б) О том, что вы предпочитаете на завтрак, обед и ужин.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3 группа: </a:t>
            </a:r>
            <a:r>
              <a:rPr lang="ru-RU" dirty="0" smtClean="0"/>
              <a:t>На основании данного текста составьте диалог (3-4 реплики) на одну из предложенных тем:</a:t>
            </a:r>
          </a:p>
          <a:p>
            <a:pPr>
              <a:buNone/>
            </a:pPr>
            <a:r>
              <a:rPr lang="ru-RU" dirty="0" smtClean="0"/>
              <a:t>а) </a:t>
            </a:r>
            <a:r>
              <a:rPr lang="ru-RU" i="1" dirty="0" smtClean="0"/>
              <a:t>Мама с дочерью готовят обед</a:t>
            </a:r>
            <a:r>
              <a:rPr lang="en-US" i="1" dirty="0" smtClean="0"/>
              <a:t>;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б) Бабушка и внук (</a:t>
            </a:r>
            <a:r>
              <a:rPr lang="ru-RU" i="1" dirty="0" err="1" smtClean="0"/>
              <a:t>внук</a:t>
            </a:r>
            <a:r>
              <a:rPr lang="ru-RU" i="1" dirty="0" smtClean="0"/>
              <a:t> пришел со школы) за обедом</a:t>
            </a:r>
            <a:r>
              <a:rPr lang="en-US" i="1" dirty="0" smtClean="0"/>
              <a:t>;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в) Два друга обедают в столовой</a:t>
            </a:r>
            <a:r>
              <a:rPr lang="en-US" i="1" dirty="0" smtClean="0"/>
              <a:t>.</a:t>
            </a:r>
            <a:endParaRPr lang="ru-RU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571612"/>
          </a:xfrm>
        </p:spPr>
        <p:txBody>
          <a:bodyPr>
            <a:normAutofit/>
          </a:bodyPr>
          <a:lstStyle/>
          <a:p>
            <a:r>
              <a:rPr lang="ru-RU" sz="3000" b="1" i="1" dirty="0" err="1" smtClean="0">
                <a:solidFill>
                  <a:srgbClr val="002060"/>
                </a:solidFill>
              </a:rPr>
              <a:t>Послетекстовый</a:t>
            </a:r>
            <a:r>
              <a:rPr lang="ru-RU" sz="3000" b="1" i="1" dirty="0" smtClean="0">
                <a:solidFill>
                  <a:srgbClr val="002060"/>
                </a:solidFill>
              </a:rPr>
              <a:t> этап </a:t>
            </a:r>
            <a:br>
              <a:rPr lang="ru-RU" sz="3000" b="1" i="1" dirty="0" smtClean="0">
                <a:solidFill>
                  <a:srgbClr val="002060"/>
                </a:solidFill>
              </a:rPr>
            </a:br>
            <a:r>
              <a:rPr lang="ru-RU" sz="3000" b="1" i="1" dirty="0" smtClean="0">
                <a:solidFill>
                  <a:srgbClr val="002060"/>
                </a:solidFill>
              </a:rPr>
              <a:t>(групповая работа)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42843" y="1071545"/>
          <a:ext cx="8858312" cy="57123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8"/>
                <a:gridCol w="2214578"/>
                <a:gridCol w="2214578"/>
                <a:gridCol w="2214578"/>
              </a:tblGrid>
              <a:tr h="34308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Упражнения и задания</a:t>
                      </a:r>
                      <a:endParaRPr lang="ru-RU" sz="1600" dirty="0"/>
                    </a:p>
                  </a:txBody>
                  <a:tcPr marL="70870" marR="70870" marT="0" marB="0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УУД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Цели данного этапа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</a:tr>
              <a:tr h="171237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Дискуссия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  <a:tc>
                  <a:txBody>
                    <a:bodyPr/>
                    <a:lstStyle/>
                    <a:p>
                      <a:pPr indent="-5080"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kern="1200" dirty="0">
                          <a:latin typeface="+mn-lt"/>
                          <a:ea typeface="Times New Roman"/>
                          <a:cs typeface="+mn-cs"/>
                        </a:rPr>
                        <a:t>Докажите, какое высказывание наиболее точно передает основную мысль текста. Обоснуйте свой ответ.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marL="70870" marR="708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Личностные Регулятивные 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коммуникативные 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  <a:tc rowSpan="4">
                  <a:txBody>
                    <a:bodyPr/>
                    <a:lstStyle/>
                    <a:p>
                      <a:pPr algn="ctr"/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Использовать ситуацию текста в качестве языковой/речевой /содержательной опоры для развития умений в устной и письменной речи. </a:t>
                      </a:r>
                      <a:endParaRPr lang="ru-RU" sz="1400" dirty="0">
                        <a:latin typeface="+mn-lt"/>
                      </a:endParaRPr>
                    </a:p>
                  </a:txBody>
                  <a:tcPr marL="94493" marR="94493"/>
                </a:tc>
              </a:tr>
              <a:tr h="97850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Verdana"/>
                          <a:cs typeface="Times New Roman"/>
                        </a:rPr>
                        <a:t>Проблемно- поисковая задача</a:t>
                      </a:r>
                      <a:endParaRPr lang="ru-RU" sz="1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kern="1200" dirty="0">
                          <a:latin typeface="+mn-lt"/>
                          <a:ea typeface="Times New Roman"/>
                          <a:cs typeface="+mn-cs"/>
                        </a:rPr>
                        <a:t>Определите, с каким из выражений был бы не согласен автор.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marL="70870" marR="708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Регулятивные 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Личностные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Познавательные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33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Verdana"/>
                          <a:cs typeface="Times New Roman"/>
                        </a:rPr>
                        <a:t>Ролевая </a:t>
                      </a:r>
                      <a:r>
                        <a:rPr lang="ru-RU" sz="1400" dirty="0" smtClean="0">
                          <a:latin typeface="+mn-lt"/>
                          <a:ea typeface="Verdana"/>
                          <a:cs typeface="Times New Roman"/>
                        </a:rPr>
                        <a:t>игра</a:t>
                      </a:r>
                      <a:r>
                        <a:rPr lang="ru-RU" sz="1400" baseline="0" dirty="0" smtClean="0">
                          <a:latin typeface="+mn-lt"/>
                          <a:ea typeface="Verdana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+mn-lt"/>
                          <a:ea typeface="Verdana"/>
                          <a:cs typeface="Times New Roman"/>
                        </a:rPr>
                        <a:t>«Я </a:t>
                      </a:r>
                      <a:r>
                        <a:rPr lang="ru-RU" sz="1400" dirty="0">
                          <a:latin typeface="+mn-lt"/>
                          <a:ea typeface="Verdana"/>
                          <a:cs typeface="Times New Roman"/>
                        </a:rPr>
                        <a:t>редактор»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kern="1200" dirty="0">
                          <a:latin typeface="+mn-lt"/>
                          <a:ea typeface="Times New Roman"/>
                          <a:cs typeface="+mn-cs"/>
                        </a:rPr>
                        <a:t>Составьте план текста, выделив его основные мысли.</a:t>
                      </a: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marL="70870" marR="708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Регулятивные 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Личностные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944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+mn-lt"/>
                          <a:ea typeface="Verdana"/>
                          <a:cs typeface="Times New Roman"/>
                        </a:rPr>
                        <a:t>Проектная работа</a:t>
                      </a:r>
                      <a:endParaRPr lang="ru-RU" sz="140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r>
                        <a:rPr lang="ru-RU" sz="1400" kern="1200" dirty="0" smtClean="0">
                          <a:latin typeface="+mn-lt"/>
                          <a:ea typeface="Times New Roman"/>
                          <a:cs typeface="+mn-cs"/>
                        </a:rPr>
                        <a:t>-напишите </a:t>
                      </a:r>
                      <a:r>
                        <a:rPr lang="ru-RU" sz="1400" kern="1200" dirty="0">
                          <a:latin typeface="+mn-lt"/>
                          <a:ea typeface="Times New Roman"/>
                          <a:cs typeface="+mn-cs"/>
                        </a:rPr>
                        <a:t>собственный текст в другом </a:t>
                      </a:r>
                      <a:r>
                        <a:rPr lang="ru-RU" sz="1400" kern="1200" dirty="0" smtClean="0">
                          <a:latin typeface="+mn-lt"/>
                          <a:ea typeface="Times New Roman"/>
                          <a:cs typeface="+mn-cs"/>
                        </a:rPr>
                        <a:t>жанре;</a:t>
                      </a:r>
                    </a:p>
                    <a:p>
                      <a:pPr algn="l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-придумайте рассказ о своей малой родине</a:t>
                      </a:r>
                    </a:p>
                    <a:p>
                      <a:pPr algn="l"/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-нарисуйте картину по теме «Мой родной край» и придумайте рассказ. </a:t>
                      </a: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457200" algn="l"/>
                        </a:tabLst>
                      </a:pPr>
                      <a:endParaRPr lang="ru-RU" sz="1400" dirty="0">
                        <a:latin typeface="+mn-lt"/>
                        <a:ea typeface="Times New Roman"/>
                      </a:endParaRPr>
                    </a:p>
                  </a:txBody>
                  <a:tcPr marL="70870" marR="7087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Регулятивные 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+mn-lt"/>
                          <a:ea typeface="Times New Roman"/>
                          <a:cs typeface="Times New Roman"/>
                        </a:rPr>
                        <a:t>Личностные</a:t>
                      </a:r>
                      <a:endParaRPr lang="ru-RU" sz="1400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70870" marR="7087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214282" y="214290"/>
            <a:ext cx="8718584" cy="5786446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400" b="1" dirty="0" smtClean="0">
                <a:solidFill>
                  <a:srgbClr val="0070C0"/>
                </a:solidFill>
              </a:rPr>
              <a:t>Спасибо за внимание!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269</TotalTime>
  <Words>394</Words>
  <PresentationFormat>Экран (4:3)</PresentationFormat>
  <Paragraphs>132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Мастер -  класс</vt:lpstr>
      <vt:lpstr>Три этапа работы с текстом</vt:lpstr>
      <vt:lpstr>   Дотекстовый этап (этап антиципации) </vt:lpstr>
      <vt:lpstr>Подтвердите правильность/ложность утверждений </vt:lpstr>
      <vt:lpstr>Слайд 5</vt:lpstr>
      <vt:lpstr>Текстовый этап  (техника проблемных вопросов)</vt:lpstr>
      <vt:lpstr>Задания для групп</vt:lpstr>
      <vt:lpstr>Послетекстовый этап  (групповая работа)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</dc:title>
  <dc:creator>OEM</dc:creator>
  <cp:lastModifiedBy>OEM</cp:lastModifiedBy>
  <cp:revision>30</cp:revision>
  <dcterms:created xsi:type="dcterms:W3CDTF">2021-12-26T15:43:53Z</dcterms:created>
  <dcterms:modified xsi:type="dcterms:W3CDTF">2022-02-10T13:19:24Z</dcterms:modified>
</cp:coreProperties>
</file>