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65" r:id="rId2"/>
    <p:sldId id="260" r:id="rId3"/>
    <p:sldId id="262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540"/>
  </p:normalViewPr>
  <p:slideViewPr>
    <p:cSldViewPr>
      <p:cViewPr>
        <p:scale>
          <a:sx n="76" d="100"/>
          <a:sy n="76" d="100"/>
        </p:scale>
        <p:origin x="-100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6E028-58F6-4241-96CE-8992FAA90DDE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118F0-8572-D245-8C17-1062B5BC1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6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6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438" y="1844824"/>
            <a:ext cx="8676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Разработка и демонстрация разноуровневых учебных заданий по теме: </a:t>
            </a:r>
            <a:r>
              <a:rPr lang="ru-RU" sz="2400" dirty="0" smtClean="0">
                <a:latin typeface="Georgia" panose="02040502050405020303" pitchFamily="18" charset="0"/>
              </a:rPr>
              <a:t>«Неживая и живая природа» </a:t>
            </a:r>
            <a:endParaRPr lang="ru-RU" sz="2400" dirty="0">
              <a:latin typeface="Georgia" panose="02040502050405020303" pitchFamily="18" charset="0"/>
            </a:endParaRPr>
          </a:p>
          <a:p>
            <a:pPr algn="ctr"/>
            <a:endParaRPr lang="ru-RU" sz="2400" dirty="0">
              <a:latin typeface="Georgia" panose="02040502050405020303" pitchFamily="18" charset="0"/>
            </a:endParaRPr>
          </a:p>
          <a:p>
            <a:pPr algn="ctr"/>
            <a:r>
              <a:rPr lang="ru-RU" sz="2400" dirty="0" smtClean="0">
                <a:latin typeface="Georgia" panose="02040502050405020303" pitchFamily="18" charset="0"/>
              </a:rPr>
              <a:t>Окружающий мир</a:t>
            </a:r>
            <a:endParaRPr lang="ru-RU" sz="2400" dirty="0">
              <a:latin typeface="Georgia" panose="02040502050405020303" pitchFamily="18" charset="0"/>
            </a:endParaRP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2</a:t>
            </a:r>
            <a:r>
              <a:rPr lang="ru-RU" sz="2400" dirty="0" smtClean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класс</a:t>
            </a:r>
            <a:r>
              <a:rPr lang="ru-RU" sz="2400" dirty="0">
                <a:latin typeface="Georgia" panose="02040502050405020303" pitchFamily="18" charset="0"/>
              </a:rPr>
              <a:t/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>УМК  «Школа России»</a:t>
            </a: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1698" y="5805264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latin typeface="Georgia" panose="02040502050405020303" pitchFamily="18" charset="0"/>
              </a:rPr>
              <a:t>Выполнила</a:t>
            </a:r>
            <a:r>
              <a:rPr lang="ru-RU" smtClean="0">
                <a:latin typeface="Georgia" panose="02040502050405020303" pitchFamily="18" charset="0"/>
              </a:rPr>
              <a:t>: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4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1853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Узнавание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3107158"/>
            <a:ext cx="4572000" cy="19082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just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endParaRPr lang="ru-RU" sz="1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Georgia" panose="02040502050405020303" pitchFamily="18" charset="0"/>
              </a:rPr>
              <a:t>В каком ряду все слова </a:t>
            </a:r>
            <a:r>
              <a:rPr lang="ru-RU" dirty="0" smtClean="0">
                <a:latin typeface="Georgia" panose="02040502050405020303" pitchFamily="18" charset="0"/>
              </a:rPr>
              <a:t>являются объектами </a:t>
            </a:r>
            <a:r>
              <a:rPr lang="ru-RU" dirty="0">
                <a:latin typeface="Georgia" panose="02040502050405020303" pitchFamily="18" charset="0"/>
              </a:rPr>
              <a:t>ЖИВОЙ природы?</a:t>
            </a:r>
          </a:p>
          <a:p>
            <a:pPr lvl="0"/>
            <a:r>
              <a:rPr lang="ru-RU" dirty="0" smtClean="0">
                <a:latin typeface="Georgia" panose="02040502050405020303" pitchFamily="18" charset="0"/>
              </a:rPr>
              <a:t>А</a:t>
            </a:r>
            <a:r>
              <a:rPr lang="ru-RU" dirty="0">
                <a:latin typeface="Georgia" panose="02040502050405020303" pitchFamily="18" charset="0"/>
              </a:rPr>
              <a:t>) </a:t>
            </a:r>
            <a:r>
              <a:rPr lang="ru-RU" dirty="0" smtClean="0">
                <a:latin typeface="Georgia" panose="02040502050405020303" pitchFamily="18" charset="0"/>
              </a:rPr>
              <a:t>белка , воздух, солнце;</a:t>
            </a:r>
            <a:endParaRPr lang="ru-RU" dirty="0">
              <a:latin typeface="Georgia" panose="02040502050405020303" pitchFamily="18" charset="0"/>
            </a:endParaRPr>
          </a:p>
          <a:p>
            <a:pPr lvl="0"/>
            <a:r>
              <a:rPr lang="ru-RU" dirty="0" smtClean="0">
                <a:latin typeface="Georgia" panose="02040502050405020303" pitchFamily="18" charset="0"/>
              </a:rPr>
              <a:t>Б)вода , лиса, почва;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В</a:t>
            </a:r>
            <a:r>
              <a:rPr lang="ru-RU" dirty="0" smtClean="0">
                <a:latin typeface="Georgia" panose="02040502050405020303" pitchFamily="18" charset="0"/>
              </a:rPr>
              <a:t>)человек, </a:t>
            </a:r>
            <a:r>
              <a:rPr lang="ru-RU" dirty="0">
                <a:latin typeface="Georgia" panose="02040502050405020303" pitchFamily="18" charset="0"/>
              </a:rPr>
              <a:t>пчела, </a:t>
            </a:r>
            <a:r>
              <a:rPr lang="ru-RU" dirty="0" smtClean="0">
                <a:latin typeface="Georgia" panose="02040502050405020303" pitchFamily="18" charset="0"/>
              </a:rPr>
              <a:t>растение.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268760"/>
            <a:ext cx="4572000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актуализация имеющихся </a:t>
            </a:r>
            <a:r>
              <a:rPr lang="ru-RU" dirty="0">
                <a:latin typeface="Georgia" panose="02040502050405020303" pitchFamily="18" charset="0"/>
              </a:rPr>
              <a:t>знаний по теме: </a:t>
            </a:r>
            <a:r>
              <a:rPr lang="ru-RU" dirty="0" smtClean="0">
                <a:latin typeface="Georgia" panose="02040502050405020303" pitchFamily="18" charset="0"/>
              </a:rPr>
              <a:t>«</a:t>
            </a:r>
            <a:r>
              <a:rPr lang="ru-RU" dirty="0">
                <a:latin typeface="Georgia" panose="02040502050405020303" pitchFamily="18" charset="0"/>
              </a:rPr>
              <a:t>Неживая и живая природа</a:t>
            </a:r>
            <a:r>
              <a:rPr lang="ru-RU" dirty="0" smtClean="0">
                <a:latin typeface="Georgia" panose="02040502050405020303" pitchFamily="18" charset="0"/>
              </a:rPr>
              <a:t>».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682" y="5506971"/>
            <a:ext cx="4572000" cy="8156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учащихся;</a:t>
            </a:r>
          </a:p>
          <a:p>
            <a:pPr lvl="0"/>
            <a:endParaRPr lang="ru-RU" sz="10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 smtClean="0">
                <a:latin typeface="Georgia" panose="02040502050405020303" pitchFamily="18" charset="0"/>
              </a:rPr>
              <a:t>«Неживая и </a:t>
            </a:r>
            <a:r>
              <a:rPr lang="ru-RU" dirty="0" smtClean="0">
                <a:latin typeface="Georgia" panose="02040502050405020303" pitchFamily="18" charset="0"/>
              </a:rPr>
              <a:t>живая природа</a:t>
            </a:r>
            <a:r>
              <a:rPr lang="ru-RU" dirty="0" smtClean="0">
                <a:latin typeface="Georgia" panose="02040502050405020303" pitchFamily="18" charset="0"/>
              </a:rPr>
              <a:t>»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854677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(1 балл)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68970" y="1846565"/>
            <a:ext cx="2060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выбором ответа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31661" y="3934797"/>
            <a:ext cx="2523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актуализация знаний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04129"/>
              </p:ext>
            </p:extLst>
          </p:nvPr>
        </p:nvGraphicFramePr>
        <p:xfrm>
          <a:off x="5652120" y="5323149"/>
          <a:ext cx="2870956" cy="9994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4350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358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верный ответ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74234" y="4845640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9183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Воспроизведение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2640489"/>
            <a:ext cx="457200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20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ru-RU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Georgia" panose="02040502050405020303" pitchFamily="18" charset="0"/>
              </a:rPr>
              <a:t>Дайте определение </a:t>
            </a:r>
            <a:r>
              <a:rPr lang="ru-RU" sz="2000" dirty="0">
                <a:latin typeface="Georgia" panose="02040502050405020303" pitchFamily="18" charset="0"/>
              </a:rPr>
              <a:t>понятию «Неживая природа». 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176274"/>
            <a:ext cx="4572000" cy="11079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sz="2200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</a:t>
            </a:r>
            <a:r>
              <a:rPr lang="ru-RU" sz="2200" b="1" i="1" dirty="0" smtClean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задания: </a:t>
            </a:r>
            <a:r>
              <a:rPr lang="ru-RU" sz="2200" dirty="0" smtClean="0">
                <a:latin typeface="Georgia" panose="02040502050405020303" pitchFamily="18" charset="0"/>
              </a:rPr>
              <a:t>в</a:t>
            </a:r>
            <a:r>
              <a:rPr lang="ru-RU" sz="2200" dirty="0" smtClean="0">
                <a:latin typeface="Georgia" panose="02040502050405020303" pitchFamily="18" charset="0"/>
              </a:rPr>
              <a:t>оспроизведение </a:t>
            </a:r>
            <a:r>
              <a:rPr lang="ru-RU" sz="2200" dirty="0">
                <a:latin typeface="Georgia" panose="02040502050405020303" pitchFamily="18" charset="0"/>
              </a:rPr>
              <a:t>изученного материала по памяти. </a:t>
            </a:r>
            <a:r>
              <a:rPr lang="ru-RU" sz="2200" dirty="0" smtClean="0">
                <a:latin typeface="Georgia" panose="02040502050405020303" pitchFamily="18" charset="0"/>
              </a:rPr>
              <a:t> </a:t>
            </a:r>
            <a:endParaRPr lang="ru-RU" sz="2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2985" y="4217461"/>
            <a:ext cx="4572000" cy="1877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 </a:t>
            </a:r>
          </a:p>
          <a:p>
            <a:pPr lvl="0"/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Georgia" panose="02040502050405020303" pitchFamily="18" charset="0"/>
              </a:rPr>
              <a:t>Неживая природа </a:t>
            </a:r>
            <a:r>
              <a:rPr lang="ru-RU" sz="2000" dirty="0">
                <a:latin typeface="Georgia" panose="02040502050405020303" pitchFamily="18" charset="0"/>
              </a:rPr>
              <a:t>- это неизменные и постоянные объекты, которым нет надобности в питании и питье, они не плодятся и не растут</a:t>
            </a:r>
            <a:r>
              <a:rPr lang="ru-RU" sz="2000" dirty="0" smtClean="0">
                <a:latin typeface="Georgia" panose="02040502050405020303" pitchFamily="18" charset="0"/>
              </a:rPr>
              <a:t>. 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943863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(2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5692" y="1988839"/>
            <a:ext cx="2146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36684" y="3894296"/>
            <a:ext cx="2977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первичное – закрепление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3F2E5825-BDC6-714D-97A2-EB5506595626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Окружающий язык</a:t>
            </a:r>
            <a:endParaRPr lang="ru-RU" dirty="0">
              <a:latin typeface="Georgia" panose="02040502050405020303" pitchFamily="18" charset="0"/>
            </a:endParaRP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 smtClean="0">
                <a:latin typeface="Georgia" panose="02040502050405020303" pitchFamily="18" charset="0"/>
              </a:rPr>
              <a:t>«Неживая и живая природа»</a:t>
            </a:r>
            <a:endParaRPr lang="ru-RU" dirty="0">
              <a:latin typeface="Georgia" panose="02040502050405020303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6E878704-0F12-FB45-8B96-C032A1781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87250"/>
              </p:ext>
            </p:extLst>
          </p:nvPr>
        </p:nvGraphicFramePr>
        <p:xfrm>
          <a:off x="5292080" y="5215468"/>
          <a:ext cx="3672408" cy="14116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6512">
                  <a:extLst>
                    <a:ext uri="{9D8B030D-6E8A-4147-A177-3AD203B41FA5}">
                      <a16:colId xmlns="" xmlns:a16="http://schemas.microsoft.com/office/drawing/2014/main" val="2058494751"/>
                    </a:ext>
                  </a:extLst>
                </a:gridCol>
                <a:gridCol w="2735896">
                  <a:extLst>
                    <a:ext uri="{9D8B030D-6E8A-4147-A177-3AD203B41FA5}">
                      <a16:colId xmlns="" xmlns:a16="http://schemas.microsoft.com/office/drawing/2014/main" val="1241900658"/>
                    </a:ext>
                  </a:extLst>
                </a:gridCol>
              </a:tblGrid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Определение</a:t>
                      </a:r>
                      <a:r>
                        <a:rPr lang="ru-RU" sz="1400" baseline="0" dirty="0" smtClean="0"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понятия сформулировано верно.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2563600"/>
                  </a:ext>
                </a:extLst>
              </a:tr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Georgia" panose="02040502050405020303" pitchFamily="18" charset="0"/>
                        </a:rPr>
                        <a:t>Определение</a:t>
                      </a:r>
                      <a:r>
                        <a:rPr lang="ru-RU" sz="1400" baseline="0" dirty="0" smtClean="0">
                          <a:effectLst/>
                          <a:latin typeface="Georgia" panose="02040502050405020303" pitchFamily="18" charset="0"/>
                        </a:rPr>
                        <a:t> понятия </a:t>
                      </a:r>
                      <a:r>
                        <a:rPr lang="ru-RU" sz="1400" dirty="0" smtClean="0">
                          <a:effectLst/>
                          <a:latin typeface="Georgia" panose="02040502050405020303" pitchFamily="18" charset="0"/>
                        </a:rPr>
                        <a:t>сформулировано </a:t>
                      </a: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с ошибками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18785238"/>
                  </a:ext>
                </a:extLst>
              </a:tr>
              <a:tr h="1667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Georgia" panose="02040502050405020303" pitchFamily="18" charset="0"/>
                        </a:rPr>
                        <a:t>Определение</a:t>
                      </a:r>
                      <a:r>
                        <a:rPr lang="ru-RU" sz="1400" baseline="0" dirty="0" smtClean="0">
                          <a:effectLst/>
                          <a:latin typeface="Georgia" panose="02040502050405020303" pitchFamily="18" charset="0"/>
                        </a:rPr>
                        <a:t> понятия </a:t>
                      </a:r>
                      <a:r>
                        <a:rPr lang="ru-RU" sz="1400" dirty="0" smtClean="0">
                          <a:effectLst/>
                          <a:latin typeface="Georgia" panose="02040502050405020303" pitchFamily="18" charset="0"/>
                        </a:rPr>
                        <a:t>не </a:t>
                      </a: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сформулировано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81858526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E5CCF91-741A-6F4D-885D-1FAC04FF047D}"/>
              </a:ext>
            </a:extLst>
          </p:cNvPr>
          <p:cNvSpPr/>
          <p:nvPr/>
        </p:nvSpPr>
        <p:spPr>
          <a:xfrm>
            <a:off x="5768665" y="4815169"/>
            <a:ext cx="26436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Понимание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0970" y="2598207"/>
            <a:ext cx="4572000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Как бы вы назвали группы, на которые разделили объекты природы Лена и Дима? Объясните устно, почему так назвали. Приведите свои примеры.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Лена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1-я группа: липа, ромашка, роза.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2-я группа: собака, сорока, щука.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Дима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3-я группа:. камень, туча, солнце.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4-я группа: почва, воздух, вода.</a:t>
            </a:r>
          </a:p>
          <a:p>
            <a:pPr lvl="0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024" y="1115464"/>
            <a:ext cx="457200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 </a:t>
            </a:r>
            <a:r>
              <a:rPr lang="ru-RU" sz="1600" dirty="0">
                <a:latin typeface="Georgia" panose="02040502050405020303" pitchFamily="18" charset="0"/>
              </a:rPr>
              <a:t>выявление и оценка уровня </a:t>
            </a:r>
            <a:r>
              <a:rPr lang="ru-RU" sz="1600" dirty="0" err="1">
                <a:latin typeface="Georgia" panose="02040502050405020303" pitchFamily="18" charset="0"/>
              </a:rPr>
              <a:t>сформированности</a:t>
            </a:r>
            <a:r>
              <a:rPr lang="ru-RU" sz="1600" dirty="0">
                <a:latin typeface="Georgia" panose="02040502050405020303" pitchFamily="18" charset="0"/>
              </a:rPr>
              <a:t> умений учащихся делать осмысленное восприятие знаний об одушевленных и неодушевленных именах существительных через моделирование.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8424" y="1484784"/>
            <a:ext cx="4065006" cy="47705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r>
              <a:rPr lang="ru-RU" sz="1600" dirty="0">
                <a:latin typeface="Georgia" panose="02040502050405020303" pitchFamily="18" charset="0"/>
              </a:rPr>
              <a:t>1-я группа: Объекты живой природы.</a:t>
            </a:r>
          </a:p>
          <a:p>
            <a:r>
              <a:rPr lang="ru-RU" sz="1600" dirty="0">
                <a:latin typeface="Georgia" panose="02040502050405020303" pitchFamily="18" charset="0"/>
              </a:rPr>
              <a:t>2-я группа: Объекты живой природы.</a:t>
            </a:r>
          </a:p>
          <a:p>
            <a:r>
              <a:rPr lang="ru-RU" sz="1600" dirty="0">
                <a:latin typeface="Georgia" panose="02040502050405020303" pitchFamily="18" charset="0"/>
              </a:rPr>
              <a:t>3-я группа: Объекты неживой природы.</a:t>
            </a:r>
          </a:p>
          <a:p>
            <a:r>
              <a:rPr lang="ru-RU" sz="1600" dirty="0">
                <a:latin typeface="Georgia" panose="02040502050405020303" pitchFamily="18" charset="0"/>
              </a:rPr>
              <a:t>4-я группа: Объекты неживой природы.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Потому что живая природа — это всё, что отличается способностью расти, дышать, питаться и развиваться. Человек, животные, растения — это объекты живой природы. Неживая природа - это неизменные и постоянные объекты, которым нет надобности в питании и питье, они не плодятся и не растут. К объектам живой природы относятся крыса ,мышка, </a:t>
            </a:r>
            <a:r>
              <a:rPr lang="ru-RU" sz="1600" dirty="0" smtClean="0">
                <a:latin typeface="Georgia" panose="02040502050405020303" pitchFamily="18" charset="0"/>
              </a:rPr>
              <a:t>кошка, рыбы , пчелы</a:t>
            </a:r>
            <a:r>
              <a:rPr lang="ru-RU" sz="1600" dirty="0">
                <a:latin typeface="Georgia" panose="02040502050405020303" pitchFamily="18" charset="0"/>
              </a:rPr>
              <a:t>.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К объектам неживой . природы относятся воздух, вода, камни, почва, звёзды, Солнце.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145" y="2246088"/>
            <a:ext cx="3730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повышенный (3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6803" y="1730873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3971" y="2807831"/>
            <a:ext cx="1579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закрепление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D2AD709B-E68B-5849-8FEF-B45126547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93075"/>
              </p:ext>
            </p:extLst>
          </p:nvPr>
        </p:nvGraphicFramePr>
        <p:xfrm>
          <a:off x="5004048" y="3809272"/>
          <a:ext cx="4070721" cy="2886966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73379">
                  <a:extLst>
                    <a:ext uri="{9D8B030D-6E8A-4147-A177-3AD203B41FA5}">
                      <a16:colId xmlns="" xmlns:a16="http://schemas.microsoft.com/office/drawing/2014/main" val="1838033892"/>
                    </a:ext>
                  </a:extLst>
                </a:gridCol>
                <a:gridCol w="3197342">
                  <a:extLst>
                    <a:ext uri="{9D8B030D-6E8A-4147-A177-3AD203B41FA5}">
                      <a16:colId xmlns="" xmlns:a16="http://schemas.microsoft.com/office/drawing/2014/main" val="144109089"/>
                    </a:ext>
                  </a:extLst>
                </a:gridCol>
              </a:tblGrid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 и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13215491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предложений, но не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56947973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только в 2 парах предложений и установлены основания для их сравнения.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1253490"/>
                  </a:ext>
                </a:extLst>
              </a:tr>
              <a:tr h="146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4267305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E11D401-3145-E049-B062-3FB643D3A351}"/>
              </a:ext>
            </a:extLst>
          </p:cNvPr>
          <p:cNvSpPr/>
          <p:nvPr/>
        </p:nvSpPr>
        <p:spPr>
          <a:xfrm>
            <a:off x="6099568" y="3383298"/>
            <a:ext cx="23580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F18163B1-FA85-2346-BE03-944F998A70AD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Окружающий мир</a:t>
            </a:r>
          </a:p>
          <a:p>
            <a:pPr algn="ctr"/>
            <a:r>
              <a:rPr lang="ru-RU" dirty="0" smtClean="0">
                <a:latin typeface="Georgia" panose="02040502050405020303" pitchFamily="18" charset="0"/>
              </a:rPr>
              <a:t>2 </a:t>
            </a:r>
            <a:r>
              <a:rPr lang="ru-RU" dirty="0">
                <a:latin typeface="Georgia" panose="02040502050405020303" pitchFamily="18" charset="0"/>
              </a:rPr>
              <a:t>класс</a:t>
            </a:r>
          </a:p>
          <a:p>
            <a:pPr algn="ctr"/>
            <a:r>
              <a:rPr lang="ru-RU" dirty="0" smtClean="0">
                <a:latin typeface="Georgia" panose="02040502050405020303" pitchFamily="18" charset="0"/>
              </a:rPr>
              <a:t>«Неживая и живая природа»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8024" y="1001607"/>
            <a:ext cx="47191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2436" y="334181"/>
            <a:ext cx="505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знакомых условиях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5537" y="1053604"/>
            <a:ext cx="4572000" cy="50167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1.  Прочитай. Выбери среди данных суждений правильные. Преобразуй неправильное суждение в правильное. </a:t>
            </a:r>
          </a:p>
          <a:p>
            <a:pPr lvl="0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Суждения: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1.К неживой природе относятся объекты, которые не дышат, не питаются, не растут, не размножаются, не умирают.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2.К  живой природе относятся объекты, которые дышат, питаются, растут, размножаются, умирают 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3.К живой природы относятся объекты, которые дышат, питаются, растут, но не размножаются и не умирают.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4.К неживой природе относятся объекты, которые не дышать, не питаются, но размножаются и умирают.</a:t>
            </a:r>
          </a:p>
          <a:p>
            <a:pPr lvl="0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0064" y="1053604"/>
            <a:ext cx="457200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самостоятельное преобразование усвоенной информации в знакомых условиях на примере суждений по теме </a:t>
            </a:r>
            <a:r>
              <a:rPr lang="ru-RU" dirty="0" smtClean="0">
                <a:latin typeface="Georgia" panose="02040502050405020303" pitchFamily="18" charset="0"/>
              </a:rPr>
              <a:t>«Неживая и живая природа»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0064" y="2530932"/>
            <a:ext cx="4572000" cy="36933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</a:t>
            </a:r>
            <a:r>
              <a:rPr lang="ru-RU" u="sng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Я считаю, что к правильным суждениям относятся 1, 2, суждения. Остальные – ложные. </a:t>
            </a:r>
          </a:p>
          <a:p>
            <a:pPr lvl="0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Преобразование в правильное суждение:</a:t>
            </a:r>
          </a:p>
          <a:p>
            <a:pPr lvl="0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К живой природы относятся объекты, которые дышат, питаются, растут, размножаются и умирают.</a:t>
            </a:r>
          </a:p>
          <a:p>
            <a:pPr lvl="0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К неживой природе относятся объекты, которые не дышать, не питаются, не размножаются и не умирают.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352665"/>
            <a:ext cx="3730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8046" y="1994131"/>
            <a:ext cx="3147016" cy="2831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высокое (4 балла)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09645" y="2747526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71288279-AAA2-3D49-8283-B53B8A64DC30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EDEB37C1-8CFD-3B4D-A43B-CA8706C29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37550"/>
              </p:ext>
            </p:extLst>
          </p:nvPr>
        </p:nvGraphicFramePr>
        <p:xfrm>
          <a:off x="5020589" y="2086441"/>
          <a:ext cx="3999448" cy="434856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6506">
                  <a:extLst>
                    <a:ext uri="{9D8B030D-6E8A-4147-A177-3AD203B41FA5}">
                      <a16:colId xmlns="" xmlns:a16="http://schemas.microsoft.com/office/drawing/2014/main" val="3383479022"/>
                    </a:ext>
                  </a:extLst>
                </a:gridCol>
                <a:gridCol w="2812942">
                  <a:extLst>
                    <a:ext uri="{9D8B030D-6E8A-4147-A177-3AD203B41FA5}">
                      <a16:colId xmlns="" xmlns:a16="http://schemas.microsoft.com/office/drawing/2014/main" val="1683080577"/>
                    </a:ext>
                  </a:extLst>
                </a:gridCol>
              </a:tblGrid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4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преобразованы в правильные.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="" xmlns:a16="http://schemas.microsoft.com/office/drawing/2014/main" val="192409695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Преобразовано в правильное суждение лишь одно суждение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="" xmlns:a16="http://schemas.microsoft.com/office/drawing/2014/main" val="885668333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4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не преобразованы в правильные.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="" xmlns:a16="http://schemas.microsoft.com/office/drawing/2014/main" val="143935032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Определены лишь несколько правильных и неправильных суждений. Неправильные суждения не преобразованы в правильные.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="" xmlns:a16="http://schemas.microsoft.com/office/drawing/2014/main" val="1698330016"/>
                  </a:ext>
                </a:extLst>
              </a:tr>
              <a:tr h="16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Georgia" panose="02040502050405020303" pitchFamily="18" charset="0"/>
                        </a:rPr>
                        <a:t>0 баллов 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Дан неверный ответ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="" xmlns:a16="http://schemas.microsoft.com/office/drawing/2014/main" val="644701480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8765567-3504-3C44-8E9A-671321BBA31B}"/>
              </a:ext>
            </a:extLst>
          </p:cNvPr>
          <p:cNvSpPr/>
          <p:nvPr/>
        </p:nvSpPr>
        <p:spPr>
          <a:xfrm>
            <a:off x="5698477" y="1718948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335601" y="1123878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0269" y="40466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500" y="2698192"/>
            <a:ext cx="45720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Напишите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мини-сочинение на одном из слайдов в </a:t>
            </a:r>
            <a:r>
              <a:rPr lang="ru-RU" dirty="0" err="1">
                <a:latin typeface="Georgia" panose="02040502050405020303" pitchFamily="18" charset="0"/>
                <a:cs typeface="Times New Roman" panose="02020603050405020304" pitchFamily="18" charset="0"/>
              </a:rPr>
              <a:t>google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презентации на тему «Что у меня за окном?», используя в своём тексте 5 примеров неживой природы и 5 примеров живой природы.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601" y="1315942"/>
            <a:ext cx="457200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Georgia" panose="02040502050405020303" pitchFamily="18" charset="0"/>
              </a:rPr>
              <a:t>с</a:t>
            </a:r>
            <a:r>
              <a:rPr lang="ru-RU" dirty="0" smtClean="0">
                <a:latin typeface="Georgia" panose="02040502050405020303" pitchFamily="18" charset="0"/>
              </a:rPr>
              <a:t>амостоятельное </a:t>
            </a:r>
            <a:r>
              <a:rPr lang="ru-RU" dirty="0">
                <a:latin typeface="Georgia" panose="02040502050405020303" pitchFamily="18" charset="0"/>
              </a:rPr>
              <a:t>преобразование знаний в новых условиях. </a:t>
            </a:r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7500" y="5465436"/>
            <a:ext cx="4572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</a:t>
            </a:r>
            <a:r>
              <a:rPr lang="ru-RU" u="sng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57440" y="1774557"/>
            <a:ext cx="3155030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высокий (5 баллов)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ACF4CD4B-E398-304A-B72B-D609583B2EEA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8F9C894B-909C-D845-9D29-8A135332C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37705"/>
              </p:ext>
            </p:extLst>
          </p:nvPr>
        </p:nvGraphicFramePr>
        <p:xfrm>
          <a:off x="5112258" y="4216355"/>
          <a:ext cx="3845396" cy="238359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7696">
                  <a:extLst>
                    <a:ext uri="{9D8B030D-6E8A-4147-A177-3AD203B41FA5}">
                      <a16:colId xmlns="" xmlns:a16="http://schemas.microsoft.com/office/drawing/2014/main" val="550609467"/>
                    </a:ext>
                  </a:extLst>
                </a:gridCol>
                <a:gridCol w="2637700">
                  <a:extLst>
                    <a:ext uri="{9D8B030D-6E8A-4147-A177-3AD203B41FA5}">
                      <a16:colId xmlns="" xmlns:a16="http://schemas.microsoft.com/office/drawing/2014/main" val="1976262752"/>
                    </a:ext>
                  </a:extLst>
                </a:gridCol>
              </a:tblGrid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5 баллов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Грамотное содержание текста. Примеры приведены верно.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111247238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3-4 балла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Грамотное содержание текста. Верно приведены примеры только в одной категории.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2049464729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1-2 балла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содержании текста имеются фактические ошибки. Верно приведены примеры только в одной категории.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2620148607"/>
                  </a:ext>
                </a:extLst>
              </a:tr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Неверное выполнение задания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="" xmlns:a16="http://schemas.microsoft.com/office/drawing/2014/main" val="410757012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189F7BE-08F6-6048-A84F-70FB55AAF8F1}"/>
              </a:ext>
            </a:extLst>
          </p:cNvPr>
          <p:cNvSpPr/>
          <p:nvPr/>
        </p:nvSpPr>
        <p:spPr>
          <a:xfrm>
            <a:off x="5652120" y="3847023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  <p:sp>
        <p:nvSpPr>
          <p:cNvPr id="3" name="SMARTInkShape-2"/>
          <p:cNvSpPr/>
          <p:nvPr>
            <p:custDataLst>
              <p:tags r:id="rId1"/>
            </p:custDataLst>
          </p:nvPr>
        </p:nvSpPr>
        <p:spPr>
          <a:xfrm>
            <a:off x="-336550" y="5327650"/>
            <a:ext cx="7938" cy="1"/>
          </a:xfrm>
          <a:custGeom>
            <a:avLst/>
            <a:gdLst/>
            <a:ahLst/>
            <a:cxnLst/>
            <a:rect l="0" t="0" r="0" b="0"/>
            <a:pathLst>
              <a:path w="7938" h="1">
                <a:moveTo>
                  <a:pt x="0" y="0"/>
                </a:moveTo>
                <a:lnTo>
                  <a:pt x="0" y="0"/>
                </a:lnTo>
                <a:lnTo>
                  <a:pt x="7937" y="0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1001</TotalTime>
  <Words>972</Words>
  <Application>Microsoft Office PowerPoint</Application>
  <PresentationFormat>Экран (4:3)</PresentationFormat>
  <Paragraphs>161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morgan4799@outlook.com</cp:lastModifiedBy>
  <cp:revision>77</cp:revision>
  <dcterms:created xsi:type="dcterms:W3CDTF">2021-04-18T15:44:52Z</dcterms:created>
  <dcterms:modified xsi:type="dcterms:W3CDTF">2022-04-04T19:05:40Z</dcterms:modified>
</cp:coreProperties>
</file>