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1E8E-09FB-4D97-B1C6-83E7BDD1E426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9999-9F3B-4320-B1F9-69D57BFC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1E8E-09FB-4D97-B1C6-83E7BDD1E426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9999-9F3B-4320-B1F9-69D57BFC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1E8E-09FB-4D97-B1C6-83E7BDD1E426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9999-9F3B-4320-B1F9-69D57BFC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1E8E-09FB-4D97-B1C6-83E7BDD1E426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9999-9F3B-4320-B1F9-69D57BFC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1E8E-09FB-4D97-B1C6-83E7BDD1E426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9999-9F3B-4320-B1F9-69D57BFC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1E8E-09FB-4D97-B1C6-83E7BDD1E426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9999-9F3B-4320-B1F9-69D57BFC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1E8E-09FB-4D97-B1C6-83E7BDD1E426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9999-9F3B-4320-B1F9-69D57BFC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1E8E-09FB-4D97-B1C6-83E7BDD1E426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9999-9F3B-4320-B1F9-69D57BFC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1E8E-09FB-4D97-B1C6-83E7BDD1E426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9999-9F3B-4320-B1F9-69D57BFC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1E8E-09FB-4D97-B1C6-83E7BDD1E426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9999-9F3B-4320-B1F9-69D57BFC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A1E8E-09FB-4D97-B1C6-83E7BDD1E426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C9999-9F3B-4320-B1F9-69D57BFC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A1E8E-09FB-4D97-B1C6-83E7BDD1E426}" type="datetimeFigureOut">
              <a:rPr lang="ru-RU" smtClean="0"/>
              <a:pPr/>
              <a:t>25.11.2015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C9999-9F3B-4320-B1F9-69D57BFCB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872207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Подвижные игры как средство развития дошкольника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" name="Рисунок 3" descr="narodnie-igri-detym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1640" y="2276872"/>
            <a:ext cx="6383530" cy="3600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Ребёнок живет в игре. И задача педагогов   - стать направляющим  и связующим звеном  в  цепи ребёнок-игра, тактично поддерживая руководство  обогащать  игровой опыт малышей.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5" name="Прямая со стрелкой 4"/>
          <p:cNvCxnSpPr>
            <a:stCxn id="2" idx="0"/>
            <a:endCxn id="2" idx="0"/>
          </p:cNvCxnSpPr>
          <p:nvPr/>
        </p:nvCxnSpPr>
        <p:spPr>
          <a:xfrm>
            <a:off x="4572000" y="27463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55ef6ebdce7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3284984"/>
            <a:ext cx="4445863" cy="3221514"/>
          </a:xfrm>
          <a:prstGeom prst="rect">
            <a:avLst/>
          </a:prstGeom>
        </p:spPr>
      </p:pic>
      <p:pic>
        <p:nvPicPr>
          <p:cNvPr id="12" name="Рисунок 11" descr="55ef6ebdce7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284984"/>
            <a:ext cx="4445863" cy="32215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mzdom7ysv2cqwbqk19v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4010352" cy="22322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332655"/>
            <a:ext cx="4248472" cy="2088233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b="1" i="1" dirty="0" smtClean="0">
                <a:solidFill>
                  <a:srgbClr val="00B050"/>
                </a:solidFill>
              </a:rPr>
              <a:t>Игра – ведущий вид деятельности дошкольников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2564904"/>
            <a:ext cx="8280920" cy="3744416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Удовлетворение основных потребностей ребёнка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Форма организации жизни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Развитие других видов деятельности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Всестороннее развитие ребёнка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Воспитание навыков общения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 Развитие взаимоотношений в группе</a:t>
            </a:r>
          </a:p>
          <a:p>
            <a:pPr algn="l"/>
            <a:endParaRPr lang="ru-RU" sz="2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buFont typeface="Wingdings" pitchFamily="2" charset="2"/>
              <a:buChar char="Ø"/>
            </a:pPr>
            <a:endParaRPr lang="ru-RU" sz="2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5"/>
            <a:ext cx="7772400" cy="20882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200" b="1" i="1" dirty="0"/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Подвижные игры – сознательная, активная, эмоционально окрашенная деятельность ребенка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2564904"/>
            <a:ext cx="8280920" cy="3073896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Точное выполнение заданий</a:t>
            </a:r>
          </a:p>
          <a:p>
            <a:pPr algn="l">
              <a:buFont typeface="Wingdings" pitchFamily="2" charset="2"/>
              <a:buChar char="Ø"/>
            </a:pPr>
            <a:endParaRPr lang="ru-RU" sz="2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Обязательное выполнение правил</a:t>
            </a:r>
          </a:p>
          <a:p>
            <a:pPr algn="l"/>
            <a:endParaRPr lang="ru-RU" sz="2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2457331_042141071336_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4293096"/>
            <a:ext cx="3362266" cy="2101416"/>
          </a:xfrm>
          <a:prstGeom prst="rect">
            <a:avLst/>
          </a:prstGeom>
        </p:spPr>
      </p:pic>
      <p:pic>
        <p:nvPicPr>
          <p:cNvPr id="5" name="Рисунок 4" descr="2457331_042141071336_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8104" y="1628800"/>
            <a:ext cx="3290258" cy="2056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200" b="1" i="1" dirty="0"/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Подвижные </a:t>
            </a:r>
            <a:r>
              <a:rPr lang="ru-RU" sz="3200" b="1" i="1" dirty="0" smtClean="0">
                <a:solidFill>
                  <a:srgbClr val="C00000"/>
                </a:solidFill>
              </a:rPr>
              <a:t>игры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Элементарные                                    Сложные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38600" cy="4137323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Сюжетные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Бессюжетные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Игры-соревнования 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Игры-забавы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Аттракционы </a:t>
            </a:r>
          </a:p>
          <a:p>
            <a:pPr algn="l">
              <a:buNone/>
            </a:pPr>
            <a:endParaRPr lang="ru-RU" sz="2800" b="1" i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5436096" y="1988840"/>
            <a:ext cx="3528392" cy="417646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С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портивные игры по упрощённым правилам</a:t>
            </a:r>
          </a:p>
          <a:p>
            <a:pPr>
              <a:buNone/>
            </a:pP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>
            <a:stCxn id="2" idx="0"/>
            <a:endCxn id="2" idx="0"/>
          </p:cNvCxnSpPr>
          <p:nvPr/>
        </p:nvCxnSpPr>
        <p:spPr>
          <a:xfrm>
            <a:off x="4572000" y="404664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низ 12"/>
          <p:cNvSpPr/>
          <p:nvPr/>
        </p:nvSpPr>
        <p:spPr>
          <a:xfrm rot="2700000">
            <a:off x="3040020" y="554327"/>
            <a:ext cx="50917" cy="57606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8900000">
            <a:off x="6134629" y="558521"/>
            <a:ext cx="62774" cy="57606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6" name="Рисунок 15" descr="gus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4581128"/>
            <a:ext cx="2160240" cy="2082472"/>
          </a:xfrm>
          <a:prstGeom prst="rect">
            <a:avLst/>
          </a:prstGeom>
        </p:spPr>
      </p:pic>
      <p:pic>
        <p:nvPicPr>
          <p:cNvPr id="17" name="Рисунок 16" descr="playingwithball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4293096"/>
            <a:ext cx="2088232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200" b="1" i="1" dirty="0"/>
              <a:t> </a:t>
            </a:r>
            <a:r>
              <a:rPr lang="ru-RU" sz="3200" b="1" i="1" dirty="0">
                <a:solidFill>
                  <a:srgbClr val="C00000"/>
                </a:solidFill>
              </a:rPr>
              <a:t>Подвижные </a:t>
            </a:r>
            <a:r>
              <a:rPr lang="ru-RU" sz="3200" b="1" i="1" dirty="0" smtClean="0">
                <a:solidFill>
                  <a:srgbClr val="C00000"/>
                </a:solidFill>
              </a:rPr>
              <a:t>игры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2700" b="1" i="1" dirty="0" smtClean="0">
                <a:solidFill>
                  <a:srgbClr val="C00000"/>
                </a:solidFill>
              </a:rPr>
              <a:t>Двигательное содержание                        Физическая нагрузка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38600" cy="4137323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С бегом</a:t>
            </a:r>
          </a:p>
          <a:p>
            <a:pPr algn="l"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С прыжками</a:t>
            </a:r>
          </a:p>
          <a:p>
            <a:pPr algn="l"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С метаниями</a:t>
            </a:r>
          </a:p>
          <a:p>
            <a:pPr algn="l"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С лазанием, ползанием</a:t>
            </a:r>
          </a:p>
          <a:p>
            <a:pPr algn="l"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С предметами</a:t>
            </a:r>
          </a:p>
          <a:p>
            <a:pPr algn="l">
              <a:buNone/>
            </a:pPr>
            <a:endParaRPr lang="ru-RU" sz="20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buNone/>
            </a:pPr>
            <a:endParaRPr lang="ru-RU" sz="2800" b="1" i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5436096" y="1988840"/>
            <a:ext cx="3456384" cy="424847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Большой подвижности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Средней подвижности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Малой подвижности</a:t>
            </a:r>
          </a:p>
          <a:p>
            <a:pPr>
              <a:buNone/>
            </a:pP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>
            <a:stCxn id="2" idx="0"/>
            <a:endCxn id="2" idx="0"/>
          </p:cNvCxnSpPr>
          <p:nvPr/>
        </p:nvCxnSpPr>
        <p:spPr>
          <a:xfrm>
            <a:off x="4638836" y="27463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низ 12"/>
          <p:cNvSpPr/>
          <p:nvPr/>
        </p:nvSpPr>
        <p:spPr>
          <a:xfrm rot="2700000">
            <a:off x="3472069" y="914367"/>
            <a:ext cx="50917" cy="57606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8900000">
            <a:off x="5918604" y="918560"/>
            <a:ext cx="62774" cy="57606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7334722-Girls-playing-Hula-Hoops--Stock-Photo-clipart-kids-children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3933056"/>
            <a:ext cx="3746376" cy="2714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200" b="1" i="1" dirty="0" smtClean="0">
                <a:solidFill>
                  <a:srgbClr val="7030A0"/>
                </a:solidFill>
              </a:rPr>
              <a:t>Методика проведения подвижных игр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Выбор игры, разметка площадки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Создание интереса к игре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Сбор на игру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Организация играющих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Объяснение правил игры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Распределение ролей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Раздача инвентаря и атрибутов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Сигнал на начало игры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Проведение игры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Сигнал на окончание игры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Рефлексия</a:t>
            </a: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5" name="Прямая со стрелкой 4"/>
          <p:cNvCxnSpPr>
            <a:stCxn id="2" idx="0"/>
            <a:endCxn id="2" idx="0"/>
          </p:cNvCxnSpPr>
          <p:nvPr/>
        </p:nvCxnSpPr>
        <p:spPr>
          <a:xfrm>
            <a:off x="4638836" y="26064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 descr="zagadki_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1998" y="1509713"/>
            <a:ext cx="3695701" cy="1919288"/>
          </a:xfrm>
          <a:prstGeom prst="rect">
            <a:avLst/>
          </a:prstGeom>
        </p:spPr>
      </p:pic>
      <p:pic>
        <p:nvPicPr>
          <p:cNvPr id="19" name="Рисунок 18" descr="Diapositiva7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4221088"/>
            <a:ext cx="3131840" cy="234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b="1" i="1" dirty="0">
                <a:solidFill>
                  <a:srgbClr val="7030A0"/>
                </a:solidFill>
              </a:rPr>
              <a:t>Г</a:t>
            </a:r>
            <a:r>
              <a:rPr lang="ru-RU" sz="4000" b="1" i="1" dirty="0" smtClean="0">
                <a:solidFill>
                  <a:srgbClr val="7030A0"/>
                </a:solidFill>
              </a:rPr>
              <a:t>лавный методический приём</a:t>
            </a:r>
            <a:r>
              <a:rPr lang="ru-RU" sz="5300" dirty="0" smtClean="0">
                <a:solidFill>
                  <a:srgbClr val="7030A0"/>
                </a:solidFill>
              </a:rPr>
              <a:t/>
            </a:r>
            <a:br>
              <a:rPr lang="ru-RU" sz="5300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Личное участие педагога в подвижных играх детей</a:t>
            </a:r>
          </a:p>
          <a:p>
            <a:pPr>
              <a:buNone/>
            </a:pPr>
            <a:endParaRPr lang="ru-RU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5" name="Прямая со стрелкой 4"/>
          <p:cNvCxnSpPr>
            <a:stCxn id="2" idx="0"/>
            <a:endCxn id="2" idx="0"/>
          </p:cNvCxnSpPr>
          <p:nvPr/>
        </p:nvCxnSpPr>
        <p:spPr>
          <a:xfrm>
            <a:off x="4638836" y="26064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 descr="vizija.jpe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648" y="2492896"/>
            <a:ext cx="6406055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Планирование подвижных игр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Главное правило – 3 этап освоения движений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Условия группы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Время года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Особенности режима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Место проведения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Интересы детей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Программа воспитания </a:t>
            </a:r>
          </a:p>
          <a:p>
            <a:pPr>
              <a:buNone/>
            </a:pP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    конкретной группы</a:t>
            </a:r>
          </a:p>
          <a:p>
            <a:pPr>
              <a:buFont typeface="Wingdings" pitchFamily="2" charset="2"/>
              <a:buChar char="Ø"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5" name="Прямая со стрелкой 4"/>
          <p:cNvCxnSpPr>
            <a:stCxn id="2" idx="0"/>
            <a:endCxn id="2" idx="0"/>
          </p:cNvCxnSpPr>
          <p:nvPr/>
        </p:nvCxnSpPr>
        <p:spPr>
          <a:xfrm>
            <a:off x="4572000" y="27463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482516707.jpg"/>
          <p:cNvPicPr>
            <a:picLocks noChangeAspect="1"/>
          </p:cNvPicPr>
          <p:nvPr/>
        </p:nvPicPr>
        <p:blipFill>
          <a:blip r:embed="rId2" cstate="print"/>
          <a:srcRect l="1963" b="2167"/>
          <a:stretch>
            <a:fillRect/>
          </a:stretch>
        </p:blipFill>
        <p:spPr>
          <a:xfrm>
            <a:off x="4644008" y="3501008"/>
            <a:ext cx="4077485" cy="2746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Вариативность содержания подвижных игр как условие развития творческих способностей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Создание проблемно-поисковых ситуаций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Обогащение игрового опыта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Усложнение способа выполнения движений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Использование разных атрибутов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Варьирование правил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Развитие речевого творчества</a:t>
            </a: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5" name="Прямая со стрелкой 4"/>
          <p:cNvCxnSpPr>
            <a:stCxn id="2" idx="0"/>
            <a:endCxn id="2" idx="0"/>
          </p:cNvCxnSpPr>
          <p:nvPr/>
        </p:nvCxnSpPr>
        <p:spPr>
          <a:xfrm>
            <a:off x="4572000" y="27463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 descr="g33_1217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2" y="4005064"/>
            <a:ext cx="2743200" cy="2743200"/>
          </a:xfrm>
          <a:prstGeom prst="rect">
            <a:avLst/>
          </a:prstGeom>
        </p:spPr>
      </p:pic>
      <p:pic>
        <p:nvPicPr>
          <p:cNvPr id="7" name="Рисунок 6" descr="g33_1217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4005064"/>
            <a:ext cx="2743200" cy="2743200"/>
          </a:xfrm>
          <a:prstGeom prst="rect">
            <a:avLst/>
          </a:prstGeom>
        </p:spPr>
      </p:pic>
      <p:pic>
        <p:nvPicPr>
          <p:cNvPr id="8" name="Рисунок 7" descr="g33_1217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4005064"/>
            <a:ext cx="27432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</TotalTime>
  <Words>163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Подвижные игры как средство развития дошкольника</vt:lpstr>
      <vt:lpstr>   Игра – ведущий вид деятельности дошкольников    </vt:lpstr>
      <vt:lpstr>    Подвижные игры – сознательная, активная, эмоционально окрашенная деятельность ребенка    </vt:lpstr>
      <vt:lpstr>    Подвижные игры   Элементарные                                    Сложные   </vt:lpstr>
      <vt:lpstr>    Подвижные игры   Двигательное содержание                        Физическая нагрузка  </vt:lpstr>
      <vt:lpstr> Методика проведения подвижных игр  </vt:lpstr>
      <vt:lpstr> Главный методический приём </vt:lpstr>
      <vt:lpstr>Планирование подвижных игр</vt:lpstr>
      <vt:lpstr>Вариативность содержания подвижных игр как условие развития творческих способностей </vt:lpstr>
      <vt:lpstr>Ребёнок живет в игре. И задача педагогов   - стать направляющим  и связующим звеном  в  цепи ребёнок-игра, тактично поддерживая руководство  обогащать  игровой опыт малышей.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Подвижные игры как средство развития дошкольника</dc:title>
  <dc:creator>Блондинка</dc:creator>
  <cp:lastModifiedBy>Блондинка</cp:lastModifiedBy>
  <cp:revision>23</cp:revision>
  <dcterms:created xsi:type="dcterms:W3CDTF">2015-11-23T17:32:02Z</dcterms:created>
  <dcterms:modified xsi:type="dcterms:W3CDTF">2015-11-25T18:08:34Z</dcterms:modified>
</cp:coreProperties>
</file>