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</p:sldMasterIdLst>
  <p:notesMasterIdLst>
    <p:notesMasterId r:id="rId15"/>
  </p:notesMasterIdLst>
  <p:sldIdLst>
    <p:sldId id="257" r:id="rId3"/>
    <p:sldId id="258" r:id="rId4"/>
    <p:sldId id="275" r:id="rId5"/>
    <p:sldId id="259" r:id="rId6"/>
    <p:sldId id="261" r:id="rId7"/>
    <p:sldId id="267" r:id="rId8"/>
    <p:sldId id="278" r:id="rId9"/>
    <p:sldId id="280" r:id="rId10"/>
    <p:sldId id="281" r:id="rId11"/>
    <p:sldId id="282" r:id="rId12"/>
    <p:sldId id="283" r:id="rId13"/>
    <p:sldId id="27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5C7C"/>
    <a:srgbClr val="861832"/>
    <a:srgbClr val="000066"/>
    <a:srgbClr val="7E0C14"/>
    <a:srgbClr val="6666FF"/>
    <a:srgbClr val="FBD9E4"/>
    <a:srgbClr val="FCC0CB"/>
    <a:srgbClr val="FAC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 autoAdjust="0"/>
    <p:restoredTop sz="94660"/>
  </p:normalViewPr>
  <p:slideViewPr>
    <p:cSldViewPr>
      <p:cViewPr varScale="1">
        <p:scale>
          <a:sx n="73" d="100"/>
          <a:sy n="73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20482C-6722-4850-AC4A-86D949A564F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23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0A3C1A-17DD-4966-A12D-4880D42CD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2019F-53BF-4062-BFE8-A4489E6724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8FE6F-CB7E-40C0-98FB-87AF191AD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83F2C7-8252-48AC-8AB9-73BBCCA79197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FCFA-08EE-4C57-9D44-8DA3AB998416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34E4A-09A7-4E56-AD8E-028FDDB2F479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42CED9-C8D4-449E-883D-65A11E992C6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D73FA-A9CD-4054-A09F-CD41E42F5FA5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B328C-7578-42E3-B800-E775F25B10B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67BB3-BFE1-47BE-9868-CFDCABE92200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E8F24C-72A8-4A09-8430-8B906A9E41B0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156AB4-7446-48BA-B47B-3F44F25798EB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369721-D7D3-47B0-A162-C7B959DF42B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5FD29-3449-4FFA-AFB3-02A4188E141F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A22601-C69E-4BA9-8C75-493E9DF978F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DAF1A-D2A9-4E1B-88BC-C20F398C64FA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3A1BFD-38A1-4EE2-8A8F-EB22F02B4E44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B8950-87FD-482E-A643-84E8C93A8730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82008E-21A7-431E-AB4B-4C2536F05BB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BFDC1-4F8A-4771-96D4-15FF6C2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D2636-0D84-44D6-B0AA-B469068B0A8B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E68769-9F58-4D7E-AB31-DF221C49EA3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572D4-3559-479E-A27E-A75C58AA4DBD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A2060C-A8AE-4E4F-BA1B-93C1F8758BE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CC80FD-6E4C-4B61-97DA-687EAC6AC94F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20741-321D-4627-B37C-9183A3C5AADB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118CA-24C0-44D6-93AA-0E9373FA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6340F-32C6-4A3F-AA27-F720CA546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1F7136-8158-48EC-B57D-E8E3C59E97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96521A-9A6B-48FA-901E-4E7D0AC20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4FB3B5-AEEC-4863-95BB-652DE00238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F38CF-11DF-4EC0-B9E9-2648F3C16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F22F94-CD91-45F9-8F6F-8062CC841B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805ADE9-2B06-416C-8416-781A566B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DD67062-0981-49BC-8BD0-043560928CF4}" type="datetimeFigureOut">
              <a:rPr lang="ru-RU" smtClean="0">
                <a:solidFill>
                  <a:srgbClr val="000000"/>
                </a:solidFill>
              </a:rPr>
              <a:pPr/>
              <a:t>26.04.2018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8E1E44F-37A5-4996-9114-B7BF17BB79BE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ru-RU" sz="2800" b="1" i="1" dirty="0">
              <a:solidFill>
                <a:srgbClr val="990033"/>
              </a:solidFill>
              <a:latin typeface="Monotype Corsiva" pitchFamily="66" charset="0"/>
            </a:endParaRPr>
          </a:p>
        </p:txBody>
      </p:sp>
      <p:pic>
        <p:nvPicPr>
          <p:cNvPr id="5123" name="Picture 3" descr="BS0055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500438"/>
            <a:ext cx="2428875" cy="303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219200" y="1371600"/>
            <a:ext cx="556260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haroni" pitchFamily="2" charset="-79"/>
                <a:cs typeface="Aharoni" pitchFamily="2" charset="-79"/>
              </a:rPr>
              <a:t>The Present </a:t>
            </a:r>
          </a:p>
          <a:p>
            <a:pPr algn="ctr"/>
            <a:r>
              <a:rPr lang="en-US" sz="5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haroni" pitchFamily="2" charset="-79"/>
                <a:cs typeface="Aharoni" pitchFamily="2" charset="-79"/>
              </a:rPr>
              <a:t>Continuous Tense</a:t>
            </a:r>
            <a:endParaRPr lang="ru-RU" sz="5400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  <a:cs typeface="Aharoni" pitchFamily="2" charset="-79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2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2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2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260080" cy="5489448"/>
          </a:xfrm>
        </p:spPr>
        <p:txBody>
          <a:bodyPr/>
          <a:lstStyle/>
          <a:p>
            <a:pPr fontAlgn="base"/>
            <a:r>
              <a:rPr lang="en-US" i="1" dirty="0">
                <a:solidFill>
                  <a:srgbClr val="000000"/>
                </a:solidFill>
                <a:latin typeface="inherit"/>
              </a:rPr>
              <a:t> </a:t>
            </a:r>
            <a:r>
              <a:rPr lang="en-US" i="1" dirty="0">
                <a:solidFill>
                  <a:srgbClr val="0070C0"/>
                </a:solidFill>
                <a:latin typeface="inherit"/>
              </a:rPr>
              <a:t>Make up negative sentences in Present Progressive.</a:t>
            </a:r>
            <a:endParaRPr lang="en-US" dirty="0">
              <a:solidFill>
                <a:srgbClr val="0070C0"/>
              </a:solidFill>
              <a:latin typeface="PT Serif"/>
            </a:endParaRPr>
          </a:p>
          <a:p>
            <a:pPr fontAlgn="base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the sofa / Sam / is / on / not / sitting.</a:t>
            </a:r>
          </a:p>
          <a:p>
            <a:pPr fontAlgn="base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Are / playing / not / the cats.</a:t>
            </a:r>
          </a:p>
          <a:p>
            <a:pPr fontAlgn="base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cooking / Mother / not / my / is</a:t>
            </a:r>
          </a:p>
          <a:p>
            <a:pPr fontAlgn="base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Reading / friends / her / are / not</a:t>
            </a:r>
          </a:p>
          <a:p>
            <a:pPr fontAlgn="base"/>
            <a:r>
              <a:rPr lang="en-US" i="1" dirty="0">
                <a:solidFill>
                  <a:srgbClr val="000000"/>
                </a:solidFill>
                <a:latin typeface="inherit"/>
              </a:rPr>
              <a:t> </a:t>
            </a:r>
            <a:r>
              <a:rPr lang="en-US" i="1" dirty="0">
                <a:solidFill>
                  <a:srgbClr val="0070C0"/>
                </a:solidFill>
                <a:latin typeface="inherit"/>
              </a:rPr>
              <a:t>Make up questions.</a:t>
            </a:r>
            <a:endParaRPr lang="en-US" dirty="0">
              <a:solidFill>
                <a:srgbClr val="0070C0"/>
              </a:solidFill>
              <a:latin typeface="PT Serif"/>
            </a:endParaRPr>
          </a:p>
          <a:p>
            <a:pPr fontAlgn="base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now / Tom / coffee  / is / drinking?</a:t>
            </a:r>
          </a:p>
          <a:p>
            <a:pPr fontAlgn="base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playing / Now / the / boys / are?</a:t>
            </a:r>
          </a:p>
          <a:p>
            <a:pPr fontAlgn="base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the / skipping / girl / now / is?</a:t>
            </a:r>
          </a:p>
          <a:p>
            <a:pPr fontAlgn="base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the / eating / fish / cats / are?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20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336280" cy="5641848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en-US" i="1" dirty="0"/>
              <a:t> </a:t>
            </a:r>
            <a:r>
              <a:rPr lang="en-US" i="1" dirty="0" err="1">
                <a:solidFill>
                  <a:srgbClr val="0070C0"/>
                </a:solidFill>
              </a:rPr>
              <a:t>Составьте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en-US" i="1" dirty="0" err="1">
                <a:solidFill>
                  <a:srgbClr val="0070C0"/>
                </a:solidFill>
              </a:rPr>
              <a:t>предложения</a:t>
            </a:r>
            <a:r>
              <a:rPr lang="en-US" i="1" dirty="0">
                <a:solidFill>
                  <a:srgbClr val="0070C0"/>
                </a:solidFill>
              </a:rPr>
              <a:t> в Present Continuous.</a:t>
            </a:r>
            <a:endParaRPr lang="en-US" dirty="0">
              <a:solidFill>
                <a:srgbClr val="0070C0"/>
              </a:solidFill>
            </a:endParaRPr>
          </a:p>
          <a:p>
            <a:pPr fontAlgn="base"/>
            <a:r>
              <a:rPr lang="en-US" dirty="0"/>
              <a:t>in the classroom / am / I / standing  /now.</a:t>
            </a:r>
          </a:p>
          <a:p>
            <a:pPr fontAlgn="base"/>
            <a:r>
              <a:rPr lang="en-US" dirty="0"/>
              <a:t>Pete / reading / not  / a book /  now / is.</a:t>
            </a:r>
          </a:p>
          <a:p>
            <a:pPr fontAlgn="base"/>
            <a:r>
              <a:rPr lang="en-US" dirty="0"/>
              <a:t>listening  / now / the pupils /are  / to the teacher.</a:t>
            </a:r>
          </a:p>
          <a:p>
            <a:pPr fontAlgn="base"/>
            <a:r>
              <a:rPr lang="en-US" dirty="0"/>
              <a:t>now  / playing /  they /  are /  games.</a:t>
            </a:r>
          </a:p>
          <a:p>
            <a:pPr fontAlgn="base"/>
            <a:r>
              <a:rPr lang="en-US" dirty="0"/>
              <a:t>me  / helping  / now / my  / not /  friend /  is.</a:t>
            </a:r>
          </a:p>
          <a:p>
            <a:pPr fontAlgn="base"/>
            <a:r>
              <a:rPr lang="en-US" dirty="0"/>
              <a:t>dancing  / with /  is / she  / now  / Fred</a:t>
            </a:r>
            <a:r>
              <a:rPr lang="en-US" dirty="0" smtClean="0"/>
              <a:t>?</a:t>
            </a:r>
          </a:p>
          <a:p>
            <a:pPr fontAlgn="base"/>
            <a:endParaRPr lang="en-US" dirty="0"/>
          </a:p>
          <a:p>
            <a:pPr fontAlgn="base"/>
            <a:r>
              <a:rPr lang="en-US" i="1" dirty="0" smtClean="0">
                <a:solidFill>
                  <a:srgbClr val="0070C0"/>
                </a:solidFill>
              </a:rPr>
              <a:t>a</a:t>
            </a:r>
            <a:r>
              <a:rPr lang="en-US" i="1" dirty="0">
                <a:solidFill>
                  <a:srgbClr val="0070C0"/>
                </a:solidFill>
              </a:rPr>
              <a:t>) Make up sentences.</a:t>
            </a:r>
            <a:endParaRPr lang="en-US" dirty="0">
              <a:solidFill>
                <a:srgbClr val="0070C0"/>
              </a:solidFill>
            </a:endParaRPr>
          </a:p>
          <a:p>
            <a:pPr fontAlgn="base"/>
            <a:r>
              <a:rPr lang="en-US" dirty="0" smtClean="0"/>
              <a:t>Raymond </a:t>
            </a:r>
            <a:r>
              <a:rPr lang="en-US" dirty="0"/>
              <a:t>(play) is playing now.</a:t>
            </a:r>
          </a:p>
          <a:p>
            <a:pPr fontAlgn="base"/>
            <a:r>
              <a:rPr lang="en-US" dirty="0" smtClean="0"/>
              <a:t>Kate </a:t>
            </a:r>
            <a:r>
              <a:rPr lang="en-US" dirty="0"/>
              <a:t>(read) a book.</a:t>
            </a:r>
          </a:p>
          <a:p>
            <a:pPr fontAlgn="base"/>
            <a:r>
              <a:rPr lang="en-US" dirty="0" smtClean="0"/>
              <a:t>Bobby </a:t>
            </a:r>
            <a:r>
              <a:rPr lang="en-US" dirty="0"/>
              <a:t>and Jenifer (watch) TV now</a:t>
            </a:r>
          </a:p>
          <a:p>
            <a:pPr fontAlgn="base"/>
            <a:r>
              <a:rPr lang="en-US" dirty="0" smtClean="0"/>
              <a:t>Look</a:t>
            </a:r>
            <a:r>
              <a:rPr lang="en-US" dirty="0"/>
              <a:t>! The friendly dog (play) with the scared cat!</a:t>
            </a:r>
          </a:p>
          <a:p>
            <a:pPr fontAlgn="base"/>
            <a:r>
              <a:rPr lang="en-US" dirty="0" smtClean="0"/>
              <a:t>It's </a:t>
            </a:r>
            <a:r>
              <a:rPr lang="en-US" dirty="0"/>
              <a:t>six o'clock. Calvin’s parents (drink) tea.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94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5" name="WordArt 5"/>
          <p:cNvSpPr>
            <a:spLocks noChangeArrowheads="1" noChangeShapeType="1" noTextEdit="1"/>
          </p:cNvSpPr>
          <p:nvPr/>
        </p:nvSpPr>
        <p:spPr bwMode="auto">
          <a:xfrm>
            <a:off x="468412" y="2035150"/>
            <a:ext cx="6119812" cy="31940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60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THE END</a:t>
            </a:r>
            <a:endParaRPr lang="ru-RU" sz="60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984030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685800" y="381000"/>
            <a:ext cx="8458200" cy="1295400"/>
          </a:xfrm>
          <a:noFill/>
          <a:ln/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861832"/>
                </a:solidFill>
                <a:latin typeface="Aharoni" pitchFamily="2" charset="-79"/>
                <a:cs typeface="Aharoni" pitchFamily="2" charset="-79"/>
              </a:rPr>
              <a:t>The Present Continuous Tense</a:t>
            </a:r>
            <a:br>
              <a:rPr lang="en-US" sz="3600" b="1" dirty="0">
                <a:solidFill>
                  <a:srgbClr val="861832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3600" b="1" dirty="0">
                <a:solidFill>
                  <a:srgbClr val="861832"/>
                </a:solidFill>
                <a:latin typeface="Aharoni" pitchFamily="2" charset="-79"/>
                <a:cs typeface="Aharoni" pitchFamily="2" charset="-79"/>
              </a:rPr>
              <a:t>(</a:t>
            </a:r>
            <a:r>
              <a:rPr lang="ru-RU" sz="3600" b="1" dirty="0">
                <a:solidFill>
                  <a:srgbClr val="861832"/>
                </a:solidFill>
                <a:latin typeface="Monotype Corsiva" pitchFamily="66" charset="0"/>
                <a:cs typeface="Aharoni" pitchFamily="2" charset="-79"/>
              </a:rPr>
              <a:t>Настоящее длительное время</a:t>
            </a:r>
            <a:r>
              <a:rPr lang="en-US" sz="3600" b="1" dirty="0">
                <a:solidFill>
                  <a:srgbClr val="861832"/>
                </a:solidFill>
                <a:latin typeface="Aharoni" pitchFamily="2" charset="-79"/>
                <a:cs typeface="Aharoni" pitchFamily="2" charset="-79"/>
              </a:rPr>
              <a:t>)</a:t>
            </a:r>
            <a:endParaRPr lang="ru-RU" sz="3600" b="1" dirty="0">
              <a:solidFill>
                <a:srgbClr val="861832"/>
              </a:solidFill>
              <a:latin typeface="Monotype Corsiva" pitchFamily="66" charset="0"/>
              <a:cs typeface="Aharoni" pitchFamily="2" charset="-79"/>
            </a:endParaRP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609600" y="1022350"/>
            <a:ext cx="79248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2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6168" name="AutoShape 24"/>
          <p:cNvSpPr>
            <a:spLocks noChangeArrowheads="1"/>
          </p:cNvSpPr>
          <p:nvPr/>
        </p:nvSpPr>
        <p:spPr bwMode="auto">
          <a:xfrm>
            <a:off x="762000" y="1905000"/>
            <a:ext cx="1524000" cy="355946"/>
          </a:xfrm>
          <a:prstGeom prst="flowChartAlternate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  <a:cs typeface="Aharoni" pitchFamily="2" charset="-79"/>
              </a:rPr>
              <a:t>NOW</a:t>
            </a:r>
            <a:endParaRPr lang="ru-RU" sz="2400" b="1" dirty="0">
              <a:latin typeface="Monotype Corsiva" pitchFamily="66" charset="0"/>
              <a:cs typeface="Aharoni" pitchFamily="2" charset="-79"/>
            </a:endParaRPr>
          </a:p>
        </p:txBody>
      </p:sp>
      <p:sp>
        <p:nvSpPr>
          <p:cNvPr id="6171" name="AutoShape 27"/>
          <p:cNvSpPr>
            <a:spLocks noChangeArrowheads="1"/>
          </p:cNvSpPr>
          <p:nvPr/>
        </p:nvSpPr>
        <p:spPr bwMode="auto">
          <a:xfrm>
            <a:off x="3200400" y="1905000"/>
            <a:ext cx="2590800" cy="380257"/>
          </a:xfrm>
          <a:prstGeom prst="flowChartAlternate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Monotype Corsiva" pitchFamily="66" charset="0"/>
              </a:rPr>
              <a:t>AT THE MOMENT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2590800" y="2514600"/>
            <a:ext cx="1752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rgbClr val="000066"/>
                </a:solidFill>
                <a:latin typeface="Monotype Corsiva" pitchFamily="66" charset="0"/>
              </a:rPr>
              <a:t>TO BE</a:t>
            </a:r>
            <a:endParaRPr lang="ru-RU" sz="4800" b="1">
              <a:solidFill>
                <a:srgbClr val="000066"/>
              </a:solidFill>
              <a:latin typeface="Monotype Corsiva" pitchFamily="66" charset="0"/>
            </a:endParaRPr>
          </a:p>
        </p:txBody>
      </p:sp>
      <p:sp>
        <p:nvSpPr>
          <p:cNvPr id="6187" name="AutoShape 43"/>
          <p:cNvSpPr>
            <a:spLocks noChangeArrowheads="1"/>
          </p:cNvSpPr>
          <p:nvPr/>
        </p:nvSpPr>
        <p:spPr bwMode="auto">
          <a:xfrm>
            <a:off x="4419600" y="2590800"/>
            <a:ext cx="609600" cy="579438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ru-RU">
              <a:solidFill>
                <a:srgbClr val="861832"/>
              </a:solidFill>
            </a:endParaRP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4953000" y="2362200"/>
            <a:ext cx="8382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>
                <a:solidFill>
                  <a:srgbClr val="000066"/>
                </a:solidFill>
                <a:latin typeface="Trebuchet MS" pitchFamily="34" charset="0"/>
              </a:rPr>
              <a:t>V</a:t>
            </a:r>
            <a:endParaRPr lang="ru-RU" sz="6000" b="1">
              <a:solidFill>
                <a:srgbClr val="000066"/>
              </a:solidFill>
              <a:latin typeface="Trebuchet MS" pitchFamily="34" charset="0"/>
            </a:endParaRP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5410200" y="2743200"/>
            <a:ext cx="91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7E0C14"/>
                </a:solidFill>
                <a:latin typeface="Monotype Corsiva" pitchFamily="66" charset="0"/>
              </a:rPr>
              <a:t>ing</a:t>
            </a:r>
            <a:endParaRPr lang="ru-RU" sz="4000" b="1">
              <a:solidFill>
                <a:srgbClr val="7E0C14"/>
              </a:solidFill>
              <a:latin typeface="Monotype Corsiva" pitchFamily="66" charset="0"/>
            </a:endParaRPr>
          </a:p>
        </p:txBody>
      </p:sp>
      <p:sp>
        <p:nvSpPr>
          <p:cNvPr id="6190" name="AutoShape 46"/>
          <p:cNvSpPr>
            <a:spLocks noChangeArrowheads="1"/>
          </p:cNvSpPr>
          <p:nvPr/>
        </p:nvSpPr>
        <p:spPr bwMode="auto">
          <a:xfrm>
            <a:off x="6019800" y="1981200"/>
            <a:ext cx="2133600" cy="990600"/>
          </a:xfrm>
          <a:prstGeom prst="cloudCallout">
            <a:avLst>
              <a:gd name="adj1" fmla="val -67111"/>
              <a:gd name="adj2" fmla="val 3638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b="1">
                <a:solidFill>
                  <a:srgbClr val="7E0C14"/>
                </a:solidFill>
              </a:rPr>
              <a:t>V – verb (</a:t>
            </a:r>
            <a:r>
              <a:rPr lang="ru-RU" sz="2000" b="1">
                <a:solidFill>
                  <a:srgbClr val="7E0C14"/>
                </a:solidFill>
              </a:rPr>
              <a:t>глагол</a:t>
            </a:r>
            <a:r>
              <a:rPr lang="en-US" sz="2000" b="1">
                <a:solidFill>
                  <a:srgbClr val="7E0C14"/>
                </a:solidFill>
              </a:rPr>
              <a:t>)</a:t>
            </a:r>
            <a:endParaRPr lang="ru-RU" sz="2000" b="1">
              <a:solidFill>
                <a:srgbClr val="7E0C14"/>
              </a:solidFill>
            </a:endParaRPr>
          </a:p>
        </p:txBody>
      </p:sp>
      <p:sp>
        <p:nvSpPr>
          <p:cNvPr id="6193" name="AutoShape 49"/>
          <p:cNvSpPr>
            <a:spLocks noChangeArrowheads="1"/>
          </p:cNvSpPr>
          <p:nvPr/>
        </p:nvSpPr>
        <p:spPr bwMode="auto">
          <a:xfrm>
            <a:off x="1600200" y="3581400"/>
            <a:ext cx="1143000" cy="838200"/>
          </a:xfrm>
          <a:prstGeom prst="cloudCallout">
            <a:avLst>
              <a:gd name="adj1" fmla="val 78056"/>
              <a:gd name="adj2" fmla="val -8106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3600" b="1">
                <a:solidFill>
                  <a:srgbClr val="7E0C14"/>
                </a:solidFill>
                <a:latin typeface="Monotype Corsiva" pitchFamily="66" charset="0"/>
              </a:rPr>
              <a:t>am</a:t>
            </a:r>
            <a:endParaRPr lang="ru-RU" sz="3600" b="1">
              <a:solidFill>
                <a:srgbClr val="7E0C14"/>
              </a:solidFill>
              <a:latin typeface="Monotype Corsiva" pitchFamily="66" charset="0"/>
            </a:endParaRPr>
          </a:p>
        </p:txBody>
      </p:sp>
      <p:sp>
        <p:nvSpPr>
          <p:cNvPr id="6194" name="AutoShape 50"/>
          <p:cNvSpPr>
            <a:spLocks noChangeArrowheads="1"/>
          </p:cNvSpPr>
          <p:nvPr/>
        </p:nvSpPr>
        <p:spPr bwMode="auto">
          <a:xfrm>
            <a:off x="2819400" y="3886200"/>
            <a:ext cx="1143000" cy="838200"/>
          </a:xfrm>
          <a:prstGeom prst="cloudCallout">
            <a:avLst>
              <a:gd name="adj1" fmla="val 1667"/>
              <a:gd name="adj2" fmla="val -11723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3600" b="1">
                <a:solidFill>
                  <a:srgbClr val="7E0C14"/>
                </a:solidFill>
                <a:latin typeface="Monotype Corsiva" pitchFamily="66" charset="0"/>
              </a:rPr>
              <a:t>are</a:t>
            </a:r>
            <a:endParaRPr lang="ru-RU" sz="3600" b="1">
              <a:solidFill>
                <a:srgbClr val="7E0C14"/>
              </a:solidFill>
              <a:latin typeface="Monotype Corsiva" pitchFamily="66" charset="0"/>
            </a:endParaRPr>
          </a:p>
        </p:txBody>
      </p:sp>
      <p:sp>
        <p:nvSpPr>
          <p:cNvPr id="6195" name="AutoShape 51"/>
          <p:cNvSpPr>
            <a:spLocks noChangeArrowheads="1"/>
          </p:cNvSpPr>
          <p:nvPr/>
        </p:nvSpPr>
        <p:spPr bwMode="auto">
          <a:xfrm>
            <a:off x="4191000" y="3657600"/>
            <a:ext cx="1143000" cy="838200"/>
          </a:xfrm>
          <a:prstGeom prst="cloudCallout">
            <a:avLst>
              <a:gd name="adj1" fmla="val -69167"/>
              <a:gd name="adj2" fmla="val -8579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3600" b="1">
                <a:solidFill>
                  <a:srgbClr val="7E0C14"/>
                </a:solidFill>
                <a:latin typeface="Monotype Corsiva" pitchFamily="66" charset="0"/>
              </a:rPr>
              <a:t>is</a:t>
            </a:r>
            <a:endParaRPr lang="ru-RU" sz="3600" b="1">
              <a:solidFill>
                <a:srgbClr val="7E0C14"/>
              </a:solidFill>
              <a:latin typeface="Monotype Corsiva" pitchFamily="66" charset="0"/>
            </a:endParaRPr>
          </a:p>
        </p:txBody>
      </p:sp>
      <p:sp>
        <p:nvSpPr>
          <p:cNvPr id="6196" name="Text Box 52"/>
          <p:cNvSpPr txBox="1">
            <a:spLocks noChangeArrowheads="1"/>
          </p:cNvSpPr>
          <p:nvPr/>
        </p:nvSpPr>
        <p:spPr bwMode="auto">
          <a:xfrm>
            <a:off x="1676400" y="4419600"/>
            <a:ext cx="60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000066"/>
                </a:solidFill>
                <a:latin typeface="Monotype Corsiva" pitchFamily="66" charset="0"/>
              </a:rPr>
              <a:t>I</a:t>
            </a:r>
            <a:endParaRPr lang="ru-RU" sz="4000" b="1">
              <a:solidFill>
                <a:srgbClr val="000066"/>
              </a:solidFill>
              <a:latin typeface="Monotype Corsiva" pitchFamily="66" charset="0"/>
            </a:endParaRPr>
          </a:p>
        </p:txBody>
      </p:sp>
      <p:sp>
        <p:nvSpPr>
          <p:cNvPr id="6197" name="Text Box 53"/>
          <p:cNvSpPr txBox="1">
            <a:spLocks noChangeArrowheads="1"/>
          </p:cNvSpPr>
          <p:nvPr/>
        </p:nvSpPr>
        <p:spPr bwMode="auto">
          <a:xfrm>
            <a:off x="2971800" y="4953000"/>
            <a:ext cx="9906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3600" b="1">
                <a:solidFill>
                  <a:srgbClr val="000066"/>
                </a:solidFill>
                <a:latin typeface="Monotype Corsiva" pitchFamily="66" charset="0"/>
              </a:rPr>
              <a:t>you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3600" b="1">
                <a:solidFill>
                  <a:srgbClr val="000066"/>
                </a:solidFill>
                <a:latin typeface="Monotype Corsiva" pitchFamily="66" charset="0"/>
              </a:rPr>
              <a:t>we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3600" b="1">
                <a:solidFill>
                  <a:srgbClr val="000066"/>
                </a:solidFill>
                <a:latin typeface="Monotype Corsiva" pitchFamily="66" charset="0"/>
              </a:rPr>
              <a:t>they</a:t>
            </a:r>
            <a:endParaRPr lang="ru-RU" sz="3600" b="1">
              <a:solidFill>
                <a:srgbClr val="000066"/>
              </a:solidFill>
              <a:latin typeface="Monotype Corsiva" pitchFamily="66" charset="0"/>
            </a:endParaRPr>
          </a:p>
        </p:txBody>
      </p:sp>
      <p:sp>
        <p:nvSpPr>
          <p:cNvPr id="6198" name="Text Box 54"/>
          <p:cNvSpPr txBox="1">
            <a:spLocks noChangeArrowheads="1"/>
          </p:cNvSpPr>
          <p:nvPr/>
        </p:nvSpPr>
        <p:spPr bwMode="auto">
          <a:xfrm>
            <a:off x="4419600" y="4648200"/>
            <a:ext cx="9906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4000" b="1">
                <a:solidFill>
                  <a:srgbClr val="000066"/>
                </a:solidFill>
                <a:latin typeface="Monotype Corsiva" pitchFamily="66" charset="0"/>
              </a:rPr>
              <a:t>he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4000" b="1">
                <a:solidFill>
                  <a:srgbClr val="000066"/>
                </a:solidFill>
                <a:latin typeface="Monotype Corsiva" pitchFamily="66" charset="0"/>
              </a:rPr>
              <a:t>she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4000" b="1">
                <a:solidFill>
                  <a:srgbClr val="000066"/>
                </a:solidFill>
                <a:latin typeface="Monotype Corsiva" pitchFamily="66" charset="0"/>
              </a:rPr>
              <a:t>it</a:t>
            </a:r>
            <a:endParaRPr lang="ru-RU" sz="4000" b="1">
              <a:solidFill>
                <a:srgbClr val="000066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20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5" grpId="0"/>
      <p:bldP spid="6187" grpId="0" animBg="1"/>
      <p:bldP spid="6188" grpId="0"/>
      <p:bldP spid="6189" grpId="0"/>
      <p:bldP spid="6190" grpId="0" animBg="1"/>
      <p:bldP spid="6193" grpId="0" animBg="1"/>
      <p:bldP spid="6194" grpId="0" animBg="1"/>
      <p:bldP spid="6195" grpId="0" animBg="1"/>
      <p:bldP spid="6196" grpId="0"/>
      <p:bldP spid="6197" grpId="0"/>
      <p:bldP spid="61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90" name="WordArt 18"/>
          <p:cNvSpPr>
            <a:spLocks noChangeArrowheads="1" noChangeShapeType="1" noTextEdit="1"/>
          </p:cNvSpPr>
          <p:nvPr/>
        </p:nvSpPr>
        <p:spPr bwMode="auto">
          <a:xfrm>
            <a:off x="1676400" y="685800"/>
            <a:ext cx="5943600" cy="838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19375"/>
              </a:avLst>
            </a:prstTxWarp>
          </a:bodyPr>
          <a:lstStyle/>
          <a:p>
            <a:pPr algn="ctr"/>
            <a:endParaRPr lang="ru-RU" sz="3600" kern="10" dirty="0">
              <a:ln w="9525">
                <a:pattFill prst="zigZag">
                  <a:fgClr>
                    <a:srgbClr val="000000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800080"/>
              </a:solidFill>
              <a:latin typeface="Impact"/>
              <a:cs typeface="Aharoni" pitchFamily="2" charset="-79"/>
            </a:endParaRP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2174875" y="2005013"/>
            <a:ext cx="1087438" cy="579437"/>
          </a:xfrm>
          <a:prstGeom prst="rect">
            <a:avLst/>
          </a:prstGeom>
          <a:solidFill>
            <a:srgbClr val="FCC0C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  am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28697" name="Text Box 25"/>
          <p:cNvSpPr txBox="1">
            <a:spLocks noChangeArrowheads="1"/>
          </p:cNvSpPr>
          <p:nvPr/>
        </p:nvSpPr>
        <p:spPr bwMode="auto">
          <a:xfrm>
            <a:off x="2286000" y="3352800"/>
            <a:ext cx="1087438" cy="579438"/>
          </a:xfrm>
          <a:prstGeom prst="rect">
            <a:avLst/>
          </a:prstGeom>
          <a:solidFill>
            <a:srgbClr val="FCC0C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   is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28700" name="Text Box 28"/>
          <p:cNvSpPr txBox="1">
            <a:spLocks noChangeArrowheads="1"/>
          </p:cNvSpPr>
          <p:nvPr/>
        </p:nvSpPr>
        <p:spPr bwMode="auto">
          <a:xfrm>
            <a:off x="2209800" y="4876800"/>
            <a:ext cx="1087438" cy="579437"/>
          </a:xfrm>
          <a:prstGeom prst="rect">
            <a:avLst/>
          </a:prstGeom>
          <a:solidFill>
            <a:srgbClr val="FCC0C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</a:rPr>
              <a:t>are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28703" name="Text Box 31"/>
          <p:cNvSpPr txBox="1">
            <a:spLocks noChangeArrowheads="1"/>
          </p:cNvSpPr>
          <p:nvPr/>
        </p:nvSpPr>
        <p:spPr bwMode="auto">
          <a:xfrm>
            <a:off x="5486400" y="4953000"/>
            <a:ext cx="1557338" cy="579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V+ing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28706" name="Text Box 34"/>
          <p:cNvSpPr txBox="1">
            <a:spLocks noChangeArrowheads="1"/>
          </p:cNvSpPr>
          <p:nvPr/>
        </p:nvSpPr>
        <p:spPr bwMode="auto">
          <a:xfrm>
            <a:off x="5410200" y="3352800"/>
            <a:ext cx="1557338" cy="579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V+ing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28709" name="Text Box 37"/>
          <p:cNvSpPr txBox="1">
            <a:spLocks noChangeArrowheads="1"/>
          </p:cNvSpPr>
          <p:nvPr/>
        </p:nvSpPr>
        <p:spPr bwMode="auto">
          <a:xfrm>
            <a:off x="5486400" y="2005013"/>
            <a:ext cx="1557338" cy="5794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V+ing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28710" name="AutoShape 38"/>
          <p:cNvSpPr>
            <a:spLocks noChangeArrowheads="1"/>
          </p:cNvSpPr>
          <p:nvPr/>
        </p:nvSpPr>
        <p:spPr bwMode="auto">
          <a:xfrm>
            <a:off x="4056063" y="2005013"/>
            <a:ext cx="609600" cy="579437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8711" name="AutoShape 39"/>
          <p:cNvSpPr>
            <a:spLocks noChangeArrowheads="1"/>
          </p:cNvSpPr>
          <p:nvPr/>
        </p:nvSpPr>
        <p:spPr bwMode="auto">
          <a:xfrm>
            <a:off x="4038600" y="4876800"/>
            <a:ext cx="609600" cy="579438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8712" name="AutoShape 40"/>
          <p:cNvSpPr>
            <a:spLocks noChangeArrowheads="1"/>
          </p:cNvSpPr>
          <p:nvPr/>
        </p:nvSpPr>
        <p:spPr bwMode="auto">
          <a:xfrm>
            <a:off x="4038600" y="3276600"/>
            <a:ext cx="609600" cy="579437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82152" y="762000"/>
            <a:ext cx="77796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PRESENT CONTINUOUS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0" grpId="0" animBg="1"/>
      <p:bldP spid="28710" grpId="0" animBg="1"/>
      <p:bldP spid="28711" grpId="0" animBg="1"/>
      <p:bldP spid="287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"/>
            <a:ext cx="8229600" cy="968375"/>
          </a:xfrm>
          <a:noFill/>
          <a:ln/>
        </p:spPr>
        <p:txBody>
          <a:bodyPr/>
          <a:lstStyle/>
          <a:p>
            <a:pPr algn="ctr">
              <a:lnSpc>
                <a:spcPct val="50000"/>
              </a:lnSpc>
              <a:spcBef>
                <a:spcPct val="50000"/>
              </a:spcBef>
              <a:buFontTx/>
              <a:buNone/>
            </a:pPr>
            <a:endParaRPr lang="ru-RU" sz="4400" b="1" dirty="0">
              <a:solidFill>
                <a:srgbClr val="861832"/>
              </a:solidFill>
              <a:latin typeface="Monotype Corsiva" pitchFamily="66" charset="0"/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6400800" y="1219200"/>
            <a:ext cx="20764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  <a:latin typeface="Monotype Corsiva" pitchFamily="66" charset="0"/>
              </a:rPr>
              <a:t>Отрицательное </a:t>
            </a:r>
            <a:endParaRPr lang="en-US" sz="2400" b="1" dirty="0">
              <a:solidFill>
                <a:srgbClr val="000066"/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>
                <a:solidFill>
                  <a:srgbClr val="000066"/>
                </a:solidFill>
                <a:latin typeface="Monotype Corsiva" pitchFamily="66" charset="0"/>
              </a:rPr>
              <a:t>предложение</a:t>
            </a:r>
            <a:r>
              <a:rPr lang="en-US" sz="2400" b="1" dirty="0">
                <a:solidFill>
                  <a:srgbClr val="000066"/>
                </a:solidFill>
                <a:latin typeface="Monotype Corsiva" pitchFamily="66" charset="0"/>
              </a:rPr>
              <a:t>c</a:t>
            </a:r>
            <a:endParaRPr lang="ru-RU" sz="2400" b="1" dirty="0">
              <a:solidFill>
                <a:srgbClr val="000066"/>
              </a:solidFill>
              <a:latin typeface="Monotype Corsiva" pitchFamily="66" charset="0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352800" y="1676400"/>
            <a:ext cx="21066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  <a:latin typeface="Monotype Corsiva" pitchFamily="66" charset="0"/>
              </a:rPr>
              <a:t>Вопросительное </a:t>
            </a:r>
            <a:endParaRPr lang="en-US" sz="2400" b="1" dirty="0">
              <a:solidFill>
                <a:srgbClr val="000066"/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>
                <a:solidFill>
                  <a:srgbClr val="000066"/>
                </a:solidFill>
                <a:latin typeface="Monotype Corsiva" pitchFamily="66" charset="0"/>
              </a:rPr>
              <a:t>предложение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457200" y="1524000"/>
            <a:ext cx="2286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  <a:latin typeface="Monotype Corsiva" pitchFamily="66" charset="0"/>
              </a:rPr>
              <a:t>Утвердительное</a:t>
            </a:r>
            <a:endParaRPr lang="en-US" sz="2400" b="1" dirty="0">
              <a:solidFill>
                <a:srgbClr val="000066"/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Monotype Corsiva" pitchFamily="66" charset="0"/>
              </a:rPr>
              <a:t>Предложение</a:t>
            </a:r>
          </a:p>
          <a:p>
            <a:pPr algn="ctr"/>
            <a:endParaRPr lang="ru-RU" sz="2400" b="1" dirty="0">
              <a:solidFill>
                <a:srgbClr val="000066"/>
              </a:solidFill>
              <a:latin typeface="Monotype Corsiva" pitchFamily="66" charset="0"/>
            </a:endParaRP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3276600" y="35052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err="1">
                <a:solidFill>
                  <a:srgbClr val="FF3300"/>
                </a:solidFill>
                <a:latin typeface="Times New Roman" pitchFamily="18" charset="0"/>
              </a:rPr>
              <a:t>Is</a:t>
            </a:r>
            <a:r>
              <a:rPr lang="ru-RU" sz="2800" b="1" dirty="0">
                <a:solidFill>
                  <a:srgbClr val="993300"/>
                </a:solidFill>
                <a:latin typeface="Times New Roman" pitchFamily="18" charset="0"/>
              </a:rPr>
              <a:t> </a:t>
            </a:r>
            <a:r>
              <a:rPr lang="ru-RU" sz="2800" b="1" u="sng" dirty="0" err="1">
                <a:solidFill>
                  <a:srgbClr val="993300"/>
                </a:solidFill>
                <a:latin typeface="Times New Roman" pitchFamily="18" charset="0"/>
              </a:rPr>
              <a:t>he</a:t>
            </a:r>
            <a:r>
              <a:rPr lang="ru-RU" sz="2800" b="1" dirty="0">
                <a:solidFill>
                  <a:srgbClr val="993300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993300"/>
                </a:solidFill>
                <a:latin typeface="Times New Roman" pitchFamily="18" charset="0"/>
              </a:rPr>
              <a:t>writing</a:t>
            </a:r>
            <a:r>
              <a:rPr lang="ru-RU" sz="2800" b="1" dirty="0">
                <a:solidFill>
                  <a:srgbClr val="993300"/>
                </a:solidFill>
                <a:latin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</a:endParaRP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609600" y="2895600"/>
            <a:ext cx="2133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err="1" smtClean="0">
                <a:solidFill>
                  <a:srgbClr val="990033"/>
                </a:solidFill>
                <a:latin typeface="Times New Roman" pitchFamily="18" charset="0"/>
              </a:rPr>
              <a:t>He</a:t>
            </a:r>
            <a:r>
              <a:rPr lang="ru-RU" sz="2800" b="1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3300"/>
                </a:solidFill>
                <a:latin typeface="Times New Roman" pitchFamily="18" charset="0"/>
              </a:rPr>
              <a:t>is</a:t>
            </a:r>
            <a:r>
              <a:rPr lang="ru-RU" sz="2800" b="1" dirty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990033"/>
                </a:solidFill>
                <a:latin typeface="Times New Roman" pitchFamily="18" charset="0"/>
              </a:rPr>
              <a:t>writing</a:t>
            </a:r>
            <a:r>
              <a:rPr lang="ru-RU" sz="2800" b="1" dirty="0">
                <a:solidFill>
                  <a:srgbClr val="990033"/>
                </a:solidFill>
                <a:latin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6248400" y="4267200"/>
            <a:ext cx="1981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err="1">
                <a:solidFill>
                  <a:srgbClr val="000066"/>
                </a:solidFill>
                <a:latin typeface="Times New Roman" pitchFamily="18" charset="0"/>
              </a:rPr>
              <a:t>Yes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66"/>
                </a:solidFill>
                <a:latin typeface="Times New Roman" pitchFamily="18" charset="0"/>
              </a:rPr>
              <a:t>he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66"/>
                </a:solidFill>
                <a:latin typeface="Times New Roman" pitchFamily="18" charset="0"/>
              </a:rPr>
              <a:t>is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</a:rPr>
              <a:t>.</a:t>
            </a:r>
            <a:endParaRPr lang="ru-RU" sz="2400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6019800" y="50292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err="1">
                <a:solidFill>
                  <a:srgbClr val="000066"/>
                </a:solidFill>
                <a:latin typeface="Times New Roman" pitchFamily="18" charset="0"/>
              </a:rPr>
              <a:t>No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66"/>
                </a:solidFill>
                <a:latin typeface="Times New Roman" pitchFamily="18" charset="0"/>
              </a:rPr>
              <a:t>he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0066"/>
                </a:solidFill>
                <a:latin typeface="Times New Roman" pitchFamily="18" charset="0"/>
              </a:rPr>
              <a:t>isn’t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</a:rPr>
              <a:t>.</a:t>
            </a:r>
            <a:endParaRPr lang="ru-RU" sz="2400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5867400" y="2057400"/>
            <a:ext cx="2895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993300"/>
                </a:solidFill>
                <a:latin typeface="Times New Roman" pitchFamily="18" charset="0"/>
              </a:rPr>
              <a:t>H</a:t>
            </a:r>
            <a:r>
              <a:rPr lang="ru-RU" sz="2800" b="1" dirty="0" err="1">
                <a:solidFill>
                  <a:srgbClr val="993300"/>
                </a:solidFill>
                <a:latin typeface="Times New Roman" pitchFamily="18" charset="0"/>
              </a:rPr>
              <a:t>e</a:t>
            </a:r>
            <a:r>
              <a:rPr lang="ru-RU" sz="2800" b="1" dirty="0">
                <a:solidFill>
                  <a:srgbClr val="9933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FF3300"/>
                </a:solidFill>
                <a:latin typeface="Times New Roman" pitchFamily="18" charset="0"/>
              </a:rPr>
              <a:t>i</a:t>
            </a:r>
            <a:r>
              <a:rPr lang="ru-RU" sz="2800" b="1" dirty="0" err="1">
                <a:solidFill>
                  <a:srgbClr val="FF3300"/>
                </a:solidFill>
                <a:latin typeface="Times New Roman" pitchFamily="18" charset="0"/>
              </a:rPr>
              <a:t>s</a:t>
            </a:r>
            <a:r>
              <a:rPr lang="en-US" sz="2800" b="1" dirty="0">
                <a:solidFill>
                  <a:srgbClr val="FF3300"/>
                </a:solidFill>
                <a:latin typeface="Times New Roman" pitchFamily="18" charset="0"/>
              </a:rPr>
              <a:t> not</a:t>
            </a:r>
            <a:r>
              <a:rPr lang="ru-RU" sz="2800" b="1" dirty="0">
                <a:solidFill>
                  <a:srgbClr val="993300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993300"/>
                </a:solidFill>
                <a:latin typeface="Times New Roman" pitchFamily="18" charset="0"/>
              </a:rPr>
              <a:t>writing</a:t>
            </a:r>
            <a:r>
              <a:rPr lang="en-US" sz="2800" b="1" dirty="0">
                <a:solidFill>
                  <a:srgbClr val="993300"/>
                </a:solidFill>
                <a:latin typeface="Times New Roman" pitchFamily="18" charset="0"/>
              </a:rPr>
              <a:t>.</a:t>
            </a:r>
            <a:endParaRPr lang="ru-RU" sz="2800" b="1" dirty="0">
              <a:solidFill>
                <a:srgbClr val="993300"/>
              </a:solidFill>
              <a:latin typeface="Times New Roman" pitchFamily="18" charset="0"/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5943600" y="3200400"/>
            <a:ext cx="22987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  <a:latin typeface="Monotype Corsiva" pitchFamily="66" charset="0"/>
              </a:rPr>
              <a:t>Короткие ответы</a:t>
            </a:r>
            <a:endParaRPr lang="en-US" sz="2400" b="1" dirty="0">
              <a:solidFill>
                <a:srgbClr val="000066"/>
              </a:solidFill>
              <a:latin typeface="Monotype Corsiva" pitchFamily="66" charset="0"/>
            </a:endParaRPr>
          </a:p>
          <a:p>
            <a:pPr algn="ctr"/>
            <a:r>
              <a:rPr lang="en-US" sz="2400" b="1" dirty="0">
                <a:solidFill>
                  <a:srgbClr val="861832"/>
                </a:solidFill>
                <a:latin typeface="Monotype Corsiva" pitchFamily="66" charset="0"/>
              </a:rPr>
              <a:t>Short answers</a:t>
            </a:r>
            <a:endParaRPr lang="ru-RU" sz="2400" b="1" dirty="0">
              <a:solidFill>
                <a:srgbClr val="861832"/>
              </a:solidFill>
              <a:latin typeface="Monotype Corsiva" pitchFamily="66" charset="0"/>
            </a:endParaRP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3276600" y="25908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u="sng" dirty="0" err="1">
                <a:solidFill>
                  <a:srgbClr val="990033"/>
                </a:solidFill>
                <a:latin typeface="Times New Roman" pitchFamily="18" charset="0"/>
              </a:rPr>
              <a:t>He</a:t>
            </a:r>
            <a:r>
              <a:rPr lang="ru-RU" sz="2800" b="1" dirty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3300"/>
                </a:solidFill>
                <a:latin typeface="Times New Roman" pitchFamily="18" charset="0"/>
              </a:rPr>
              <a:t>is</a:t>
            </a:r>
            <a:r>
              <a:rPr lang="ru-RU" sz="2800" b="1" dirty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990033"/>
                </a:solidFill>
                <a:latin typeface="Times New Roman" pitchFamily="18" charset="0"/>
              </a:rPr>
              <a:t>writing</a:t>
            </a:r>
            <a:r>
              <a:rPr lang="ru-RU" sz="2800" b="1" dirty="0">
                <a:solidFill>
                  <a:srgbClr val="990033"/>
                </a:solidFill>
                <a:latin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200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200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200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200"/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200"/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200"/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200"/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200"/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200"/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200"/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200"/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200"/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200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200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200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200"/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200"/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200"/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/>
      <p:bldP spid="7180" grpId="0"/>
      <p:bldP spid="7187" grpId="0"/>
      <p:bldP spid="72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609600" y="228600"/>
            <a:ext cx="8229600" cy="1143001"/>
          </a:xfrm>
          <a:noFill/>
          <a:ln/>
        </p:spPr>
        <p:txBody>
          <a:bodyPr/>
          <a:lstStyle/>
          <a:p>
            <a:r>
              <a:rPr lang="ru-RU" sz="3600" b="1" dirty="0">
                <a:solidFill>
                  <a:srgbClr val="861832"/>
                </a:solidFill>
                <a:latin typeface="Monotype Corsiva" pitchFamily="66" charset="0"/>
              </a:rPr>
              <a:t>Специальные вопросы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762000"/>
            <a:ext cx="8305800" cy="5937250"/>
          </a:xfrm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marL="0" indent="177800">
              <a:buFontTx/>
              <a:buNone/>
            </a:pPr>
            <a:endParaRPr lang="ru-RU" sz="2400" b="1" dirty="0" smtClean="0">
              <a:latin typeface="Monotype Corsiva" pitchFamily="66" charset="0"/>
            </a:endParaRPr>
          </a:p>
          <a:p>
            <a:pPr marL="0" indent="177800">
              <a:buFontTx/>
              <a:buNone/>
            </a:pPr>
            <a:endParaRPr lang="ru-RU" sz="2400" b="1" dirty="0" smtClean="0">
              <a:latin typeface="Monotype Corsiva" pitchFamily="66" charset="0"/>
            </a:endParaRPr>
          </a:p>
          <a:p>
            <a:pPr marL="0" indent="177800">
              <a:buFontTx/>
              <a:buNone/>
            </a:pPr>
            <a:endParaRPr lang="ru-RU" sz="2400" b="1" dirty="0" smtClean="0">
              <a:latin typeface="Monotype Corsiva" pitchFamily="66" charset="0"/>
            </a:endParaRPr>
          </a:p>
          <a:p>
            <a:pPr marL="0" indent="177800">
              <a:buFontTx/>
              <a:buNone/>
            </a:pPr>
            <a:r>
              <a:rPr lang="en-US" sz="2400" b="1" dirty="0" smtClean="0">
                <a:latin typeface="Monotype Corsiva" pitchFamily="66" charset="0"/>
              </a:rPr>
              <a:t>Where</a:t>
            </a:r>
            <a:endParaRPr lang="en-US" sz="2400" b="1" dirty="0">
              <a:latin typeface="Monotype Corsiva" pitchFamily="66" charset="0"/>
            </a:endParaRPr>
          </a:p>
          <a:p>
            <a:pPr marL="0" indent="177800">
              <a:buFontTx/>
              <a:buNone/>
            </a:pPr>
            <a:r>
              <a:rPr lang="en-US" sz="2400" b="1" dirty="0">
                <a:latin typeface="Monotype Corsiva" pitchFamily="66" charset="0"/>
              </a:rPr>
              <a:t>What</a:t>
            </a:r>
          </a:p>
          <a:p>
            <a:pPr marL="0" indent="177800">
              <a:buFontTx/>
              <a:buNone/>
            </a:pPr>
            <a:r>
              <a:rPr lang="en-US" sz="2400" b="1" dirty="0">
                <a:latin typeface="Monotype Corsiva" pitchFamily="66" charset="0"/>
              </a:rPr>
              <a:t>Why</a:t>
            </a:r>
          </a:p>
          <a:p>
            <a:pPr marL="0" indent="177800">
              <a:buFontTx/>
              <a:buNone/>
            </a:pPr>
            <a:r>
              <a:rPr lang="en-US" sz="2400" b="1" dirty="0" smtClean="0">
                <a:latin typeface="Monotype Corsiva" pitchFamily="66" charset="0"/>
              </a:rPr>
              <a:t>Whose</a:t>
            </a:r>
            <a:endParaRPr lang="ru-RU" sz="2400" b="1" dirty="0" smtClean="0">
              <a:latin typeface="Monotype Corsiva" pitchFamily="66" charset="0"/>
            </a:endParaRPr>
          </a:p>
          <a:p>
            <a:pPr marL="0" indent="177800">
              <a:buFontTx/>
              <a:buNone/>
            </a:pPr>
            <a:r>
              <a:rPr lang="en-US" sz="2400" b="1" dirty="0" smtClean="0">
                <a:latin typeface="Monotype Corsiva" pitchFamily="66" charset="0"/>
              </a:rPr>
              <a:t>How</a:t>
            </a:r>
            <a:endParaRPr lang="en-US" sz="2400" b="1" dirty="0">
              <a:latin typeface="Monotype Corsiva" pitchFamily="66" charset="0"/>
            </a:endParaRPr>
          </a:p>
          <a:p>
            <a:pPr marL="0" indent="177800" algn="ctr">
              <a:buFontTx/>
              <a:buNone/>
            </a:pPr>
            <a:endParaRPr lang="en-US" sz="2400" b="1" dirty="0">
              <a:solidFill>
                <a:srgbClr val="000066"/>
              </a:solidFill>
              <a:latin typeface="Monotype Corsiva" pitchFamily="66" charset="0"/>
            </a:endParaRPr>
          </a:p>
          <a:p>
            <a:pPr marL="0" indent="177800" algn="ctr">
              <a:buFontTx/>
              <a:buNone/>
            </a:pPr>
            <a:endParaRPr lang="ru-RU" sz="24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9220" name="AutoShape 4"/>
          <p:cNvSpPr>
            <a:spLocks/>
          </p:cNvSpPr>
          <p:nvPr/>
        </p:nvSpPr>
        <p:spPr bwMode="auto">
          <a:xfrm>
            <a:off x="1524000" y="2514600"/>
            <a:ext cx="503238" cy="1905000"/>
          </a:xfrm>
          <a:prstGeom prst="rightBrace">
            <a:avLst>
              <a:gd name="adj1" fmla="val 25237"/>
              <a:gd name="adj2" fmla="val 50000"/>
            </a:avLst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048000" y="2895600"/>
            <a:ext cx="6508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861832"/>
                </a:solidFill>
                <a:latin typeface="Trebuchet MS" pitchFamily="34" charset="0"/>
              </a:rPr>
              <a:t>am</a:t>
            </a:r>
          </a:p>
          <a:p>
            <a:r>
              <a:rPr lang="en-US" sz="2400" b="1" dirty="0">
                <a:solidFill>
                  <a:srgbClr val="861832"/>
                </a:solidFill>
                <a:latin typeface="Trebuchet MS" pitchFamily="34" charset="0"/>
              </a:rPr>
              <a:t>is</a:t>
            </a:r>
          </a:p>
          <a:p>
            <a:r>
              <a:rPr lang="en-US" sz="2400" b="1" dirty="0">
                <a:solidFill>
                  <a:srgbClr val="861832"/>
                </a:solidFill>
                <a:latin typeface="Trebuchet MS" pitchFamily="34" charset="0"/>
              </a:rPr>
              <a:t>are</a:t>
            </a:r>
            <a:endParaRPr lang="ru-RU" sz="2400" b="1" dirty="0">
              <a:solidFill>
                <a:srgbClr val="861832"/>
              </a:solidFill>
              <a:latin typeface="Trebuchet MS" pitchFamily="34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343400" y="3200400"/>
            <a:ext cx="175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861832"/>
                </a:solidFill>
                <a:latin typeface="Monotype Corsiva" pitchFamily="66" charset="0"/>
              </a:rPr>
              <a:t>подлежащее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7162800" y="3124200"/>
            <a:ext cx="1219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400" b="1" dirty="0" err="1">
                <a:solidFill>
                  <a:srgbClr val="000066"/>
                </a:solidFill>
              </a:rPr>
              <a:t>V</a:t>
            </a:r>
            <a:r>
              <a:rPr lang="en-US" sz="2800" b="1" dirty="0" err="1">
                <a:solidFill>
                  <a:srgbClr val="7E0C14"/>
                </a:solidFill>
                <a:latin typeface="Monotype Corsiva" pitchFamily="66" charset="0"/>
              </a:rPr>
              <a:t>ing</a:t>
            </a:r>
            <a:endParaRPr lang="ru-RU" sz="2800" b="1" dirty="0">
              <a:solidFill>
                <a:srgbClr val="7E0C14"/>
              </a:solidFill>
              <a:latin typeface="Monotype Corsiva" pitchFamily="66" charset="0"/>
            </a:endParaRPr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2362200" y="3276600"/>
            <a:ext cx="457200" cy="381000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ru-RU">
              <a:solidFill>
                <a:srgbClr val="861832"/>
              </a:solidFill>
            </a:endParaRPr>
          </a:p>
        </p:txBody>
      </p:sp>
      <p:sp>
        <p:nvSpPr>
          <p:cNvPr id="9237" name="AutoShape 21"/>
          <p:cNvSpPr>
            <a:spLocks noChangeArrowheads="1"/>
          </p:cNvSpPr>
          <p:nvPr/>
        </p:nvSpPr>
        <p:spPr bwMode="auto">
          <a:xfrm>
            <a:off x="3733800" y="3276600"/>
            <a:ext cx="457200" cy="381000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ru-RU">
              <a:solidFill>
                <a:srgbClr val="861832"/>
              </a:solidFill>
            </a:endParaRPr>
          </a:p>
        </p:txBody>
      </p:sp>
      <p:sp>
        <p:nvSpPr>
          <p:cNvPr id="9238" name="AutoShape 22"/>
          <p:cNvSpPr>
            <a:spLocks noChangeArrowheads="1"/>
          </p:cNvSpPr>
          <p:nvPr/>
        </p:nvSpPr>
        <p:spPr bwMode="auto">
          <a:xfrm>
            <a:off x="6400800" y="3276600"/>
            <a:ext cx="457200" cy="381000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ru-RU">
              <a:solidFill>
                <a:srgbClr val="86183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/>
      <p:bldP spid="9224" grpId="0"/>
      <p:bldP spid="9226" grpId="0"/>
      <p:bldP spid="9232" grpId="0" animBg="1"/>
      <p:bldP spid="9237" grpId="0" animBg="1"/>
      <p:bldP spid="92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2286000" y="304800"/>
            <a:ext cx="51054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066800" y="1676400"/>
            <a:ext cx="1600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err="1">
                <a:solidFill>
                  <a:srgbClr val="660033"/>
                </a:solidFill>
                <a:latin typeface="Times New Roman" pitchFamily="18" charset="0"/>
              </a:rPr>
              <a:t>watch</a:t>
            </a:r>
            <a:endParaRPr lang="ru-RU" sz="2800" dirty="0">
              <a:latin typeface="Times New Roman" pitchFamily="18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438400" y="1676400"/>
            <a:ext cx="1371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CC0099"/>
                </a:solidFill>
                <a:latin typeface="Times New Roman" pitchFamily="18" charset="0"/>
              </a:rPr>
              <a:t>ing</a:t>
            </a:r>
            <a:endParaRPr lang="ru-RU" sz="2400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066800" y="2590800"/>
            <a:ext cx="1371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  <a:latin typeface="Times New Roman" pitchFamily="18" charset="0"/>
              </a:rPr>
              <a:t>eat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752600" y="2590800"/>
            <a:ext cx="1828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CC0099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066800" y="3505200"/>
            <a:ext cx="2895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  <a:latin typeface="Times New Roman" pitchFamily="18" charset="0"/>
              </a:rPr>
              <a:t>read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057400" y="3505200"/>
            <a:ext cx="2590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CC0099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066800" y="4419600"/>
            <a:ext cx="1981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  <a:latin typeface="Times New Roman" pitchFamily="18" charset="0"/>
              </a:rPr>
              <a:t>stud</a:t>
            </a:r>
            <a:r>
              <a:rPr lang="ru-RU" sz="4000" b="1">
                <a:solidFill>
                  <a:schemeClr val="accent2"/>
                </a:solidFill>
                <a:latin typeface="Times New Roman" pitchFamily="18" charset="0"/>
              </a:rPr>
              <a:t>y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286000" y="4419600"/>
            <a:ext cx="144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CC0099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5105400" y="1676400"/>
            <a:ext cx="1600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CC"/>
                </a:solidFill>
                <a:latin typeface="Times New Roman" pitchFamily="18" charset="0"/>
              </a:rPr>
              <a:t>mak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6096000" y="1600200"/>
            <a:ext cx="8382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i="1">
                <a:solidFill>
                  <a:srgbClr val="CC0099"/>
                </a:solidFill>
                <a:latin typeface="Times New Roman" pitchFamily="18" charset="0"/>
              </a:rPr>
              <a:t>e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096000" y="1676400"/>
            <a:ext cx="2667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FF0066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5105400" y="2514600"/>
            <a:ext cx="1219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CC"/>
                </a:solidFill>
                <a:latin typeface="Times New Roman" pitchFamily="18" charset="0"/>
              </a:rPr>
              <a:t>com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6019800" y="2438400"/>
            <a:ext cx="914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i="1">
                <a:solidFill>
                  <a:srgbClr val="CC0099"/>
                </a:solidFill>
                <a:latin typeface="Times New Roman" pitchFamily="18" charset="0"/>
              </a:rPr>
              <a:t>e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6019800" y="2514600"/>
            <a:ext cx="1600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FF0066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5105400" y="3429000"/>
            <a:ext cx="1143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CC"/>
                </a:solidFill>
                <a:latin typeface="Times New Roman" pitchFamily="18" charset="0"/>
              </a:rPr>
              <a:t>driv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5943600" y="3429000"/>
            <a:ext cx="990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rgbClr val="CC0099"/>
                </a:solidFill>
                <a:latin typeface="Times New Roman" pitchFamily="18" charset="0"/>
              </a:rPr>
              <a:t>e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6019800" y="3429000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FF0066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5105400" y="4343400"/>
            <a:ext cx="990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CC"/>
                </a:solidFill>
                <a:latin typeface="Times New Roman" pitchFamily="18" charset="0"/>
              </a:rPr>
              <a:t>rid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5791200" y="4267200"/>
            <a:ext cx="990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i="1">
                <a:solidFill>
                  <a:srgbClr val="CC0099"/>
                </a:solidFill>
                <a:latin typeface="Times New Roman" pitchFamily="18" charset="0"/>
              </a:rPr>
              <a:t>e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5791200" y="4267200"/>
            <a:ext cx="1371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rgbClr val="FF0066"/>
                </a:solidFill>
                <a:latin typeface="Times New Roman" pitchFamily="18" charset="0"/>
              </a:rPr>
              <a:t>ing</a:t>
            </a:r>
            <a:endParaRPr lang="ru-RU" sz="28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1143000" y="5257800"/>
            <a:ext cx="1447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  <a:latin typeface="Times New Roman" pitchFamily="18" charset="0"/>
              </a:rPr>
              <a:t>run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2362200" y="5257800"/>
            <a:ext cx="106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rgbClr val="D60093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1981200" y="5181600"/>
            <a:ext cx="762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i="1">
                <a:solidFill>
                  <a:srgbClr val="FF0000"/>
                </a:solidFill>
                <a:latin typeface="Times New Roman" pitchFamily="18" charset="0"/>
              </a:rPr>
              <a:t>n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5105400" y="5181600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  <a:latin typeface="Times New Roman" pitchFamily="18" charset="0"/>
              </a:rPr>
              <a:t>jump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6240463" y="5119688"/>
            <a:ext cx="152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rgbClr val="D60093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75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75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75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75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4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75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0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1" dur="75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6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7" dur="75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2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utoUpdateAnimBg="0"/>
      <p:bldP spid="15366" grpId="0" autoUpdateAnimBg="0"/>
      <p:bldP spid="15367" grpId="0" autoUpdateAnimBg="0"/>
      <p:bldP spid="15368" grpId="0" autoUpdateAnimBg="0"/>
      <p:bldP spid="15369" grpId="0" autoUpdateAnimBg="0"/>
      <p:bldP spid="15370" grpId="0" autoUpdateAnimBg="0"/>
      <p:bldP spid="15371" grpId="0" autoUpdateAnimBg="0"/>
      <p:bldP spid="15372" grpId="0" autoUpdateAnimBg="0"/>
      <p:bldP spid="15373" grpId="0" autoUpdateAnimBg="0"/>
      <p:bldP spid="15374" grpId="0" autoUpdateAnimBg="0"/>
      <p:bldP spid="15375" grpId="0" autoUpdateAnimBg="0"/>
      <p:bldP spid="15376" grpId="0" autoUpdateAnimBg="0"/>
      <p:bldP spid="15377" grpId="0" autoUpdateAnimBg="0"/>
      <p:bldP spid="15378" grpId="0" autoUpdateAnimBg="0"/>
      <p:bldP spid="15379" grpId="0" autoUpdateAnimBg="0"/>
      <p:bldP spid="15380" grpId="0" autoUpdateAnimBg="0"/>
      <p:bldP spid="15381" grpId="0" autoUpdateAnimBg="0"/>
      <p:bldP spid="15382" grpId="0" autoUpdateAnimBg="0"/>
      <p:bldP spid="15383" grpId="0" autoUpdateAnimBg="0"/>
      <p:bldP spid="15384" grpId="0" autoUpdateAnimBg="0"/>
      <p:bldP spid="15387" grpId="0" autoUpdateAnimBg="0"/>
      <p:bldP spid="15388" grpId="0" autoUpdateAnimBg="0"/>
      <p:bldP spid="15389" grpId="0" autoUpdateAnimBg="0"/>
      <p:bldP spid="15390" grpId="0" autoUpdateAnimBg="0"/>
      <p:bldP spid="1539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1605766"/>
            <a:ext cx="9144000" cy="3646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85698" rIns="0" bIns="50784" numCol="2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l</a:t>
            </a:r>
            <a:r>
              <a:rPr lang="ru-RU" sz="2000" b="1" dirty="0" err="1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ike</a:t>
            </a:r>
            <a:r>
              <a:rPr lang="ru-RU" sz="2000" b="1" dirty="0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нравится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)</a:t>
            </a:r>
            <a:endParaRPr lang="en-US" sz="20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Aharoni" pitchFamily="2" charset="-79"/>
            </a:endParaRPr>
          </a:p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enjoy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(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наслаждаться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)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Aharoni" pitchFamily="2" charset="-79"/>
            </a:endParaRPr>
          </a:p>
          <a:p>
            <a:pPr algn="ctr"/>
            <a:r>
              <a:rPr lang="ru-RU" sz="2000" b="1" dirty="0" err="1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want</a:t>
            </a:r>
            <a:r>
              <a:rPr lang="ru-RU" sz="2000" b="1" dirty="0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хотеть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)</a:t>
            </a:r>
            <a:endParaRPr lang="en-US" sz="20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Aharoni" pitchFamily="2" charset="-79"/>
            </a:endParaRPr>
          </a:p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have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(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иметь какую-либо вещь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)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Aharoni" pitchFamily="2" charset="-79"/>
            </a:endParaRPr>
          </a:p>
          <a:p>
            <a:pPr algn="ctr"/>
            <a:r>
              <a:rPr lang="ru-RU" sz="2000" b="1" dirty="0" err="1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know</a:t>
            </a:r>
            <a:r>
              <a:rPr lang="ru-RU" sz="2000" b="1" dirty="0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знать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)</a:t>
            </a:r>
          </a:p>
          <a:p>
            <a:pPr algn="ctr"/>
            <a:r>
              <a:rPr lang="ru-RU" sz="2000" b="1" dirty="0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 </a:t>
            </a:r>
            <a:r>
              <a:rPr lang="ru-RU" sz="2000" b="1" dirty="0" err="1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prefer</a:t>
            </a:r>
            <a:r>
              <a:rPr lang="ru-RU" sz="2000" b="1" dirty="0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предпочитать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)</a:t>
            </a:r>
          </a:p>
          <a:p>
            <a:pPr algn="ctr"/>
            <a:r>
              <a:rPr lang="ru-RU" sz="2000" b="1" dirty="0" err="1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need</a:t>
            </a:r>
            <a:r>
              <a:rPr lang="ru-RU" sz="2000" b="1" dirty="0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нуждаться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)</a:t>
            </a:r>
          </a:p>
          <a:p>
            <a:pPr algn="ctr"/>
            <a:r>
              <a:rPr lang="ru-RU" sz="2000" b="1" dirty="0" err="1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love</a:t>
            </a:r>
            <a:r>
              <a:rPr lang="ru-RU" sz="2000" b="1" dirty="0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любить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)</a:t>
            </a:r>
          </a:p>
          <a:p>
            <a:pPr algn="ctr"/>
            <a:r>
              <a:rPr lang="ru-RU" sz="2000" b="1" dirty="0" err="1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remember</a:t>
            </a:r>
            <a:r>
              <a:rPr lang="ru-RU" sz="2000" b="1" dirty="0" smtClean="0">
                <a:solidFill>
                  <a:schemeClr val="accent2"/>
                </a:solidFill>
                <a:latin typeface="+mj-lt"/>
                <a:cs typeface="Aharoni" pitchFamily="2" charset="-79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помнить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Aharoni" pitchFamily="2" charset="-79"/>
              </a:rPr>
              <a:t>)</a:t>
            </a:r>
          </a:p>
          <a:p>
            <a:pPr algn="ctr"/>
            <a:r>
              <a:rPr lang="ru-RU" sz="2000" b="1" dirty="0" err="1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understand</a:t>
            </a:r>
            <a:r>
              <a:rPr lang="ru-RU" sz="2000" b="1" dirty="0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понимать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algn="ctr"/>
            <a:r>
              <a:rPr lang="ru-RU" sz="2000" b="1" dirty="0" err="1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hate</a:t>
            </a:r>
            <a:r>
              <a:rPr lang="ru-RU" sz="2000" b="1" dirty="0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ненавидеть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algn="ctr"/>
            <a:r>
              <a:rPr lang="ru-RU" sz="2000" b="1" dirty="0" err="1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forget</a:t>
            </a:r>
            <a:r>
              <a:rPr lang="ru-RU" sz="2000" b="1" dirty="0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забывать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algn="ctr"/>
            <a:r>
              <a:rPr lang="ru-RU" sz="2000" b="1" dirty="0" err="1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believe</a:t>
            </a:r>
            <a:r>
              <a:rPr lang="ru-RU" sz="2000" b="1" dirty="0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верить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algn="ctr"/>
            <a:r>
              <a:rPr lang="ru-RU" sz="2000" b="1" dirty="0" err="1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depend</a:t>
            </a:r>
            <a:r>
              <a:rPr lang="ru-RU" sz="2000" b="1" dirty="0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зависеть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304801" y="457200"/>
            <a:ext cx="8610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86183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Глаголы, НИКОГДА не употребляющиеся в форме </a:t>
            </a:r>
            <a:r>
              <a:rPr lang="ru-RU" sz="2800" b="1" dirty="0" err="1">
                <a:solidFill>
                  <a:srgbClr val="86183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Continuous</a:t>
            </a:r>
            <a:r>
              <a:rPr lang="ru-RU" sz="2800" b="1" dirty="0">
                <a:solidFill>
                  <a:srgbClr val="86183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17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17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17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17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17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317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174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3174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3174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174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260080" cy="5337048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en-US" i="1" dirty="0" smtClean="0">
                <a:solidFill>
                  <a:srgbClr val="0070C0"/>
                </a:solidFill>
                <a:latin typeface="inherit"/>
              </a:rPr>
              <a:t>Read </a:t>
            </a:r>
            <a:r>
              <a:rPr lang="en-US" i="1" dirty="0">
                <a:solidFill>
                  <a:srgbClr val="0070C0"/>
                </a:solidFill>
                <a:latin typeface="inherit"/>
              </a:rPr>
              <a:t>what a boy is saying. Write in am, is or are.</a:t>
            </a:r>
            <a:endParaRPr lang="en-US" dirty="0">
              <a:solidFill>
                <a:srgbClr val="0070C0"/>
              </a:solidFill>
              <a:latin typeface="PT Serif"/>
            </a:endParaRPr>
          </a:p>
          <a:p>
            <a:pPr marL="0" indent="0" fontAlgn="base">
              <a:buNone/>
            </a:pPr>
            <a:r>
              <a:rPr lang="en-US" dirty="0">
                <a:solidFill>
                  <a:srgbClr val="0070C0"/>
                </a:solidFill>
                <a:latin typeface="inherit"/>
              </a:rPr>
              <a:t>A)</a:t>
            </a:r>
          </a:p>
          <a:p>
            <a:pPr fontAlgn="base"/>
            <a:r>
              <a:rPr lang="en-US" dirty="0">
                <a:solidFill>
                  <a:srgbClr val="000000"/>
                </a:solidFill>
                <a:latin typeface="PT Serif"/>
              </a:rPr>
              <a:t>I'm in the park. I can see some children. They ____ playing volleyball. There's my friend Greg! He ____ reading a book. The girl ____ eating a sandwich. The boy and the dog ____ playing with a ball. They can't see me because I ____ sitting in a tree. What ___ you doing? ____ you listening to me</a:t>
            </a:r>
            <a:r>
              <a:rPr lang="en-US" dirty="0" smtClean="0">
                <a:solidFill>
                  <a:srgbClr val="000000"/>
                </a:solidFill>
                <a:latin typeface="PT Serif"/>
              </a:rPr>
              <a:t>?</a:t>
            </a:r>
          </a:p>
          <a:p>
            <a:pPr marL="0" indent="0" fontAlgn="base">
              <a:buNone/>
            </a:pPr>
            <a:endParaRPr lang="en-US" dirty="0">
              <a:solidFill>
                <a:srgbClr val="000000"/>
              </a:solidFill>
              <a:latin typeface="PT Serif"/>
            </a:endParaRPr>
          </a:p>
          <a:p>
            <a:pPr fontAlgn="base"/>
            <a:r>
              <a:rPr lang="en-US" dirty="0">
                <a:solidFill>
                  <a:srgbClr val="000000"/>
                </a:solidFill>
                <a:latin typeface="PT Serif"/>
              </a:rPr>
              <a:t>B)</a:t>
            </a: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Look! The children ____ jumping.</a:t>
            </a: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The cat ____ sleeping now.</a:t>
            </a: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My friend and I ____ not dancing now.</a:t>
            </a: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Dave ___ reading now.</a:t>
            </a: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Look! I ___ swimming.</a:t>
            </a:r>
          </a:p>
        </p:txBody>
      </p:sp>
    </p:spTree>
    <p:extLst>
      <p:ext uri="{BB962C8B-B14F-4D97-AF65-F5344CB8AC3E}">
        <p14:creationId xmlns:p14="http://schemas.microsoft.com/office/powerpoint/2010/main" val="83844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260080" cy="5565648"/>
          </a:xfrm>
        </p:spPr>
        <p:txBody>
          <a:bodyPr>
            <a:normAutofit/>
          </a:bodyPr>
          <a:lstStyle/>
          <a:p>
            <a:pPr fontAlgn="base"/>
            <a:r>
              <a:rPr lang="en-US" i="1" dirty="0">
                <a:solidFill>
                  <a:srgbClr val="000000"/>
                </a:solidFill>
                <a:latin typeface="inherit"/>
              </a:rPr>
              <a:t> Write the words in the </a:t>
            </a:r>
            <a:r>
              <a:rPr lang="en-US" i="1" dirty="0" err="1">
                <a:solidFill>
                  <a:srgbClr val="000000"/>
                </a:solidFill>
                <a:latin typeface="inherit"/>
              </a:rPr>
              <a:t>ing</a:t>
            </a:r>
            <a:r>
              <a:rPr lang="en-US" i="1" dirty="0">
                <a:solidFill>
                  <a:srgbClr val="000000"/>
                </a:solidFill>
                <a:latin typeface="inherit"/>
              </a:rPr>
              <a:t>-form </a:t>
            </a:r>
            <a:r>
              <a:rPr lang="en-US" i="1" dirty="0" err="1">
                <a:solidFill>
                  <a:srgbClr val="000000"/>
                </a:solidFill>
                <a:latin typeface="inherit"/>
              </a:rPr>
              <a:t>form</a:t>
            </a:r>
            <a:r>
              <a:rPr lang="en-US" i="1" dirty="0">
                <a:solidFill>
                  <a:srgbClr val="000000"/>
                </a:solidFill>
                <a:latin typeface="inherit"/>
              </a:rPr>
              <a:t>.</a:t>
            </a:r>
            <a:endParaRPr lang="en-US" dirty="0">
              <a:solidFill>
                <a:srgbClr val="000000"/>
              </a:solidFill>
              <a:latin typeface="PT Serif"/>
            </a:endParaRPr>
          </a:p>
          <a:p>
            <a:pPr fontAlgn="base"/>
            <a:r>
              <a:rPr lang="en-US" dirty="0">
                <a:solidFill>
                  <a:srgbClr val="0070C0"/>
                </a:solidFill>
                <a:latin typeface="inherit"/>
              </a:rPr>
              <a:t>Feed, walk, wash, play, do</a:t>
            </a: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Can I speak to Brad, please? I'm sorry, he's _________ his pet now.</a:t>
            </a: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Can I speak to Paul, please? I'm sorry, he's _________ his homework now.</a:t>
            </a: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What about Kelly? No, sorry, she's _________ her pet in the park now.</a:t>
            </a: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Can I speak to Jenny then? Sorry, she's__________ the dishes now.</a:t>
            </a: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inherit"/>
              </a:rPr>
              <a:t>Can I speak to Alice or Alex, please? I'm sorry, they're_______ tennis now.</a:t>
            </a:r>
          </a:p>
          <a:p>
            <a:pPr fontAlgn="base"/>
            <a:endParaRPr lang="en-US" dirty="0">
              <a:solidFill>
                <a:srgbClr val="000000"/>
              </a:solidFill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224272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</TotalTime>
  <Words>312</Words>
  <Application>Microsoft Office PowerPoint</Application>
  <PresentationFormat>Экран (4:3)</PresentationFormat>
  <Paragraphs>137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Аспект</vt:lpstr>
      <vt:lpstr>1_Аспект</vt:lpstr>
      <vt:lpstr>Презентация PowerPoint</vt:lpstr>
      <vt:lpstr>The Present Continuous Tense (Настоящее длительное время)</vt:lpstr>
      <vt:lpstr>Презентация PowerPoint</vt:lpstr>
      <vt:lpstr>Презентация PowerPoint</vt:lpstr>
      <vt:lpstr>Специальные вопросы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Дадашева Патимат Умаровна</cp:lastModifiedBy>
  <cp:revision>32</cp:revision>
  <cp:lastPrinted>1601-01-01T00:00:00Z</cp:lastPrinted>
  <dcterms:created xsi:type="dcterms:W3CDTF">1601-01-01T00:00:00Z</dcterms:created>
  <dcterms:modified xsi:type="dcterms:W3CDTF">2018-04-26T10:16:11Z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