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9FC9EF1-1439-4DEF-B835-85AC8BAAE4D5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3719C33-799C-4C52-8ACA-7F0580A6C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FC9EF1-1439-4DEF-B835-85AC8BAAE4D5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19C33-799C-4C52-8ACA-7F0580A6C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9FC9EF1-1439-4DEF-B835-85AC8BAAE4D5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3719C33-799C-4C52-8ACA-7F0580A6C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FC9EF1-1439-4DEF-B835-85AC8BAAE4D5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19C33-799C-4C52-8ACA-7F0580A6C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9FC9EF1-1439-4DEF-B835-85AC8BAAE4D5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3719C33-799C-4C52-8ACA-7F0580A6C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FC9EF1-1439-4DEF-B835-85AC8BAAE4D5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19C33-799C-4C52-8ACA-7F0580A6C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FC9EF1-1439-4DEF-B835-85AC8BAAE4D5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19C33-799C-4C52-8ACA-7F0580A6C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FC9EF1-1439-4DEF-B835-85AC8BAAE4D5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19C33-799C-4C52-8ACA-7F0580A6C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9FC9EF1-1439-4DEF-B835-85AC8BAAE4D5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19C33-799C-4C52-8ACA-7F0580A6C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FC9EF1-1439-4DEF-B835-85AC8BAAE4D5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19C33-799C-4C52-8ACA-7F0580A6C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FC9EF1-1439-4DEF-B835-85AC8BAAE4D5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719C33-799C-4C52-8ACA-7F0580A6C8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9FC9EF1-1439-4DEF-B835-85AC8BAAE4D5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3719C33-799C-4C52-8ACA-7F0580A6C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Magic of moments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48680"/>
            <a:ext cx="5114778" cy="110124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Подготовила учитель английского языка</a:t>
            </a:r>
          </a:p>
          <a:p>
            <a:r>
              <a:rPr lang="ru-RU" sz="1800" dirty="0" smtClean="0"/>
              <a:t>Горбунова Екатерина Сергеевна</a:t>
            </a:r>
          </a:p>
          <a:p>
            <a:r>
              <a:rPr lang="ru-RU" sz="1800" dirty="0" smtClean="0"/>
              <a:t>Школа №537</a:t>
            </a:r>
            <a:endParaRPr lang="ru-RU" sz="18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501008"/>
            <a:ext cx="2786772" cy="3252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408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980729"/>
            <a:ext cx="7745505" cy="5145434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/>
              <a:t>Open your textbooks on page 112 . Exercise 1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72685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764705"/>
            <a:ext cx="7745505" cy="53614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491880" y="2852936"/>
            <a:ext cx="2232248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</a:t>
            </a:r>
            <a:r>
              <a:rPr lang="en-US" dirty="0" smtClean="0"/>
              <a:t>esterday</a:t>
            </a:r>
          </a:p>
          <a:p>
            <a:pPr algn="ctr"/>
            <a:r>
              <a:rPr lang="en-US" dirty="0"/>
              <a:t>l</a:t>
            </a:r>
            <a:r>
              <a:rPr lang="en-US" dirty="0" smtClean="0"/>
              <a:t>ast week</a:t>
            </a:r>
          </a:p>
          <a:p>
            <a:pPr algn="ctr"/>
            <a:r>
              <a:rPr lang="en-US" dirty="0" smtClean="0"/>
              <a:t>A year ago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724128" y="3537012"/>
            <a:ext cx="26642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611560" y="3537012"/>
            <a:ext cx="28803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608004" y="980728"/>
            <a:ext cx="0" cy="187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608004" y="4221088"/>
            <a:ext cx="0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5436096" y="1124744"/>
            <a:ext cx="2304256" cy="187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4" idx="1"/>
          </p:cNvCxnSpPr>
          <p:nvPr/>
        </p:nvCxnSpPr>
        <p:spPr>
          <a:xfrm flipH="1" flipV="1">
            <a:off x="1187624" y="1124744"/>
            <a:ext cx="2631161" cy="19285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436096" y="4077072"/>
            <a:ext cx="2736304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1043608" y="4077072"/>
            <a:ext cx="2775177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24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332656"/>
            <a:ext cx="7756263" cy="648072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Homework.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340769"/>
            <a:ext cx="7745505" cy="4785394"/>
          </a:xfrm>
        </p:spPr>
        <p:txBody>
          <a:bodyPr>
            <a:normAutofit fontScale="92500" lnSpcReduction="10000"/>
          </a:bodyPr>
          <a:lstStyle/>
          <a:p>
            <a:r>
              <a:rPr lang="en-US" sz="5400" b="1" i="1" dirty="0" smtClean="0">
                <a:solidFill>
                  <a:srgbClr val="FF0000"/>
                </a:solidFill>
              </a:rPr>
              <a:t>“5”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latin typeface="Calibri"/>
                <a:ea typeface="Calibri"/>
                <a:cs typeface="Times New Roman"/>
              </a:rPr>
              <a:t>Напиши что делали эти люди вчера  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/>
                <a:ea typeface="Calibri"/>
                <a:cs typeface="Times New Roman"/>
              </a:rPr>
              <a:t>1. Nanny Shine / make a cake.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/>
                <a:ea typeface="Calibri"/>
                <a:cs typeface="Times New Roman"/>
              </a:rPr>
              <a:t>2. My little brother / ride a bike yesterday.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/>
                <a:ea typeface="Calibri"/>
                <a:cs typeface="Times New Roman"/>
              </a:rPr>
              <a:t>3. My big sister / take me to the cinema. 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/>
                <a:ea typeface="Calibri"/>
                <a:cs typeface="Times New Roman"/>
              </a:rPr>
              <a:t>4) Dad and Mum / buy a lot of food.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/>
                <a:ea typeface="Calibri"/>
                <a:cs typeface="Times New Roman"/>
              </a:rPr>
              <a:t>5) My friend/ meet his uncle.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01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88641"/>
            <a:ext cx="7745505" cy="5937522"/>
          </a:xfrm>
        </p:spPr>
        <p:txBody>
          <a:bodyPr>
            <a:normAutofit fontScale="92500" lnSpcReduction="20000"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“4”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latin typeface="Calibri"/>
                <a:ea typeface="Calibri"/>
                <a:cs typeface="Times New Roman"/>
              </a:rPr>
              <a:t>Подчеркни правильное слово</a:t>
            </a:r>
            <a:r>
              <a:rPr lang="en-US" sz="3200" b="1" i="1" dirty="0">
                <a:latin typeface="Calibri"/>
                <a:ea typeface="Calibri"/>
                <a:cs typeface="Times New Roman"/>
              </a:rPr>
              <a:t>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/>
                <a:ea typeface="Calibri"/>
                <a:cs typeface="Times New Roman"/>
              </a:rPr>
              <a:t>1.  We  </a:t>
            </a:r>
            <a:r>
              <a:rPr lang="en-US" sz="2800" b="1" dirty="0">
                <a:latin typeface="Calibri"/>
                <a:ea typeface="Calibri"/>
                <a:cs typeface="Times New Roman"/>
              </a:rPr>
              <a:t>write/wrote</a:t>
            </a:r>
            <a:r>
              <a:rPr lang="en-US" sz="2800" dirty="0">
                <a:latin typeface="Calibri"/>
                <a:ea typeface="Calibri"/>
                <a:cs typeface="Times New Roman"/>
              </a:rPr>
              <a:t> a story yesterday.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/>
                <a:ea typeface="Calibri"/>
                <a:cs typeface="Times New Roman"/>
              </a:rPr>
              <a:t>2. We often  </a:t>
            </a:r>
            <a:r>
              <a:rPr lang="en-US" sz="2800" b="1" dirty="0">
                <a:latin typeface="Calibri"/>
                <a:ea typeface="Calibri"/>
                <a:cs typeface="Times New Roman"/>
              </a:rPr>
              <a:t>write/wrote</a:t>
            </a:r>
            <a:r>
              <a:rPr lang="en-US" sz="2800" dirty="0">
                <a:latin typeface="Calibri"/>
                <a:ea typeface="Calibri"/>
                <a:cs typeface="Times New Roman"/>
              </a:rPr>
              <a:t> emails to our friends.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/>
                <a:ea typeface="Calibri"/>
                <a:cs typeface="Times New Roman"/>
              </a:rPr>
              <a:t>3. We </a:t>
            </a:r>
            <a:r>
              <a:rPr lang="en-US" sz="2800" b="1" dirty="0">
                <a:latin typeface="Calibri"/>
                <a:ea typeface="Calibri"/>
                <a:cs typeface="Times New Roman"/>
              </a:rPr>
              <a:t>sing/ sang</a:t>
            </a:r>
            <a:r>
              <a:rPr lang="en-US" sz="2800" dirty="0">
                <a:latin typeface="Calibri"/>
                <a:ea typeface="Calibri"/>
                <a:cs typeface="Times New Roman"/>
              </a:rPr>
              <a:t> songs at our English lessons every day.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/>
                <a:ea typeface="Calibri"/>
                <a:cs typeface="Times New Roman"/>
              </a:rPr>
              <a:t>4. We </a:t>
            </a:r>
            <a:r>
              <a:rPr lang="en-US" sz="2800" b="1" dirty="0">
                <a:latin typeface="Calibri"/>
                <a:ea typeface="Calibri"/>
                <a:cs typeface="Times New Roman"/>
              </a:rPr>
              <a:t>sing/ sang</a:t>
            </a:r>
            <a:r>
              <a:rPr lang="en-US" sz="2800" dirty="0">
                <a:latin typeface="Calibri"/>
                <a:ea typeface="Calibri"/>
                <a:cs typeface="Times New Roman"/>
              </a:rPr>
              <a:t> songs last Monday.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/>
                <a:ea typeface="Calibri"/>
                <a:cs typeface="Times New Roman"/>
              </a:rPr>
              <a:t>5. They </a:t>
            </a:r>
            <a:r>
              <a:rPr lang="en-US" sz="2800" b="1" dirty="0">
                <a:latin typeface="Calibri"/>
                <a:ea typeface="Calibri"/>
                <a:cs typeface="Times New Roman"/>
              </a:rPr>
              <a:t>drink/ drank</a:t>
            </a:r>
            <a:r>
              <a:rPr lang="en-US" sz="2800" dirty="0">
                <a:latin typeface="Calibri"/>
                <a:ea typeface="Calibri"/>
                <a:cs typeface="Times New Roman"/>
              </a:rPr>
              <a:t> orange juice last night.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/>
                <a:ea typeface="Calibri"/>
                <a:cs typeface="Times New Roman"/>
              </a:rPr>
              <a:t>6. My little sisters always </a:t>
            </a:r>
            <a:r>
              <a:rPr lang="en-US" sz="2800" b="1" dirty="0">
                <a:latin typeface="Calibri"/>
                <a:ea typeface="Calibri"/>
                <a:cs typeface="Times New Roman"/>
              </a:rPr>
              <a:t>drink/ drank</a:t>
            </a:r>
            <a:r>
              <a:rPr lang="en-US" sz="2800" dirty="0">
                <a:latin typeface="Calibri"/>
                <a:ea typeface="Calibri"/>
                <a:cs typeface="Times New Roman"/>
              </a:rPr>
              <a:t> milk in the morning.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07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692696"/>
            <a:ext cx="7745505" cy="5760639"/>
          </a:xfrm>
        </p:spPr>
        <p:txBody>
          <a:bodyPr>
            <a:normAutofit fontScale="62500" lnSpcReduction="20000"/>
          </a:bodyPr>
          <a:lstStyle/>
          <a:p>
            <a:r>
              <a:rPr lang="en-US" sz="6900" dirty="0" smtClean="0">
                <a:solidFill>
                  <a:srgbClr val="FF0000"/>
                </a:solidFill>
              </a:rPr>
              <a:t>“3”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4800" dirty="0">
                <a:latin typeface="Calibri"/>
                <a:ea typeface="Calibri"/>
                <a:cs typeface="Times New Roman"/>
              </a:rPr>
              <a:t>Go                            </a:t>
            </a:r>
            <a:r>
              <a:rPr lang="en-US" sz="4800" dirty="0" smtClean="0">
                <a:latin typeface="Calibri"/>
                <a:ea typeface="Calibri"/>
                <a:cs typeface="Times New Roman"/>
              </a:rPr>
              <a:t>  </a:t>
            </a:r>
            <a:r>
              <a:rPr lang="en-US" sz="4800" dirty="0">
                <a:latin typeface="Calibri"/>
                <a:ea typeface="Calibri"/>
                <a:cs typeface="Times New Roman"/>
              </a:rPr>
              <a:t>a)saw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4800" dirty="0">
                <a:latin typeface="Calibri"/>
                <a:ea typeface="Calibri"/>
                <a:cs typeface="Times New Roman"/>
              </a:rPr>
              <a:t>Ride                          </a:t>
            </a:r>
            <a:r>
              <a:rPr lang="en-US" sz="4800" dirty="0" smtClean="0">
                <a:latin typeface="Calibri"/>
                <a:ea typeface="Calibri"/>
                <a:cs typeface="Times New Roman"/>
              </a:rPr>
              <a:t> b)run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4800" dirty="0">
                <a:latin typeface="Calibri"/>
                <a:ea typeface="Calibri"/>
                <a:cs typeface="Times New Roman"/>
              </a:rPr>
              <a:t>Be                              </a:t>
            </a:r>
            <a:r>
              <a:rPr lang="en-US" sz="4800" dirty="0" smtClean="0">
                <a:latin typeface="Calibri"/>
                <a:ea typeface="Calibri"/>
                <a:cs typeface="Times New Roman"/>
              </a:rPr>
              <a:t> c)got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4800" dirty="0">
                <a:latin typeface="Calibri"/>
                <a:ea typeface="Calibri"/>
                <a:cs typeface="Times New Roman"/>
              </a:rPr>
              <a:t>Have                          d) put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4800" dirty="0">
                <a:latin typeface="Calibri"/>
                <a:ea typeface="Calibri"/>
                <a:cs typeface="Times New Roman"/>
              </a:rPr>
              <a:t>See                             e)went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4800" dirty="0">
                <a:latin typeface="Calibri"/>
                <a:ea typeface="Calibri"/>
                <a:cs typeface="Times New Roman"/>
              </a:rPr>
              <a:t>run                             f) was, were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4800" dirty="0">
                <a:latin typeface="Calibri"/>
                <a:ea typeface="Calibri"/>
                <a:cs typeface="Times New Roman"/>
              </a:rPr>
              <a:t>get                            </a:t>
            </a:r>
            <a:r>
              <a:rPr lang="en-US" sz="4800" dirty="0" smtClean="0">
                <a:latin typeface="Calibri"/>
                <a:ea typeface="Calibri"/>
                <a:cs typeface="Times New Roman"/>
              </a:rPr>
              <a:t>  </a:t>
            </a:r>
            <a:r>
              <a:rPr lang="en-US" sz="4800" dirty="0">
                <a:latin typeface="Calibri"/>
                <a:ea typeface="Calibri"/>
                <a:cs typeface="Times New Roman"/>
              </a:rPr>
              <a:t>g)thought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4800" dirty="0">
                <a:latin typeface="Calibri"/>
                <a:ea typeface="Calibri"/>
                <a:cs typeface="Times New Roman"/>
              </a:rPr>
              <a:t>think                         </a:t>
            </a:r>
            <a:r>
              <a:rPr lang="en-US" sz="4800" dirty="0" smtClean="0">
                <a:latin typeface="Calibri"/>
                <a:ea typeface="Calibri"/>
                <a:cs typeface="Times New Roman"/>
              </a:rPr>
              <a:t>  </a:t>
            </a:r>
            <a:r>
              <a:rPr lang="en-US" sz="4800" dirty="0">
                <a:latin typeface="Calibri"/>
                <a:ea typeface="Calibri"/>
                <a:cs typeface="Times New Roman"/>
              </a:rPr>
              <a:t>h) rode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US" sz="4800" dirty="0">
                <a:latin typeface="Calibri"/>
                <a:ea typeface="Calibri"/>
                <a:cs typeface="Times New Roman"/>
              </a:rPr>
              <a:t>put                            </a:t>
            </a:r>
            <a:r>
              <a:rPr lang="en-US" sz="4800" dirty="0" smtClean="0">
                <a:latin typeface="Calibri"/>
                <a:ea typeface="Calibri"/>
                <a:cs typeface="Times New Roman"/>
              </a:rPr>
              <a:t>  </a:t>
            </a:r>
            <a:r>
              <a:rPr lang="en-US" sz="4800" dirty="0" err="1">
                <a:latin typeface="Calibri"/>
                <a:ea typeface="Calibri"/>
                <a:cs typeface="Times New Roman"/>
              </a:rPr>
              <a:t>i</a:t>
            </a:r>
            <a:r>
              <a:rPr lang="en-US" sz="4800" dirty="0">
                <a:latin typeface="Calibri"/>
                <a:ea typeface="Calibri"/>
                <a:cs typeface="Times New Roman"/>
              </a:rPr>
              <a:t>) had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57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56263" cy="86409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Did you like the lesson?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106" name="Picture 10" descr="http://thumbs.dreamstime.com/z/who-cares-emoticon-asking-what-s-problem-what-i-don-t-know-42424037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02"/>
          <a:stretch/>
        </p:blipFill>
        <p:spPr bwMode="auto">
          <a:xfrm>
            <a:off x="3923928" y="1460291"/>
            <a:ext cx="4176463" cy="247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3478028" cy="3408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179" y="3933056"/>
            <a:ext cx="3240360" cy="2671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737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997075"/>
            <a:ext cx="7239000" cy="407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77" y="134370"/>
            <a:ext cx="2001575" cy="1801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1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692696"/>
            <a:ext cx="7745505" cy="5433467"/>
          </a:xfrm>
        </p:spPr>
        <p:txBody>
          <a:bodyPr>
            <a:normAutofit lnSpcReduction="10000"/>
          </a:bodyPr>
          <a:lstStyle/>
          <a:p>
            <a:pPr lvl="4"/>
            <a:r>
              <a:rPr lang="en-US" sz="12000" dirty="0" smtClean="0"/>
              <a:t>Pretty</a:t>
            </a:r>
          </a:p>
          <a:p>
            <a:pPr lvl="4"/>
            <a:endParaRPr lang="en-US" sz="12000" dirty="0" smtClean="0"/>
          </a:p>
          <a:p>
            <a:r>
              <a:rPr lang="en-US" sz="12000" dirty="0" smtClean="0"/>
              <a:t>Shy</a:t>
            </a:r>
            <a:endParaRPr lang="ru-RU" sz="12000" dirty="0"/>
          </a:p>
        </p:txBody>
      </p:sp>
    </p:spTree>
    <p:extLst>
      <p:ext uri="{BB962C8B-B14F-4D97-AF65-F5344CB8AC3E}">
        <p14:creationId xmlns:p14="http://schemas.microsoft.com/office/powerpoint/2010/main" val="352492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>
            <a:normAutofit lnSpcReduction="10000"/>
          </a:bodyPr>
          <a:lstStyle/>
          <a:p>
            <a:pPr lvl="8"/>
            <a:r>
              <a:rPr lang="en-US" sz="12000" dirty="0" smtClean="0"/>
              <a:t>Kind</a:t>
            </a:r>
          </a:p>
          <a:p>
            <a:pPr lvl="8"/>
            <a:endParaRPr lang="en-US" sz="12000" dirty="0" smtClean="0"/>
          </a:p>
          <a:p>
            <a:r>
              <a:rPr lang="en-US" sz="12000" dirty="0" smtClean="0"/>
              <a:t>loud</a:t>
            </a:r>
            <a:endParaRPr lang="ru-RU" sz="12000" dirty="0"/>
          </a:p>
        </p:txBody>
      </p:sp>
    </p:spTree>
    <p:extLst>
      <p:ext uri="{BB962C8B-B14F-4D97-AF65-F5344CB8AC3E}">
        <p14:creationId xmlns:p14="http://schemas.microsoft.com/office/powerpoint/2010/main" val="31496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20688"/>
            <a:ext cx="7239000" cy="5835048"/>
          </a:xfrm>
        </p:spPr>
        <p:txBody>
          <a:bodyPr>
            <a:normAutofit/>
          </a:bodyPr>
          <a:lstStyle/>
          <a:p>
            <a:r>
              <a:rPr lang="en-US" sz="12000" dirty="0" smtClean="0"/>
              <a:t>Strong</a:t>
            </a:r>
          </a:p>
          <a:p>
            <a:endParaRPr lang="en-US" sz="12000" dirty="0" smtClean="0"/>
          </a:p>
          <a:p>
            <a:r>
              <a:rPr lang="en-US" sz="12000" dirty="0"/>
              <a:t>G</a:t>
            </a:r>
            <a:r>
              <a:rPr lang="en-US" sz="12000" dirty="0" smtClean="0"/>
              <a:t>ood</a:t>
            </a:r>
            <a:endParaRPr lang="ru-RU" sz="12000" dirty="0"/>
          </a:p>
        </p:txBody>
      </p:sp>
    </p:spTree>
    <p:extLst>
      <p:ext uri="{BB962C8B-B14F-4D97-AF65-F5344CB8AC3E}">
        <p14:creationId xmlns:p14="http://schemas.microsoft.com/office/powerpoint/2010/main" val="252084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Степени сравнения прилагательных в английском </a:t>
            </a:r>
            <a:r>
              <a:rPr lang="ru-RU" sz="3200" dirty="0" smtClean="0"/>
              <a:t>языке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456229"/>
            <a:ext cx="7416824" cy="5191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121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626596"/>
          </a:xfrm>
        </p:spPr>
        <p:txBody>
          <a:bodyPr>
            <a:normAutofit/>
          </a:bodyPr>
          <a:lstStyle/>
          <a:p>
            <a:r>
              <a:rPr lang="en-US" dirty="0" smtClean="0"/>
              <a:t>The task </a:t>
            </a:r>
            <a:r>
              <a:rPr lang="ru-RU" dirty="0" smtClean="0"/>
              <a:t>№1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340769"/>
            <a:ext cx="7745505" cy="4785394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latin typeface="Calibri"/>
                <a:ea typeface="Calibri"/>
                <a:cs typeface="Times New Roman"/>
              </a:rPr>
              <a:t>Выберите </a:t>
            </a:r>
            <a:r>
              <a:rPr lang="ru-RU" sz="2800" b="1" i="1" dirty="0">
                <a:latin typeface="Calibri"/>
                <a:ea typeface="Calibri"/>
                <a:cs typeface="Times New Roman"/>
              </a:rPr>
              <a:t>нужное прилагательное.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1.</a:t>
            </a:r>
            <a:r>
              <a:rPr lang="en-US" sz="2800" dirty="0">
                <a:latin typeface="Calibri"/>
                <a:ea typeface="Calibri"/>
                <a:cs typeface="Times New Roman"/>
              </a:rPr>
              <a:t>Larissa is a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 ____ </a:t>
            </a:r>
            <a:r>
              <a:rPr lang="en-US" sz="2800" dirty="0">
                <a:latin typeface="Calibri"/>
                <a:ea typeface="Calibri"/>
                <a:cs typeface="Times New Roman"/>
              </a:rPr>
              <a:t>girl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/>
                <a:ea typeface="Calibri"/>
                <a:cs typeface="Times New Roman"/>
              </a:rPr>
              <a:t> a) pretty       b) prettier   c) Prettiest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/>
                <a:ea typeface="Calibri"/>
                <a:cs typeface="Times New Roman"/>
              </a:rPr>
              <a:t>2.Vera is the ____ student in the class.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/>
                <a:ea typeface="Calibri"/>
                <a:cs typeface="Times New Roman"/>
              </a:rPr>
              <a:t>  a) good    b) better     c) best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/>
                <a:ea typeface="Calibri"/>
                <a:cs typeface="Times New Roman"/>
              </a:rPr>
              <a:t>3. Alex is  ___ than </a:t>
            </a:r>
            <a:r>
              <a:rPr lang="en-US" sz="2800" dirty="0" err="1">
                <a:latin typeface="Calibri"/>
                <a:ea typeface="Calibri"/>
                <a:cs typeface="Times New Roman"/>
              </a:rPr>
              <a:t>Danil</a:t>
            </a:r>
            <a:r>
              <a:rPr lang="en-US" sz="2800" dirty="0">
                <a:latin typeface="Calibri"/>
                <a:ea typeface="Calibri"/>
                <a:cs typeface="Times New Roman"/>
              </a:rPr>
              <a:t>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Calibri"/>
                <a:ea typeface="Calibri"/>
                <a:cs typeface="Times New Roman"/>
              </a:rPr>
              <a:t>  a) loud     b) louder     </a:t>
            </a:r>
            <a:r>
              <a:rPr lang="en-US" sz="2800" dirty="0" smtClean="0">
                <a:latin typeface="Calibri"/>
                <a:ea typeface="Calibri"/>
                <a:cs typeface="Times New Roman"/>
              </a:rPr>
              <a:t>c)loudest</a:t>
            </a:r>
            <a:endParaRPr lang="ru-RU" sz="2800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174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196753"/>
            <a:ext cx="7745505" cy="4929410"/>
          </a:xfrm>
        </p:spPr>
        <p:txBody>
          <a:bodyPr>
            <a:norm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Clr>
                <a:srgbClr val="873624"/>
              </a:buClr>
            </a:pPr>
            <a:r>
              <a:rPr lang="en-US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  <a:ea typeface="Calibri"/>
                <a:cs typeface="Times New Roman"/>
              </a:rPr>
              <a:t>4.  Our English teacher is the ____teacher in the school.</a:t>
            </a:r>
            <a:endParaRPr lang="ru-RU" sz="2800" dirty="0">
              <a:solidFill>
                <a:prstClr val="black">
                  <a:lumMod val="85000"/>
                  <a:lumOff val="15000"/>
                </a:prstClr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Clr>
                <a:srgbClr val="873624"/>
              </a:buClr>
            </a:pPr>
            <a:r>
              <a:rPr lang="en-US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  <a:ea typeface="Calibri"/>
                <a:cs typeface="Times New Roman"/>
              </a:rPr>
              <a:t>   a)kind      b) kinder     c) kindest</a:t>
            </a:r>
            <a:endParaRPr lang="ru-RU" sz="2800" dirty="0">
              <a:solidFill>
                <a:prstClr val="black">
                  <a:lumMod val="85000"/>
                  <a:lumOff val="15000"/>
                </a:prstClr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Clr>
                <a:srgbClr val="873624"/>
              </a:buClr>
            </a:pPr>
            <a:r>
              <a:rPr lang="en-US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  <a:ea typeface="Calibri"/>
                <a:cs typeface="Times New Roman"/>
              </a:rPr>
              <a:t>5. Zina and Tonya  are very ___ students.</a:t>
            </a:r>
            <a:endParaRPr lang="ru-RU" sz="2800" dirty="0">
              <a:solidFill>
                <a:prstClr val="black">
                  <a:lumMod val="85000"/>
                  <a:lumOff val="15000"/>
                </a:prstClr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Clr>
                <a:srgbClr val="873624"/>
              </a:buClr>
            </a:pPr>
            <a:r>
              <a:rPr lang="en-US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  <a:ea typeface="Calibri"/>
                <a:cs typeface="Times New Roman"/>
              </a:rPr>
              <a:t>  a) clever     b) cleverer     c) cleverest</a:t>
            </a:r>
            <a:endParaRPr lang="ru-RU" sz="2800" dirty="0">
              <a:solidFill>
                <a:prstClr val="black">
                  <a:lumMod val="85000"/>
                  <a:lumOff val="15000"/>
                </a:prstClr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Clr>
                <a:srgbClr val="873624"/>
              </a:buClr>
            </a:pPr>
            <a:r>
              <a:rPr lang="en-US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  <a:ea typeface="Calibri"/>
                <a:cs typeface="Times New Roman"/>
              </a:rPr>
              <a:t>6. Rita is the ___ girl I know.</a:t>
            </a:r>
            <a:endParaRPr lang="ru-RU" sz="2800" dirty="0">
              <a:solidFill>
                <a:prstClr val="black">
                  <a:lumMod val="85000"/>
                  <a:lumOff val="15000"/>
                </a:prstClr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Clr>
                <a:srgbClr val="873624"/>
              </a:buClr>
            </a:pPr>
            <a:r>
              <a:rPr lang="en-US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  <a:ea typeface="Calibri"/>
                <a:cs typeface="Times New Roman"/>
              </a:rPr>
              <a:t>   a) shy    b) shier    c) shiest</a:t>
            </a:r>
            <a:endParaRPr lang="ru-RU" sz="2800" dirty="0">
              <a:solidFill>
                <a:prstClr val="black">
                  <a:lumMod val="85000"/>
                  <a:lumOff val="15000"/>
                </a:prstClr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299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800" dirty="0" smtClean="0"/>
              <a:t>Past Simple</a:t>
            </a:r>
            <a:endParaRPr lang="ru-RU" sz="8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423" y="1484784"/>
            <a:ext cx="8070977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038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225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836712"/>
            <a:ext cx="7704855" cy="5544615"/>
          </a:xfrm>
        </p:spPr>
        <p:txBody>
          <a:bodyPr>
            <a:noAutofit/>
          </a:bodyPr>
          <a:lstStyle/>
          <a:p>
            <a:pPr marL="685800">
              <a:lnSpc>
                <a:spcPct val="115000"/>
              </a:lnSpc>
              <a:spcAft>
                <a:spcPts val="0"/>
              </a:spcAft>
            </a:pPr>
            <a:r>
              <a:rPr lang="en-US" sz="3200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We  </a:t>
            </a:r>
            <a:r>
              <a:rPr lang="en-US" sz="3200" dirty="0">
                <a:solidFill>
                  <a:srgbClr val="FF0000"/>
                </a:solidFill>
                <a:latin typeface="Calibri"/>
                <a:ea typeface="Times New Roman"/>
                <a:cs typeface="Calibri"/>
              </a:rPr>
              <a:t>met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 our friends </a:t>
            </a:r>
            <a:r>
              <a:rPr lang="en-US" sz="3200" dirty="0">
                <a:solidFill>
                  <a:srgbClr val="4F81BD"/>
                </a:solidFill>
                <a:latin typeface="Calibri"/>
                <a:ea typeface="Times New Roman"/>
                <a:cs typeface="Calibri"/>
              </a:rPr>
              <a:t>last Sundays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685800">
              <a:lnSpc>
                <a:spcPct val="115000"/>
              </a:lnSpc>
              <a:spcAft>
                <a:spcPts val="0"/>
              </a:spcAft>
            </a:pPr>
            <a:r>
              <a:rPr lang="en-US" sz="3200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We </a:t>
            </a:r>
            <a:r>
              <a:rPr lang="en-US" sz="3200" dirty="0">
                <a:solidFill>
                  <a:srgbClr val="FF0000"/>
                </a:solidFill>
                <a:latin typeface="Calibri"/>
                <a:ea typeface="Times New Roman"/>
                <a:cs typeface="Calibri"/>
              </a:rPr>
              <a:t>drew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 interesting pictures with my little brother </a:t>
            </a:r>
            <a:r>
              <a:rPr lang="en-US" sz="3200" dirty="0">
                <a:solidFill>
                  <a:srgbClr val="4F81BD"/>
                </a:solidFill>
                <a:latin typeface="Calibri"/>
                <a:ea typeface="Times New Roman"/>
                <a:cs typeface="Calibri"/>
              </a:rPr>
              <a:t>yesterday.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685800">
              <a:lnSpc>
                <a:spcPct val="115000"/>
              </a:lnSpc>
              <a:spcAft>
                <a:spcPts val="0"/>
              </a:spcAft>
            </a:pPr>
            <a:r>
              <a:rPr lang="en-US" sz="3200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We </a:t>
            </a:r>
            <a:r>
              <a:rPr lang="en-US" sz="3200" dirty="0">
                <a:solidFill>
                  <a:srgbClr val="FF0000"/>
                </a:solidFill>
                <a:latin typeface="Calibri"/>
                <a:ea typeface="Times New Roman"/>
                <a:cs typeface="Calibri"/>
              </a:rPr>
              <a:t>went 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 to the cinema with my family </a:t>
            </a:r>
            <a:r>
              <a:rPr lang="en-US" sz="3200" dirty="0">
                <a:solidFill>
                  <a:srgbClr val="4F81BD"/>
                </a:solidFill>
                <a:latin typeface="Calibri"/>
                <a:ea typeface="Times New Roman"/>
                <a:cs typeface="Calibri"/>
              </a:rPr>
              <a:t>a week ago.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685800">
              <a:lnSpc>
                <a:spcPct val="115000"/>
              </a:lnSpc>
              <a:spcAft>
                <a:spcPts val="0"/>
              </a:spcAft>
            </a:pPr>
            <a:r>
              <a:rPr lang="en-US" sz="3200" dirty="0">
                <a:solidFill>
                  <a:srgbClr val="FF0000"/>
                </a:solidFill>
                <a:latin typeface="Calibri"/>
                <a:ea typeface="Times New Roman"/>
                <a:cs typeface="Calibri"/>
              </a:rPr>
              <a:t>Did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 we </a:t>
            </a:r>
            <a:r>
              <a:rPr lang="en-US" sz="3200" dirty="0">
                <a:solidFill>
                  <a:srgbClr val="FF0000"/>
                </a:solidFill>
                <a:latin typeface="Calibri"/>
                <a:ea typeface="Times New Roman"/>
                <a:cs typeface="Calibri"/>
              </a:rPr>
              <a:t>go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 to the cinema with my family </a:t>
            </a:r>
            <a:r>
              <a:rPr lang="en-US" sz="3200" dirty="0">
                <a:solidFill>
                  <a:srgbClr val="4F81BD"/>
                </a:solidFill>
                <a:latin typeface="Calibri"/>
                <a:ea typeface="Times New Roman"/>
                <a:cs typeface="Calibri"/>
              </a:rPr>
              <a:t>a week ago </a:t>
            </a:r>
            <a:r>
              <a:rPr lang="en-US" sz="3200" dirty="0">
                <a:latin typeface="Calibri"/>
                <a:ea typeface="Times New Roman"/>
                <a:cs typeface="Calibri"/>
              </a:rPr>
              <a:t>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685800">
              <a:lnSpc>
                <a:spcPct val="115000"/>
              </a:lnSpc>
              <a:spcAft>
                <a:spcPts val="0"/>
              </a:spcAft>
            </a:pPr>
            <a:r>
              <a:rPr lang="en-US" sz="3200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We </a:t>
            </a:r>
            <a:r>
              <a:rPr lang="en-US" sz="3200" dirty="0">
                <a:solidFill>
                  <a:srgbClr val="FF0000"/>
                </a:solidFill>
                <a:latin typeface="Calibri"/>
                <a:ea typeface="Times New Roman"/>
                <a:cs typeface="Calibri"/>
              </a:rPr>
              <a:t>didn’t 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Calibri"/>
                <a:ea typeface="Times New Roman"/>
                <a:cs typeface="Calibri"/>
              </a:rPr>
              <a:t>go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 to the cinema with my family </a:t>
            </a:r>
            <a:r>
              <a:rPr lang="en-US" sz="3200" dirty="0">
                <a:solidFill>
                  <a:srgbClr val="4F81BD"/>
                </a:solidFill>
                <a:latin typeface="Calibri"/>
                <a:ea typeface="Times New Roman"/>
                <a:cs typeface="Calibri"/>
              </a:rPr>
              <a:t>a week ago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685800"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9482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103</TotalTime>
  <Words>340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Magic of moments</vt:lpstr>
      <vt:lpstr>Презентация PowerPoint</vt:lpstr>
      <vt:lpstr>Презентация PowerPoint</vt:lpstr>
      <vt:lpstr>Презентация PowerPoint</vt:lpstr>
      <vt:lpstr>Степени сравнения прилагательных в английском языке</vt:lpstr>
      <vt:lpstr>The task №1</vt:lpstr>
      <vt:lpstr>Презентация PowerPoint</vt:lpstr>
      <vt:lpstr>Past Simple</vt:lpstr>
      <vt:lpstr>Презентация PowerPoint</vt:lpstr>
      <vt:lpstr>Презентация PowerPoint</vt:lpstr>
      <vt:lpstr>Презентация PowerPoint</vt:lpstr>
      <vt:lpstr>Homework.</vt:lpstr>
      <vt:lpstr>Презентация PowerPoint</vt:lpstr>
      <vt:lpstr>Презентация PowerPoint</vt:lpstr>
      <vt:lpstr>Did you like the lesson?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Olga</cp:lastModifiedBy>
  <cp:revision>13</cp:revision>
  <dcterms:created xsi:type="dcterms:W3CDTF">2016-04-23T19:28:39Z</dcterms:created>
  <dcterms:modified xsi:type="dcterms:W3CDTF">2022-04-04T14:01:10Z</dcterms:modified>
</cp:coreProperties>
</file>