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3" r:id="rId17"/>
  </p:sldIdLst>
  <p:sldSz cx="9144000" cy="6858000" type="screen4x3"/>
  <p:notesSz cx="6881813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933FF"/>
    <a:srgbClr val="9966FF"/>
    <a:srgbClr val="CCFF33"/>
    <a:srgbClr val="00660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4660"/>
  </p:normalViewPr>
  <p:slideViewPr>
    <p:cSldViewPr>
      <p:cViewPr>
        <p:scale>
          <a:sx n="99" d="100"/>
          <a:sy n="99" d="100"/>
        </p:scale>
        <p:origin x="-101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462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73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73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83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092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49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22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825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01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8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9186C-5510-48CD-B5FD-D73DC74B9FA2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48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9186C-5510-48CD-B5FD-D73DC74B9FA2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CB798-7E35-4C47-8723-0C16F11432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74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eg"/><Relationship Id="rId7" Type="http://schemas.openxmlformats.org/officeDocument/2006/relationships/image" Target="../media/image20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9356"/>
            <a:ext cx="9143999" cy="6922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1124744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8360" y="2072430"/>
            <a:ext cx="82809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ПРОЕКТ ПО </a:t>
            </a:r>
            <a:r>
              <a:rPr 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ТВОРЧЕСКИХ СПОСОБНОСТЕЙ ДЕТЕЙ ДОШКОЛЬНОГО ПОСРЕДСТВОМ ИНТЕГРАЦИИ РАЗЛИЧНЫХ ВИДОВ ДЕЯТЕЛЬНОСТИ</a:t>
            </a:r>
            <a:endParaRPr lang="ru-RU" sz="2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ТЕМА</a:t>
            </a:r>
            <a:r>
              <a:rPr lang="ru-RU" sz="360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Lucida Handwriting"/>
                <a:ea typeface="Calibri"/>
                <a:cs typeface="Times New Roman"/>
              </a:rPr>
              <a:t>: </a:t>
            </a:r>
            <a:endParaRPr lang="ru-RU" sz="3600" dirty="0">
              <a:ea typeface="Calibri"/>
              <a:cs typeface="Times New Roman"/>
            </a:endParaRPr>
          </a:p>
          <a:p>
            <a:pPr algn="ctr"/>
            <a:r>
              <a:rPr lang="ru-RU" sz="44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Lucida Handwriting"/>
                <a:ea typeface="Calibri"/>
                <a:cs typeface="Times New Roman"/>
              </a:rPr>
              <a:t>«</a:t>
            </a:r>
            <a:r>
              <a:rPr lang="ru-RU" sz="44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</a:rPr>
              <a:t>Вместо кисточки</a:t>
            </a:r>
            <a:r>
              <a:rPr lang="ru-RU" sz="44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Lucida Handwriting"/>
                <a:ea typeface="Calibri"/>
                <a:cs typeface="Times New Roman"/>
              </a:rPr>
              <a:t> </a:t>
            </a:r>
            <a:r>
              <a:rPr lang="ru-RU" sz="44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</a:rPr>
              <a:t>рука</a:t>
            </a:r>
            <a:r>
              <a:rPr lang="ru-RU" sz="44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Lucida Handwriting"/>
                <a:ea typeface="Calibri"/>
                <a:cs typeface="Lucida Handwriting"/>
              </a:rPr>
              <a:t>»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4149080"/>
            <a:ext cx="64807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/>
              <a:t>Выполнили: воспитатели МАДОУ</a:t>
            </a:r>
          </a:p>
          <a:p>
            <a:pPr algn="r"/>
            <a:r>
              <a:rPr lang="ru-RU" sz="2000" b="1" dirty="0" smtClean="0"/>
              <a:t>«Центр развития ребенка-</a:t>
            </a:r>
          </a:p>
          <a:p>
            <a:pPr algn="r"/>
            <a:r>
              <a:rPr lang="ru-RU" sz="2000" b="1" dirty="0" smtClean="0"/>
              <a:t> детский сад № 46»  </a:t>
            </a:r>
          </a:p>
          <a:p>
            <a:pPr algn="r"/>
            <a:r>
              <a:rPr lang="ru-RU" sz="2000" b="1" dirty="0" err="1" smtClean="0"/>
              <a:t>Елаева</a:t>
            </a:r>
            <a:r>
              <a:rPr lang="ru-RU" sz="2000" b="1" dirty="0" smtClean="0"/>
              <a:t> Елена Евгеньевна</a:t>
            </a:r>
            <a:endParaRPr lang="ru-RU" sz="2000" b="1" dirty="0"/>
          </a:p>
          <a:p>
            <a:pPr algn="r"/>
            <a:r>
              <a:rPr lang="ru-RU" sz="2000" b="1" dirty="0" smtClean="0"/>
              <a:t>Коробова Наталья Александровна</a:t>
            </a:r>
            <a:endParaRPr lang="ru-RU" sz="2000" b="1" dirty="0"/>
          </a:p>
          <a:p>
            <a:pPr algn="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572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7704" y="188640"/>
            <a:ext cx="5688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Тема: «Репка»,</a:t>
            </a:r>
            <a:r>
              <a:rPr lang="ru-RU" sz="32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рисование поролоновыми подушечками.</a:t>
            </a:r>
            <a:endParaRPr lang="ru-RU" sz="32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4040" y="2897248"/>
            <a:ext cx="63367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Тема: </a:t>
            </a:r>
            <a:r>
              <a:rPr lang="ru-RU" sz="2800" b="1" i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«Сказка в гости к нам пришла»,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рисование ватной палочкой «Зернышки для мышки».</a:t>
            </a:r>
            <a:endParaRPr lang="ru-RU" sz="28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endParaRPr lang="ru-RU" sz="28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350775" y="765874"/>
            <a:ext cx="2031690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104488"/>
            <a:ext cx="2525990" cy="1964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465" y="1196752"/>
            <a:ext cx="2796399" cy="1873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220" y="4365104"/>
            <a:ext cx="3096344" cy="2041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84455">
            <a:off x="224476" y="3951427"/>
            <a:ext cx="2840001" cy="2131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42491">
            <a:off x="6299024" y="4275292"/>
            <a:ext cx="2401925" cy="1802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4552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81" y="12397"/>
            <a:ext cx="9166417" cy="6874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260648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i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Тема: </a:t>
            </a:r>
            <a:r>
              <a:rPr lang="ru-RU" sz="2400" b="1" i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«по дороге в детский сад»,</a:t>
            </a:r>
          </a:p>
          <a:p>
            <a:pPr algn="ctr"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рисование ватной палочкой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«следы».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65378" y="3219220"/>
            <a:ext cx="56697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i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Тема: «Тихо падает снежок»,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рисование ватной палочкой (следы падающих хлопьев снега).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76" y="980728"/>
            <a:ext cx="2843808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3584" y="980728"/>
            <a:ext cx="3113584" cy="2335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168" y="1052736"/>
            <a:ext cx="2651787" cy="2166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83700">
            <a:off x="204189" y="3874220"/>
            <a:ext cx="2670048" cy="1816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262" y="5004800"/>
            <a:ext cx="1786128" cy="1146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43519">
            <a:off x="6572017" y="4070005"/>
            <a:ext cx="2353056" cy="1609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4581128"/>
            <a:ext cx="2292096" cy="1993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038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188640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i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Тема: «Солнышко»,</a:t>
            </a:r>
            <a:r>
              <a:rPr lang="ru-RU" sz="24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рисование ладошкой (лучики), коллективная работа.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4098" name="Picture 2" descr="C:\Users\Пользователь\Desktop\техника рисования\DSCN22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556446" y="722824"/>
            <a:ext cx="2290153" cy="28837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Пользователь\Desktop\техника рисования\DSCN227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046256"/>
            <a:ext cx="2940771" cy="22058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8529" y="3291553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i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Тема: «Весёлое дерево»,</a:t>
            </a:r>
            <a:r>
              <a:rPr lang="ru-RU" sz="2400" b="1" i="1" u="sng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рисование ладошкой (птички прилетели и на деревце сели), 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412" y="4005064"/>
            <a:ext cx="3632089" cy="2726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017734"/>
            <a:ext cx="3704097" cy="2780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145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лако 2"/>
          <p:cNvSpPr/>
          <p:nvPr/>
        </p:nvSpPr>
        <p:spPr>
          <a:xfrm>
            <a:off x="395536" y="424135"/>
            <a:ext cx="2520280" cy="2376264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27584" y="999598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215868"/>
                </a:solidFill>
                <a:latin typeface="Times New Roman"/>
                <a:ea typeface="Calibri"/>
              </a:rPr>
              <a:t>III этап - Заключительный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322491"/>
            <a:ext cx="59046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Wingdings"/>
              <a:buChar char=""/>
            </a:pP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 оформление выставки рисунков;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"/>
            </a:pP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выявление у детей умений и навыков по использованию в работе нетрадиционного материала для рисования.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83768" y="2800399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Выставка рисунков:</a:t>
            </a:r>
            <a:endParaRPr lang="ru-RU" sz="3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437260">
            <a:off x="700668" y="2868902"/>
            <a:ext cx="2317056" cy="3089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005064"/>
            <a:ext cx="3419872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61916">
            <a:off x="5968659" y="2877370"/>
            <a:ext cx="2805247" cy="241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370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8615" y="404664"/>
            <a:ext cx="8338821" cy="83099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Рекомендации родителям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8615" y="1412776"/>
            <a:ext cx="826401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материалы (карандаши, краски, кисти, фломастеры, восковые карандаши и т.д.) необходимо располагать в поле зрения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ребенка,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чтобы у него возникло желание творить;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знакомьте его с окружающим миром вещей, живой и неживой природой, предметами изобразительного искусства, предлагайте  рисовать все, о чем ребенок любит говорить, и беседовать с ним обо всем, что он любит рисовать;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не критикуйте ребенка и не торопите, наоборот, время от времени стимулируйте занятия ребенка рисованием;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 хвалите своего ребёнка, помогайте ему, доверяйте ему,         ведь ваш ребёнок индивидуален!</a:t>
            </a:r>
          </a:p>
        </p:txBody>
      </p:sp>
    </p:spTree>
    <p:extLst>
      <p:ext uri="{BB962C8B-B14F-4D97-AF65-F5344CB8AC3E}">
        <p14:creationId xmlns:p14="http://schemas.microsoft.com/office/powerpoint/2010/main" val="686918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404664"/>
            <a:ext cx="6180731" cy="83099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Список литературы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48" y="1052736"/>
            <a:ext cx="828092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Г. Н. Давыдова «Нетрадиционные техники рисования»,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М: Скрипторий 2003.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А. В. Никитина «Нетрадиционные техники рисования», КАРО, 2010.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Комарова Т. С. «Детское художественное творчество».- М.:</a:t>
            </a:r>
            <a:r>
              <a:rPr lang="ru-RU" sz="2200" b="1" dirty="0" err="1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Мозайка</a:t>
            </a: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-Синтез, 2008.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О. Г. Жукова «Планирование и конспекты занятий по </a:t>
            </a:r>
            <a:r>
              <a:rPr lang="ru-RU" sz="2200" b="1" dirty="0" err="1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изодеятельности</a:t>
            </a: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», АЙРИС-пресс, 2006.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О. Э. Литвинова «Художественно-эстетическое развитие ребенка раннего дошкольного возраста (изобразительная деятельность) », разработано в соответствии с ФГОС, ДЕТСТВО-ПРЕСС, 2014.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И. А. Лыкова Программа художественного воспитания, обучения и развития детей 2-7 лет «Цветные ладошки», М.: «КАРАПУЗ-ДИДАКТИКА», 2007.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Лебедева Е.Н. Использование нетрадиционных техник [Электронный ресурс]: http://www.pedlib.ru/Books/6/0297/6_0297-32.shtml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2014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9356"/>
            <a:ext cx="9143999" cy="6922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62552" y="2601294"/>
            <a:ext cx="7241311" cy="83099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4" descr="G:\Фото Для презентации\Изображение 097.jpg"/>
          <p:cNvPicPr/>
          <p:nvPr/>
        </p:nvPicPr>
        <p:blipFill>
          <a:blip r:embed="rId3" cstate="print">
            <a:lum bright="16000" contrast="6000"/>
          </a:blip>
          <a:srcRect/>
          <a:stretch>
            <a:fillRect/>
          </a:stretch>
        </p:blipFill>
        <p:spPr bwMode="auto">
          <a:xfrm>
            <a:off x="2771800" y="3717032"/>
            <a:ext cx="3192522" cy="2493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651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ффективность данного проекта:&#10;1. В ходе подготовки и реализации данного проекта дети более&#10;глубоко познакомились с одной ...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ECECE"/>
              </a:clrFrom>
              <a:clrTo>
                <a:srgbClr val="CECEC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1000"/>
                    </a14:imgEffect>
                    <a14:imgEffect>
                      <a14:saturation sat="20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740" y="-11330"/>
            <a:ext cx="9149543" cy="6869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260648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5595" y="1628800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Проект:</a:t>
            </a:r>
            <a:r>
              <a:rPr lang="ru-RU" sz="3600" b="1" dirty="0" smtClean="0">
                <a:solidFill>
                  <a:srgbClr val="215868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 «Вместо кисточки рука».</a:t>
            </a:r>
            <a:endParaRPr lang="ru-RU" sz="3600" dirty="0"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 smtClean="0">
                <a:solidFill>
                  <a:srgbClr val="215868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(Использование нетрадиционных техник рисования  в развитии творчества с детьми младшего дошкольного возраста)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Тип проекта:</a:t>
            </a:r>
            <a:r>
              <a:rPr lang="ru-RU" sz="360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творческий.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Срок реализации проекта: 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краткосрочный.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Участники проекта: 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дети младшей группы, родители воспитанников, педагоги группы.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80902" y="445314"/>
            <a:ext cx="5868915" cy="92333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Паспорт проекта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846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863743"/>
            <a:ext cx="770485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...</a:t>
            </a: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Детский рисунок, процесс рисования - это частица духовной жизни ребенка. Дети не просто переносят на бумагу что-то из окружающего мира, а живут в этом мире, входят в него, как творцы красоты, наслаждаются этой красотой.</a:t>
            </a:r>
          </a:p>
          <a:p>
            <a:pPr marL="342900" lvl="0" indent="-342900" algn="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В. Л. Сухомлинский</a:t>
            </a:r>
          </a:p>
        </p:txBody>
      </p:sp>
      <p:pic>
        <p:nvPicPr>
          <p:cNvPr id="6" name="Picture 4" descr="5d02c8a3193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2" y="2878138"/>
            <a:ext cx="3887787" cy="377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531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57909" y="404664"/>
            <a:ext cx="4900189" cy="92333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Актуальность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6106" y="1347232"/>
            <a:ext cx="828092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Младший дошкольный возраст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- период, когда становление всех органов и систем организма идёт очень быстрыми темпами. Поэтому очень важно своевременно заложить основы полноценного развития.</a:t>
            </a:r>
          </a:p>
          <a:p>
            <a:r>
              <a:rPr lang="ru-RU" sz="2400" b="1" dirty="0" smtClean="0"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Оригинальное </a:t>
            </a:r>
            <a:r>
              <a:rPr lang="ru-RU" sz="2400" b="1" dirty="0"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рисование без кисточки и карандаша расковывает ребенка, позволяет почувствовать краски, их характер, настроение. Незаметно для себя дети учатся наблюдать, думать, фантазировать.</a:t>
            </a:r>
          </a:p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Необычные материалы и оригинальные техники привлекают детей тем, что здесь не присутствует слово «Нельзя», можно рисовать, чем хочешь и как хочешь и даже можно придумать свою необычную технику. </a:t>
            </a:r>
            <a:endParaRPr lang="ru-RU" sz="2400" b="1" dirty="0" smtClean="0">
              <a:solidFill>
                <a:srgbClr val="002060"/>
              </a:solidFill>
              <a:latin typeface="Monotype Corsiva" panose="03010101010201010101" pitchFamily="66" charset="0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r>
              <a:rPr lang="ru-RU" sz="2400" b="1" dirty="0" smtClean="0"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Дети </a:t>
            </a:r>
            <a:r>
              <a:rPr lang="ru-RU" sz="2400" b="1" dirty="0">
                <a:latin typeface="Monotype Corsiva" panose="03010101010201010101" pitchFamily="66" charset="0"/>
                <a:ea typeface="Meiryo UI" panose="020B0604030504040204" pitchFamily="34" charset="-128"/>
                <a:cs typeface="Meiryo UI" panose="020B0604030504040204" pitchFamily="34" charset="-128"/>
              </a:rPr>
              <a:t>ощущают незабываемые, положительные эмоции, а по эмоциям можно судить о настроении ребёнка, о том, что его радует, что его огорчает.</a:t>
            </a:r>
          </a:p>
          <a:p>
            <a:r>
              <a:rPr lang="ru-RU" b="1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3091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6707" y="404664"/>
            <a:ext cx="7862602" cy="92333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Цель и задачи проекта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484784"/>
            <a:ext cx="828092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Цель:</a:t>
            </a:r>
            <a:r>
              <a:rPr lang="ru-RU" sz="2400" b="1" dirty="0" smtClean="0">
                <a:solidFill>
                  <a:srgbClr val="9933FF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Развитие художественно-творческих способностей детей группы младшего дошкольного возраста посредством использования нетрадиционной техники рисования.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Задачи проекта: </a:t>
            </a:r>
            <a:endParaRPr lang="ru-RU" sz="2800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Знакомим детей группы младшего дошкольного возраста с нетрадиционными способами рисования (пальчиками, ладошками), формируем интерес к изобразительной деятельности;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Способствуем овладению воспитанниками простейших нетрадиционных способов рисования, продолжаем знакомить детей с названиями основных цветов;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Содействуем знакомству родителей с нетрадиционными техниками рисования; стимулируем их совместное творчество с детьми.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28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128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7654" y="404664"/>
            <a:ext cx="8240717" cy="92333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Ожидаемые результаты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628800"/>
            <a:ext cx="77048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/>
              <a:buChar char=""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формирование у детей группы младшего дошкольного возраста знаний о нетрадиционных способах рисования (рисование пальчиками и ладошками);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"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развитие у детей навыков и умений пользоваться разнообразными средствами изображения;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"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повышение компетентности родителей воспитанников в вопросе рисования с использованием нетрадиционной техники.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 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8477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44" y="-44641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7812" y="404664"/>
            <a:ext cx="7120411" cy="92333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Реализация проекта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251520" y="2276872"/>
            <a:ext cx="2520280" cy="2376264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32682" y="2997419"/>
            <a:ext cx="1800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этап – Подготовительный:</a:t>
            </a:r>
            <a:r>
              <a:rPr lang="ru-RU" sz="24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619400" y="1700808"/>
            <a:ext cx="612906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32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подбор и изучение методической литературы, интернет - ресурсов по данной теме;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32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разработка содержания проекта;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32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планирование предстоящей деятельности,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3200" b="1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подбор наглядно - демонстрационного материала.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5275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97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лако 3"/>
          <p:cNvSpPr/>
          <p:nvPr/>
        </p:nvSpPr>
        <p:spPr>
          <a:xfrm>
            <a:off x="395536" y="1737948"/>
            <a:ext cx="2520280" cy="2376264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45586" y="2181057"/>
            <a:ext cx="1620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215868"/>
                </a:solidFill>
                <a:latin typeface="Times New Roman"/>
                <a:ea typeface="Calibri"/>
              </a:rPr>
              <a:t>II этап –</a:t>
            </a:r>
            <a:r>
              <a:rPr lang="ru-RU" sz="2400" b="1" i="1" dirty="0">
                <a:latin typeface="Times New Roman"/>
                <a:ea typeface="Calibri"/>
              </a:rPr>
              <a:t> </a:t>
            </a:r>
            <a:r>
              <a:rPr lang="ru-RU" sz="2400" b="1" i="1" dirty="0">
                <a:solidFill>
                  <a:srgbClr val="215868"/>
                </a:solidFill>
                <a:latin typeface="Times New Roman"/>
                <a:ea typeface="Calibri"/>
              </a:rPr>
              <a:t>Практический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028853" y="620688"/>
            <a:ext cx="568863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разработка игр-занятий для воспитанников;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совершенствование и расширение уголка «Художественное творчество»;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просвещение родителей по вопросам использования нетрадиционных техник рисования;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разработка и накопление методических материалов, разработок, рекомендаций по теме «Нетрадиционная техника рисования с детьми 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младшего дошкольного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236922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64" y="0"/>
            <a:ext cx="9166417" cy="687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28307" y="404664"/>
            <a:ext cx="5159426" cy="92333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Игры - занятия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48" y="1556792"/>
            <a:ext cx="669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Тема: </a:t>
            </a:r>
            <a:r>
              <a:rPr lang="ru-RU" sz="2800" b="1" i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«Укрась матрешку»,</a:t>
            </a:r>
          </a:p>
          <a:p>
            <a:pPr algn="ctr"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рисование пальчиком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16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18448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0664">
            <a:off x="406871" y="1882024"/>
            <a:ext cx="3042380" cy="2284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23400">
            <a:off x="5337412" y="2100669"/>
            <a:ext cx="2909466" cy="2185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284984"/>
            <a:ext cx="2261394" cy="1698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55" y="4553128"/>
            <a:ext cx="3053482" cy="2293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4348" y="4148047"/>
            <a:ext cx="3538132" cy="2657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380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963</TotalTime>
  <Words>686</Words>
  <Application>Microsoft Office PowerPoint</Application>
  <PresentationFormat>Экран (4:3)</PresentationFormat>
  <Paragraphs>79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Елаевы</cp:lastModifiedBy>
  <cp:revision>64</cp:revision>
  <dcterms:created xsi:type="dcterms:W3CDTF">2016-04-24T16:01:41Z</dcterms:created>
  <dcterms:modified xsi:type="dcterms:W3CDTF">2022-04-02T10:40:05Z</dcterms:modified>
</cp:coreProperties>
</file>