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0" r:id="rId5"/>
    <p:sldId id="261" r:id="rId6"/>
    <p:sldId id="269" r:id="rId7"/>
    <p:sldId id="267" r:id="rId8"/>
    <p:sldId id="263" r:id="rId9"/>
    <p:sldId id="265" r:id="rId10"/>
    <p:sldId id="262" r:id="rId11"/>
    <p:sldId id="258" r:id="rId12"/>
    <p:sldId id="259" r:id="rId13"/>
    <p:sldId id="264" r:id="rId14"/>
    <p:sldId id="266" r:id="rId15"/>
    <p:sldId id="270" r:id="rId16"/>
    <p:sldId id="271" r:id="rId17"/>
    <p:sldId id="272" r:id="rId18"/>
    <p:sldId id="273" r:id="rId19"/>
    <p:sldId id="277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677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124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309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74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58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288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333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871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9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163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20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402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1%8D%D0%BC,_%D0%A7%D0%B0%D1%80%D0%BB%D0%B7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inance.instrao.ru/fin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hyperlink" Target="https://fincult.info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Обучающий </a:t>
            </a:r>
            <a:r>
              <a:rPr lang="ru-RU" b="1" smtClean="0">
                <a:solidFill>
                  <a:srgbClr val="002060"/>
                </a:solidFill>
              </a:rPr>
              <a:t>семинар </a:t>
            </a:r>
            <a:r>
              <a:rPr lang="ru-RU" b="1" smtClean="0">
                <a:solidFill>
                  <a:srgbClr val="002060"/>
                </a:solidFill>
              </a:rPr>
              <a:t>Тема</a:t>
            </a:r>
            <a:r>
              <a:rPr lang="ru-RU" b="1" dirty="0" smtClean="0">
                <a:solidFill>
                  <a:srgbClr val="002060"/>
                </a:solidFill>
              </a:rPr>
              <a:t>: Проблемы и перспективы изучения курса «Финансовой грамотности»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293096"/>
            <a:ext cx="7992888" cy="17526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    Подготовила: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  Смоленцева М.А.</a:t>
            </a:r>
          </a:p>
        </p:txBody>
      </p:sp>
    </p:spTree>
    <p:extLst>
      <p:ext uri="{BB962C8B-B14F-4D97-AF65-F5344CB8AC3E}">
        <p14:creationId xmlns:p14="http://schemas.microsoft.com/office/powerpoint/2010/main" val="70768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Цель: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41277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Раскрыть </a:t>
            </a:r>
            <a:r>
              <a:rPr lang="ru-RU" b="1" dirty="0">
                <a:solidFill>
                  <a:srgbClr val="002060"/>
                </a:solidFill>
              </a:rPr>
              <a:t>ребёнку окружающий его предметный мир, как мир духовных и материальных ценностей, как часть общечеловеческой культуры, сформировать основы экономических компетенций и финансовую грамотность у детей </a:t>
            </a:r>
            <a:r>
              <a:rPr lang="ru-RU" b="1" dirty="0" smtClean="0">
                <a:solidFill>
                  <a:srgbClr val="002060"/>
                </a:solidFill>
              </a:rPr>
              <a:t>дошкольного </a:t>
            </a:r>
            <a:r>
              <a:rPr lang="ru-RU" b="1" dirty="0">
                <a:solidFill>
                  <a:srgbClr val="002060"/>
                </a:solidFill>
              </a:rPr>
              <a:t>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978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Основные 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cs typeface="Aharoni" pitchFamily="2" charset="-79"/>
              </a:rPr>
              <a:t>1.Формирование </a:t>
            </a:r>
            <a:r>
              <a:rPr lang="ru-RU" b="1" dirty="0">
                <a:solidFill>
                  <a:srgbClr val="FF0000"/>
                </a:solidFill>
                <a:cs typeface="Aharoni" pitchFamily="2" charset="-79"/>
              </a:rPr>
              <a:t>экономических представлений и компетенций; 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  <a:cs typeface="Aharoni" pitchFamily="2" charset="-79"/>
              </a:rPr>
              <a:t>2.Воспитание социально-личностных качеств и ценностных ориентиров, необходимых для рационального поведения в сфере экономики; 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  <a:cs typeface="Aharoni" pitchFamily="2" charset="-79"/>
              </a:rPr>
              <a:t>3.Обучение  правильному отношению к рекламе, к деньгам, способам их зарабатывания и разумному их использованию;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  <a:cs typeface="Aharoni" pitchFamily="2" charset="-79"/>
              </a:rPr>
              <a:t>4. Воспитание  уважения к труду, людям труда, бережливого отношения ко всем видам собственности.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cs typeface="Aharoni" pitchFamily="2" charset="-79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23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«мое»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«твое»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«наше»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«обмен»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«деньги»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>
              <a:buNone/>
            </a:pP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«цена»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«дорого»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</a:p>
          <a:p>
            <a:pPr>
              <a:buNone/>
            </a:pP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«дешево»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«продать»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, </a:t>
            </a:r>
          </a:p>
          <a:p>
            <a:pPr>
              <a:buNone/>
            </a:pP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«заработать»</a:t>
            </a: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d.multiurok.ru/html/2018/01/27/s_5a6c4d69c36ae/img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3-10.userapi.com/impf/McUZS1GSoahJL0DbFB0BFku5UobH_62psSyxWQ/_CvtdfG-NOg.jpg?size=978x1080&amp;quality=96&amp;proxy=1&amp;sign=70973a2cbab0e492de488145136fff38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531894"/>
            <a:ext cx="5536681" cy="61141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5904656" cy="5688632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/>
              <a:t>Для </a:t>
            </a:r>
            <a:r>
              <a:rPr lang="ru-RU" sz="1400" b="1" dirty="0"/>
              <a:t>организации изучения основ финансовой грамотности должна быть</a:t>
            </a:r>
            <a:br>
              <a:rPr lang="ru-RU" sz="1400" b="1" dirty="0"/>
            </a:br>
            <a:r>
              <a:rPr lang="ru-RU" sz="1400" b="1" dirty="0" smtClean="0"/>
              <a:t>создана </a:t>
            </a:r>
            <a:r>
              <a:rPr lang="ru-RU" sz="1400" b="1" dirty="0"/>
              <a:t>развивающая среда с учетом возрастных и индивидуальных особенностей воспитанников, специфики их образовательных потребностей и интересов. Для изучения основ финансовой грамотности решающее значение имеют средства обучения.</a:t>
            </a:r>
            <a:br>
              <a:rPr lang="ru-RU" sz="1400" b="1" dirty="0"/>
            </a:br>
            <a:r>
              <a:rPr lang="ru-RU" sz="1400" b="1" dirty="0"/>
              <a:t>Общепринято их деление на:</a:t>
            </a:r>
            <a:br>
              <a:rPr lang="ru-RU" sz="1400" b="1" dirty="0"/>
            </a:br>
            <a:r>
              <a:rPr lang="ru-RU" sz="1400" b="1" dirty="0"/>
              <a:t>- демонстрационные </a:t>
            </a:r>
            <a:r>
              <a:rPr lang="ru-RU" sz="1400" b="1" i="1" dirty="0"/>
              <a:t>(применяемые взрослыми)</a:t>
            </a:r>
            <a:r>
              <a:rPr lang="ru-RU" sz="1400" b="1" dirty="0"/>
              <a:t> и раздаточные </a:t>
            </a:r>
            <a:r>
              <a:rPr lang="ru-RU" sz="1400" b="1" i="1" dirty="0"/>
              <a:t>(используемые детьми)</a:t>
            </a:r>
            <a:r>
              <a:rPr lang="ru-RU" sz="1400" b="1" dirty="0"/>
              <a:t>; визуальные </a:t>
            </a:r>
            <a:r>
              <a:rPr lang="ru-RU" sz="1400" b="1" i="1" dirty="0"/>
              <a:t>(для зрительного восприятия)</a:t>
            </a:r>
            <a:r>
              <a:rPr lang="ru-RU" sz="1400" b="1" dirty="0"/>
              <a:t>;</a:t>
            </a:r>
            <a:br>
              <a:rPr lang="ru-RU" sz="1400" b="1" dirty="0"/>
            </a:br>
            <a:r>
              <a:rPr lang="ru-RU" sz="1400" b="1" dirty="0"/>
              <a:t>- аудиальные </a:t>
            </a:r>
            <a:r>
              <a:rPr lang="ru-RU" sz="1400" b="1" i="1" dirty="0"/>
              <a:t>(для слухового восприятия)</a:t>
            </a:r>
            <a:r>
              <a:rPr lang="ru-RU" sz="1400" b="1" dirty="0"/>
              <a:t>; аудиовизуальные </a:t>
            </a:r>
            <a:r>
              <a:rPr lang="ru-RU" sz="1400" b="1" i="1" dirty="0"/>
              <a:t>(для зрительно-слухового восприятия)</a:t>
            </a:r>
            <a:r>
              <a:rPr lang="ru-RU" sz="1400" b="1" dirty="0"/>
              <a:t>; естественные </a:t>
            </a:r>
            <a:r>
              <a:rPr lang="ru-RU" sz="1400" b="1" i="1" dirty="0"/>
              <a:t>(натуральные)</a:t>
            </a:r>
            <a:r>
              <a:rPr lang="ru-RU" sz="1400" b="1" dirty="0"/>
              <a:t> и искусственные </a:t>
            </a:r>
            <a:r>
              <a:rPr lang="ru-RU" sz="1400" b="1" i="1" dirty="0"/>
              <a:t>(созданные человеком)</a:t>
            </a:r>
            <a:r>
              <a:rPr lang="ru-RU" sz="1400" b="1" dirty="0"/>
              <a:t>;</a:t>
            </a:r>
            <a:br>
              <a:rPr lang="ru-RU" sz="1400" b="1" dirty="0"/>
            </a:br>
            <a:r>
              <a:rPr lang="ru-RU" sz="1400" b="1" dirty="0"/>
              <a:t>- реальные </a:t>
            </a:r>
            <a:r>
              <a:rPr lang="ru-RU" sz="1400" b="1" i="1" dirty="0"/>
              <a:t>(существующие)</a:t>
            </a:r>
            <a:r>
              <a:rPr lang="ru-RU" sz="1400" b="1" dirty="0"/>
              <a:t> и виртуальные </a:t>
            </a:r>
            <a:r>
              <a:rPr lang="ru-RU" sz="1400" b="1" i="1" dirty="0"/>
              <a:t>(не существующие, но возможные)</a:t>
            </a:r>
            <a:r>
              <a:rPr lang="ru-RU" sz="1400" b="1" dirty="0"/>
              <a:t> и др.</a:t>
            </a:r>
            <a:br>
              <a:rPr lang="ru-RU" sz="1400" b="1" dirty="0"/>
            </a:br>
            <a:r>
              <a:rPr lang="ru-RU" sz="1400" b="1" dirty="0"/>
              <a:t>В первую очередь рекомендуется использовать средства, направленные</a:t>
            </a:r>
            <a:br>
              <a:rPr lang="ru-RU" sz="1400" b="1" dirty="0"/>
            </a:br>
            <a:r>
              <a:rPr lang="ru-RU" sz="1400" b="1" dirty="0"/>
              <a:t>на развитие деятельности детей:</a:t>
            </a:r>
            <a:br>
              <a:rPr lang="ru-RU" sz="1400" b="1" dirty="0"/>
            </a:br>
            <a:r>
              <a:rPr lang="ru-RU" sz="1400" b="1" dirty="0"/>
              <a:t>- чтения </a:t>
            </a:r>
            <a:r>
              <a:rPr lang="ru-RU" sz="1400" b="1" i="1" dirty="0"/>
              <a:t>(восприятия)</a:t>
            </a:r>
            <a:r>
              <a:rPr lang="ru-RU" sz="1400" b="1" dirty="0"/>
              <a:t> художественной литературы (книги для детского чтения, в том числе аудиокниги, иллюстративный материал);</a:t>
            </a:r>
            <a:br>
              <a:rPr lang="ru-RU" sz="1400" b="1" dirty="0"/>
            </a:br>
            <a:r>
              <a:rPr lang="ru-RU" sz="1400" b="1" dirty="0"/>
              <a:t>- познавательно-исследовательской (натуральные предметы для исследования,</a:t>
            </a:r>
            <a:br>
              <a:rPr lang="ru-RU" sz="1400" b="1" dirty="0"/>
            </a:br>
            <a:r>
              <a:rPr lang="ru-RU" sz="1400" b="1" dirty="0"/>
              <a:t>макеты, карты, модели, картины и др.);</a:t>
            </a:r>
            <a:br>
              <a:rPr lang="ru-RU" sz="1400" b="1" dirty="0"/>
            </a:br>
            <a:r>
              <a:rPr lang="ru-RU" sz="1400" b="1" dirty="0"/>
              <a:t>- игровой </a:t>
            </a:r>
            <a:r>
              <a:rPr lang="ru-RU" sz="1400" b="1" i="1" dirty="0"/>
              <a:t>(игры, игрушки)</a:t>
            </a:r>
            <a:r>
              <a:rPr lang="ru-RU" sz="1400" b="1" dirty="0"/>
              <a:t>; трудовой </a:t>
            </a:r>
            <a:r>
              <a:rPr lang="ru-RU" sz="1400" b="1" i="1" dirty="0"/>
              <a:t>(оборудование и инвентарь для разных видов труда)</a:t>
            </a:r>
            <a:r>
              <a:rPr lang="ru-RU" sz="1400" b="1" dirty="0"/>
              <a:t>;</a:t>
            </a:r>
            <a:br>
              <a:rPr lang="ru-RU" sz="1400" b="1" dirty="0"/>
            </a:br>
            <a:r>
              <a:rPr lang="ru-RU" sz="1400" b="1" dirty="0"/>
              <a:t>- коммуникативной </a:t>
            </a:r>
            <a:r>
              <a:rPr lang="ru-RU" sz="1400" b="1" i="1" dirty="0"/>
              <a:t>(дидактический материал, электронные образовательные ресурсы)</a:t>
            </a:r>
            <a:r>
              <a:rPr lang="ru-RU" sz="1400" b="1" dirty="0"/>
              <a:t>;</a:t>
            </a:r>
            <a:br>
              <a:rPr lang="ru-RU" sz="1400" b="1" dirty="0"/>
            </a:br>
            <a:r>
              <a:rPr lang="ru-RU" sz="1400" b="1" dirty="0"/>
              <a:t>- продуктивной (оборудование и материалы для лепки, аппликации, рисования и конструирования</a:t>
            </a:r>
            <a:r>
              <a:rPr lang="ru-RU" sz="1600" b="1" dirty="0"/>
              <a:t>);</a:t>
            </a:r>
            <a:br>
              <a:rPr lang="ru-RU" sz="1600" b="1" dirty="0"/>
            </a:b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20870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2533645"/>
              </p:ext>
            </p:extLst>
          </p:nvPr>
        </p:nvGraphicFramePr>
        <p:xfrm>
          <a:off x="251520" y="332656"/>
          <a:ext cx="8229598" cy="457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  <a:gridCol w="6330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ь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388012"/>
              </p:ext>
            </p:extLst>
          </p:nvPr>
        </p:nvGraphicFramePr>
        <p:xfrm>
          <a:off x="251520" y="1124744"/>
          <a:ext cx="6095997" cy="457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136508"/>
              </p:ext>
            </p:extLst>
          </p:nvPr>
        </p:nvGraphicFramePr>
        <p:xfrm>
          <a:off x="251520" y="1844824"/>
          <a:ext cx="6096000" cy="457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720559"/>
              </p:ext>
            </p:extLst>
          </p:nvPr>
        </p:nvGraphicFramePr>
        <p:xfrm>
          <a:off x="323528" y="2492896"/>
          <a:ext cx="3960440" cy="457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64096"/>
                <a:gridCol w="792088"/>
                <a:gridCol w="864096"/>
                <a:gridCol w="648072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06102"/>
              </p:ext>
            </p:extLst>
          </p:nvPr>
        </p:nvGraphicFramePr>
        <p:xfrm>
          <a:off x="323528" y="3212976"/>
          <a:ext cx="6096000" cy="457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г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195361"/>
              </p:ext>
            </p:extLst>
          </p:nvPr>
        </p:nvGraphicFramePr>
        <p:xfrm>
          <a:off x="395536" y="4005064"/>
          <a:ext cx="6096000" cy="457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ц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85529"/>
              </p:ext>
            </p:extLst>
          </p:nvPr>
        </p:nvGraphicFramePr>
        <p:xfrm>
          <a:off x="395536" y="4797152"/>
          <a:ext cx="6096000" cy="4572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42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.fishki.net/upload/users/2018/07/13/1462926/73e4dd6543486ba5da38055c468c52a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2562377" cy="1790908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im0-tub-ru.yandex.net/i?id=6d834eb8bcd4f0a58cd594b342f93e8e-l&amp;n=1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764704"/>
            <a:ext cx="2382317" cy="18428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im0-tub-ru.yandex.net/i?id=652350f668af705a496eead4df6df404-l&amp;n=1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717032"/>
            <a:ext cx="2596805" cy="15458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8" descr="https://ds05.infourok.ru/uploads/ex/0f4a/000f9fa9-94822f13/img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4" name="Picture 10" descr="http://glyaden-schol.ucoz.ru/STEPNOOZORKA/25-17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34"/>
          <a:stretch>
            <a:fillRect/>
          </a:stretch>
        </p:blipFill>
        <p:spPr bwMode="auto">
          <a:xfrm>
            <a:off x="6084168" y="764704"/>
            <a:ext cx="2681308" cy="1634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cdn2.vectorstock.com/i/1000x1000/93/36/happy-lirrle-boy-businessman-counting-his-money-vector-1595933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3284984"/>
            <a:ext cx="2175163" cy="24433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a.d-cd.net/0UAAAgHChOA-96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588" y="3501008"/>
            <a:ext cx="3657412" cy="2009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42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9832" y="188640"/>
            <a:ext cx="2538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«Экономика в сказках»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s://im0-tub-ru.yandex.net/i?id=dc2d39ae17761907460cdcb04dc23dff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2574287" cy="1512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beauty.mypartnershop.ru/pictures/10218114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beauty.mypartnershop.ru/pictures/102181144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beauty.mypartnershop.ru/pictures/1021811443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https://i.ytimg.com/vi/drufdLN3giE/maxresdefault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832" y="620688"/>
            <a:ext cx="2286068" cy="1491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im0-tub-ru.yandex.net/i?id=492515ab62e4d4dad0fc19f0ddc402ec-l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2826127" cy="15896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s://main-cdn.goods.ru/big1/hlr-system/1606995/100023071149b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1623116" cy="2229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Сказка Лисичка со скалочкой - читать онлайн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988840"/>
            <a:ext cx="1765559" cy="2069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Русская народная сказка «Колобок»: представление древних об астрономии –  Новости Новороссийск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204864"/>
            <a:ext cx="2350717" cy="1805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Сказка Теремок - читать онлайн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2187" y="2132856"/>
            <a:ext cx="1911813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Вершки и корешки » Сказки Стихи Рассказы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077072"/>
            <a:ext cx="1909986" cy="2546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Книга: &quot;Русские сказки: Морозко&quot;. Купить книгу, читать рецензии | ISBN  978-5-9930-0206-4 | Лабиринт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077072"/>
            <a:ext cx="1748962" cy="2543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Сказка Крошечка –Хаврошечка - читать онлайн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365104"/>
            <a:ext cx="1698281" cy="20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836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haroni" pitchFamily="2" charset="-79"/>
              </a:rPr>
              <a:t>Игра «На деньги ума не купишь»</a:t>
            </a:r>
            <a:br>
              <a:rPr lang="ru-RU" sz="3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haroni" pitchFamily="2" charset="-79"/>
              </a:rPr>
            </a:b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haroni" pitchFamily="2" charset="-79"/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9074026"/>
              </p:ext>
            </p:extLst>
          </p:nvPr>
        </p:nvGraphicFramePr>
        <p:xfrm>
          <a:off x="457200" y="4581127"/>
          <a:ext cx="8075240" cy="4350147"/>
        </p:xfrm>
        <a:graphic>
          <a:graphicData uri="http://schemas.openxmlformats.org/drawingml/2006/table">
            <a:tbl>
              <a:tblPr/>
              <a:tblGrid>
                <a:gridCol w="8075240"/>
              </a:tblGrid>
              <a:tr h="435014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800" dirty="0">
                          <a:solidFill>
                            <a:srgbClr val="11111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означает слово «Заработать»? Что мы можем получить или заработать?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  <a:buFontTx/>
                        <a:buChar char="-"/>
                      </a:pPr>
                      <a:r>
                        <a:rPr lang="ru-RU" sz="2800" dirty="0" smtClean="0">
                          <a:solidFill>
                            <a:srgbClr val="11111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Предлагаю </a:t>
                      </a:r>
                      <a:r>
                        <a:rPr lang="ru-RU" sz="2800" dirty="0">
                          <a:solidFill>
                            <a:srgbClr val="11111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вам подумать, что можно получить или заработать в данных жизненных </a:t>
                      </a:r>
                      <a:r>
                        <a:rPr lang="ru-RU" sz="2800" dirty="0" smtClean="0">
                          <a:solidFill>
                            <a:srgbClr val="11111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ситуациях.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43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Достаток в старости - продление молодости.</a:t>
            </a:r>
          </a:p>
          <a:p>
            <a:pPr algn="ctr"/>
            <a:r>
              <a:rPr lang="ru-RU" sz="4800" b="1" dirty="0" smtClean="0">
                <a:hlinkClick r:id="rId3"/>
              </a:rPr>
              <a:t>Чарльз </a:t>
            </a:r>
            <a:r>
              <a:rPr lang="ru-RU" sz="4800" b="1" dirty="0" err="1" smtClean="0">
                <a:hlinkClick r:id="rId3"/>
              </a:rPr>
              <a:t>Лэм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u="sng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haroni" pitchFamily="2" charset="-79"/>
              </a:rPr>
              <a:t>Финансовая грамотность</a:t>
            </a:r>
            <a:endParaRPr lang="ru-RU" sz="4800" b="1" u="sng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haroni" pitchFamily="2" charset="-79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Финансы – деньги, а так же процесс их использования; 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Грамотность – степень владения знаниями и навыками</a:t>
            </a:r>
            <a:endParaRPr lang="ru-RU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829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AutoShape 3" descr="Спасибо за внимание (20 фото) — Красивые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5" name="Picture 5" descr="Картинка &quot;Спасибо за внимание&quot; для презентаций (35 фото) • Прикольные  картинки и юмор | Картинки, Презентация, Юм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Финансовая грамотность  - это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обладание знаниями и навыками: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- грамотно распоряжаться денежными средствами;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- создавать сбережения;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- приумножать сбережения.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Цели формирования финансовой грамотности</a:t>
            </a:r>
            <a:endParaRPr lang="ru-RU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Сбалансированный семейный бюджет;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Достижение долгосрочных целей;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Достижения финансовой свободы;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Обеспечение достойной старости;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Обеспечение достойного мед. обслуживания и образования;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…..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Проблемы реализации программы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3600" b="1" dirty="0" smtClean="0">
                <a:solidFill>
                  <a:srgbClr val="002060"/>
                </a:solidFill>
              </a:rPr>
              <a:t>Нет единых стандартов обучения финансовой грамотности в России;</a:t>
            </a:r>
          </a:p>
          <a:p>
            <a:pPr>
              <a:lnSpc>
                <a:spcPct val="120000"/>
              </a:lnSpc>
            </a:pPr>
            <a:r>
              <a:rPr lang="ru-RU" sz="3600" b="1" dirty="0" smtClean="0">
                <a:solidFill>
                  <a:srgbClr val="002060"/>
                </a:solidFill>
              </a:rPr>
              <a:t>Недостаточная </a:t>
            </a:r>
            <a:r>
              <a:rPr lang="ru-RU" sz="3600" b="1" dirty="0" smtClean="0">
                <a:solidFill>
                  <a:srgbClr val="FF0000"/>
                </a:solidFill>
              </a:rPr>
              <a:t>информированность </a:t>
            </a:r>
            <a:r>
              <a:rPr lang="ru-RU" sz="3600" b="1" dirty="0" smtClean="0">
                <a:solidFill>
                  <a:srgbClr val="002060"/>
                </a:solidFill>
              </a:rPr>
              <a:t>населения в сфере финансов;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России стратегия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повышения финансовой грамотности принята только 03.12.2018 года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3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ortkapital.ru/upload/medialibrary/b30/b303e5720da3dfb08226bd419cc832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92696"/>
            <a:ext cx="829217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7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Программа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280920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С 1 сентября 2019 года в России внедряется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программа   «Экономическое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воспитание дошкольников: формирование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предпосылок финансовой грамотности». 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Программа разработана совместно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Центральным Банком России 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Министерством Просвещения России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G:\финансовая грамотность\Новая папка\20210114_0825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492896"/>
            <a:ext cx="2376264" cy="316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/>
              <a:t>Министерство финансов разработало сайт «Дружи с финансами» </a:t>
            </a:r>
            <a:r>
              <a:rPr lang="en-US" sz="2800" b="1" dirty="0">
                <a:hlinkClick r:id="rId3"/>
              </a:rPr>
              <a:t>http://finance.instrao.ru/fin</a:t>
            </a:r>
            <a:r>
              <a:rPr lang="en-US" sz="2800" b="1" dirty="0" smtClean="0">
                <a:hlinkClick r:id="rId3"/>
              </a:rPr>
              <a:t>/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Центробанк России </a:t>
            </a:r>
            <a:r>
              <a:rPr lang="ru-RU" sz="2800" b="1" dirty="0" smtClean="0"/>
              <a:t> «</a:t>
            </a:r>
            <a:r>
              <a:rPr lang="ru-RU" sz="2800" b="1" dirty="0" err="1" smtClean="0"/>
              <a:t>Финкульт</a:t>
            </a:r>
            <a:r>
              <a:rPr lang="ru-RU" sz="2800" b="1" dirty="0" smtClean="0"/>
              <a:t>» </a:t>
            </a:r>
            <a:r>
              <a:rPr lang="en-US" sz="2800" b="1" dirty="0" smtClean="0">
                <a:hlinkClick r:id="rId4"/>
              </a:rPr>
              <a:t>https</a:t>
            </a:r>
            <a:r>
              <a:rPr lang="en-US" sz="2800" b="1" dirty="0">
                <a:hlinkClick r:id="rId4"/>
              </a:rPr>
              <a:t>://fincult.info</a:t>
            </a:r>
            <a:r>
              <a:rPr lang="en-US" sz="2800" b="1" dirty="0" smtClean="0">
                <a:hlinkClick r:id="rId4"/>
              </a:rPr>
              <a:t>/</a:t>
            </a:r>
            <a:endParaRPr lang="ru-RU" sz="2800" dirty="0"/>
          </a:p>
        </p:txBody>
      </p:sp>
      <p:pic>
        <p:nvPicPr>
          <p:cNvPr id="4098" name="Picture 2" descr="http://finance.instrao.ru/fin/fin_logo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5911825" cy="197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Финансовая культур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Финансовая культур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культур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6" name="AutoShape 2" descr="Финансовая культур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G:\финансовая грамотность\Новая папка\Финансовая культура_files\1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21"/>
          <a:stretch>
            <a:fillRect/>
          </a:stretch>
        </p:blipFill>
        <p:spPr bwMode="auto">
          <a:xfrm>
            <a:off x="3419872" y="4653136"/>
            <a:ext cx="530458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Обучение дошкольника финансовой грамотности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Финансовая грамотность – это особое качество человека, которое формируется с раннего возраста и показывает умение самостоятельно зарабатывать деньги и грамотно ими управлять.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305</Words>
  <Application>Microsoft Office PowerPoint</Application>
  <PresentationFormat>Экран (4:3)</PresentationFormat>
  <Paragraphs>105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1_Тема Office</vt:lpstr>
      <vt:lpstr> Обучающий семинар Тема: Проблемы и перспективы изучения курса «Финансовой грамотности» </vt:lpstr>
      <vt:lpstr>Финансовая грамотность</vt:lpstr>
      <vt:lpstr>Финансовая грамотность  - это</vt:lpstr>
      <vt:lpstr>Цели формирования финансовой грамотности</vt:lpstr>
      <vt:lpstr>Проблемы реализации программы</vt:lpstr>
      <vt:lpstr>Презентация PowerPoint</vt:lpstr>
      <vt:lpstr>Программа </vt:lpstr>
      <vt:lpstr>Министерство финансов разработало сайт «Дружи с финансами» http://finance.instrao.ru/fin/   Центробанк России  «Финкульт» https://fincult.info/</vt:lpstr>
      <vt:lpstr>Обучение дошкольника финансовой грамотности: </vt:lpstr>
      <vt:lpstr>Цель:</vt:lpstr>
      <vt:lpstr>Основные задачи:</vt:lpstr>
      <vt:lpstr>Презентация PowerPoint</vt:lpstr>
      <vt:lpstr>Презентация PowerPoint</vt:lpstr>
      <vt:lpstr>Для организации изучения основ финансовой грамотности должна быть создана развивающая среда с учетом возрастных и индивидуальных особенностей воспитанников, специфики их образовательных потребностей и интересов. Для изучения основ финансовой грамотности решающее значение имеют средства обучения. Общепринято их деление на: - демонстрационные (применяемые взрослыми) и раздаточные (используемые детьми); визуальные (для зрительного восприятия); - аудиальные (для слухового восприятия); аудиовизуальные (для зрительно-слухового восприятия); естественные (натуральные) и искусственные (созданные человеком); - реальные (существующие) и виртуальные (не существующие, но возможные) и др. В первую очередь рекомендуется использовать средства, направленные на развитие деятельности детей: - чтения (восприятия) художественной литературы (книги для детского чтения, в том числе аудиокниги, иллюстративный материал); - познавательно-исследовательской (натуральные предметы для исследования, макеты, карты, модели, картины и др.); - игровой (игры, игрушки); трудовой (оборудование и инвентарь для разных видов труда); - коммуникативной (дидактический материал, электронные образовательные ресурсы); - продуктивной (оборудование и материалы для лепки, аппликации, рисования и конструирования); </vt:lpstr>
      <vt:lpstr>Презентация PowerPoint</vt:lpstr>
      <vt:lpstr>Презентация PowerPoint</vt:lpstr>
      <vt:lpstr>Презентация PowerPoint</vt:lpstr>
      <vt:lpstr>Игра «На деньги ума не купишь»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и перспективы изучения курса «Финансовой грамотности»</dc:title>
  <dc:creator>Алла</dc:creator>
  <cp:lastModifiedBy>User-3</cp:lastModifiedBy>
  <cp:revision>73</cp:revision>
  <dcterms:created xsi:type="dcterms:W3CDTF">2021-01-11T08:52:28Z</dcterms:created>
  <dcterms:modified xsi:type="dcterms:W3CDTF">2022-04-04T04:07:33Z</dcterms:modified>
</cp:coreProperties>
</file>