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67" r:id="rId16"/>
    <p:sldId id="268" r:id="rId17"/>
    <p:sldId id="27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3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25000"/>
                    </a14:imgEffect>
                    <a14:imgEffect>
                      <a14:colorTemperature colorTemp="5675"/>
                    </a14:imgEffect>
                    <a14:imgEffect>
                      <a14:saturation sat="115000"/>
                    </a14:imgEffect>
                    <a14:imgEffect>
                      <a14:brightnessContrast contrast="-41000"/>
                    </a14:imgEffect>
                  </a14:imgLayer>
                </a14:imgProps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628800"/>
            <a:ext cx="7344816" cy="25922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Состав и структура ЭВМ.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Типовые элементы и узлы.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23928" y="4653136"/>
            <a:ext cx="4608512" cy="1728192"/>
          </a:xfrm>
          <a:prstGeom prst="roundRect">
            <a:avLst/>
          </a:prstGeom>
          <a:solidFill>
            <a:schemeClr val="bg1">
              <a:alpha val="42000"/>
            </a:schemeClr>
          </a:solidFill>
          <a:ln>
            <a:solidFill>
              <a:schemeClr val="accent1">
                <a:shade val="50000"/>
                <a:alpha val="6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653136"/>
            <a:ext cx="5940152" cy="175260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Презентацию подготовил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мастер производственного обучения, преподаватель 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Слепнев Юрий Борисович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7811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4200" b="1" dirty="0">
                <a:latin typeface="Arial" pitchFamily="34" charset="0"/>
                <a:ea typeface="Times New Roman"/>
                <a:cs typeface="Arial" pitchFamily="34" charset="0"/>
              </a:rPr>
              <a:t>М</a:t>
            </a:r>
            <a:r>
              <a:rPr lang="ru-RU" sz="4200" b="1" dirty="0" smtClean="0">
                <a:latin typeface="Arial" pitchFamily="34" charset="0"/>
                <a:ea typeface="Times New Roman"/>
                <a:cs typeface="Arial" pitchFamily="34" charset="0"/>
              </a:rPr>
              <a:t>атеринская </a:t>
            </a:r>
            <a:r>
              <a:rPr lang="ru-RU" sz="4200" b="1" dirty="0">
                <a:latin typeface="Arial" pitchFamily="34" charset="0"/>
                <a:ea typeface="Times New Roman"/>
                <a:cs typeface="Arial" pitchFamily="34" charset="0"/>
              </a:rPr>
              <a:t>(или системная) плата</a:t>
            </a:r>
            <a:r>
              <a:rPr lang="ru-RU" sz="4200" dirty="0">
                <a:latin typeface="Arial" pitchFamily="34" charset="0"/>
                <a:ea typeface="Times New Roman"/>
                <a:cs typeface="Arial" pitchFamily="34" charset="0"/>
              </a:rPr>
              <a:t> </a:t>
            </a:r>
            <a:endParaRPr lang="ru-RU" sz="4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821780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7984" y="1628800"/>
            <a:ext cx="4572000" cy="2554545"/>
          </a:xfrm>
          <a:prstGeom prst="rect">
            <a:avLst/>
          </a:prstGeom>
          <a:solidFill>
            <a:schemeClr val="tx2">
              <a:lumMod val="20000"/>
              <a:lumOff val="80000"/>
              <a:alpha val="28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ru-RU" sz="3200" b="1" u="sng" dirty="0" smtClean="0">
                <a:latin typeface="Arial" pitchFamily="34" charset="0"/>
                <a:ea typeface="Times New Roman"/>
                <a:cs typeface="Arial" pitchFamily="34" charset="0"/>
              </a:rPr>
              <a:t>Назначение</a:t>
            </a:r>
            <a:r>
              <a:rPr lang="ru-RU" sz="2800" dirty="0" smtClean="0"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sz="2800" dirty="0" smtClean="0"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для установки процессора, микросхемы оперативной памяти, видеокарты, звуковой карты, сетевой карты, модема и т.д.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9009" y="4444423"/>
            <a:ext cx="5260975" cy="23479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56020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latin typeface="Arial" pitchFamily="34" charset="0"/>
                <a:ea typeface="Times New Roman"/>
                <a:cs typeface="Arial" pitchFamily="34" charset="0"/>
              </a:rPr>
              <a:t>Процессор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9259" y="1608535"/>
            <a:ext cx="5297487" cy="2646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4869160"/>
            <a:ext cx="8712967" cy="1077218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itchFamily="34" charset="0"/>
                <a:ea typeface="Times New Roman"/>
                <a:cs typeface="Arial" pitchFamily="34" charset="0"/>
              </a:rPr>
              <a:t>Основная </a:t>
            </a:r>
            <a:r>
              <a:rPr lang="ru-RU" sz="3200" b="1" dirty="0">
                <a:latin typeface="Arial" pitchFamily="34" charset="0"/>
                <a:ea typeface="Times New Roman"/>
                <a:cs typeface="Arial" pitchFamily="34" charset="0"/>
              </a:rPr>
              <a:t>микросхема компьютера, в которой и производятся все вычисления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1136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07000"/>
              </a:lnSpc>
              <a:spcBef>
                <a:spcPts val="1875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Разъём установки процессора (</a:t>
            </a:r>
            <a:r>
              <a:rPr lang="ru-RU" dirty="0" err="1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Soket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endParaRPr lang="ru-RU" dirty="0">
              <a:solidFill>
                <a:srgbClr val="2E74B5"/>
              </a:solidFill>
              <a:effectLst/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3008" y="2060848"/>
            <a:ext cx="446174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083" y="2348880"/>
            <a:ext cx="4320480" cy="1200329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ea typeface="Times New Roman"/>
                <a:cs typeface="Arial" pitchFamily="34" charset="0"/>
              </a:rPr>
              <a:t>Сокет</a:t>
            </a: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ea typeface="Times New Roman"/>
                <a:cs typeface="Arial" pitchFamily="34" charset="0"/>
              </a:rPr>
              <a:t>– </a:t>
            </a: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гнездо подключения процессора к материнской плате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083" y="3883177"/>
            <a:ext cx="4305419" cy="1569660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</a:rPr>
              <a:t>Сокетов существует множество </a:t>
            </a:r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</a:rPr>
              <a:t>видов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</a:rPr>
              <a:t>.</a:t>
            </a:r>
            <a:r>
              <a:rPr lang="ru-RU" sz="2400" b="1" dirty="0" smtClean="0">
                <a:solidFill>
                  <a:srgbClr val="000000"/>
                </a:solidFill>
                <a:latin typeface="Arial"/>
                <a:ea typeface="Times New Roman"/>
              </a:rPr>
              <a:t> Имеют </a:t>
            </a:r>
            <a:r>
              <a:rPr lang="ru-RU" sz="2400" b="1" dirty="0">
                <a:solidFill>
                  <a:srgbClr val="000000"/>
                </a:solidFill>
                <a:latin typeface="Arial"/>
                <a:ea typeface="Times New Roman"/>
              </a:rPr>
              <a:t>разные контакты и форм-факт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304265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Arial" pitchFamily="34" charset="0"/>
                <a:ea typeface="Times New Roman"/>
                <a:cs typeface="Arial" pitchFamily="34" charset="0"/>
              </a:rPr>
              <a:t>Оперативная память (ОЗУ)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2"/>
            <a:ext cx="4464496" cy="1323439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ea typeface="Times New Roman"/>
                <a:cs typeface="Arial" pitchFamily="34" charset="0"/>
              </a:rPr>
              <a:t>Энергозависимая </a:t>
            </a:r>
            <a:r>
              <a:rPr lang="ru-RU" sz="2800" b="1" dirty="0">
                <a:latin typeface="Arial" pitchFamily="34" charset="0"/>
                <a:ea typeface="Times New Roman"/>
                <a:cs typeface="Arial" pitchFamily="34" charset="0"/>
              </a:rPr>
              <a:t>часть системы компьютерной </a:t>
            </a: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памяти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21513"/>
            <a:ext cx="4343831" cy="394784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76056" y="2132856"/>
            <a:ext cx="3960440" cy="4764381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Функции оперативной памяти:</a:t>
            </a:r>
            <a:endParaRPr lang="ru-RU" dirty="0">
              <a:latin typeface="Arial" pitchFamily="34" charset="0"/>
              <a:ea typeface="Calibri"/>
              <a:cs typeface="Arial" pitchFamily="34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прием информации от других устройств;</a:t>
            </a:r>
            <a:endParaRPr lang="ru-RU" b="1" dirty="0">
              <a:latin typeface="Arial" pitchFamily="34" charset="0"/>
              <a:ea typeface="Calibri"/>
              <a:cs typeface="Arial" pitchFamily="34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запоминание информации;</a:t>
            </a:r>
            <a:endParaRPr lang="ru-RU" b="1" dirty="0">
              <a:latin typeface="Arial" pitchFamily="34" charset="0"/>
              <a:ea typeface="Calibri"/>
              <a:cs typeface="Arial" pitchFamily="34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передача информации по запросу в другие устройства компьютера.</a:t>
            </a:r>
            <a:endParaRPr lang="ru-RU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7279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Arial" pitchFamily="34" charset="0"/>
                <a:ea typeface="Times New Roman"/>
                <a:cs typeface="Arial" pitchFamily="34" charset="0"/>
              </a:rPr>
              <a:t>Слоты для установки оперативной памяти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 descr="Основные компоненты материнской платы: оперативная память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40" t="5554" r="3440" b="4305"/>
          <a:stretch/>
        </p:blipFill>
        <p:spPr bwMode="auto">
          <a:xfrm>
            <a:off x="395536" y="1700808"/>
            <a:ext cx="5100034" cy="37863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724128" y="1830303"/>
            <a:ext cx="3168352" cy="2246769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Длинные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разъемы справа или по обе стороны от процессора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589240"/>
            <a:ext cx="5184576" cy="1200329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На плате может быть установлено 2, 4, 8 и больше слотов для оперативной памяти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1073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>
                <a:latin typeface="Arial" pitchFamily="34" charset="0"/>
                <a:ea typeface="Times New Roman"/>
                <a:cs typeface="Arial" pitchFamily="34" charset="0"/>
              </a:rPr>
              <a:t>Жёсткий диск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340768"/>
            <a:ext cx="3782144" cy="3447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085184"/>
            <a:ext cx="8424936" cy="1569660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ea typeface="Times New Roman"/>
                <a:cs typeface="Arial" pitchFamily="34" charset="0"/>
              </a:rPr>
              <a:t>Запоминающее </a:t>
            </a: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устройство произвольного доступа, основанное на принципе магнитной </a:t>
            </a:r>
            <a:r>
              <a:rPr lang="ru-RU" sz="2400" b="1" dirty="0" smtClean="0">
                <a:latin typeface="Arial" pitchFamily="34" charset="0"/>
                <a:ea typeface="Times New Roman"/>
                <a:cs typeface="Arial" pitchFamily="34" charset="0"/>
              </a:rPr>
              <a:t>записи. На </a:t>
            </a: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жёсткий диск устанавливается операционная система или другое программное обеспечение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2473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latin typeface="Arial" pitchFamily="34" charset="0"/>
                <a:ea typeface="Times New Roman"/>
                <a:cs typeface="Arial" pitchFamily="34" charset="0"/>
              </a:rPr>
              <a:t>Видеокарта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84784"/>
            <a:ext cx="4392488" cy="3226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5034882"/>
            <a:ext cx="7704856" cy="1384995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ea typeface="Times New Roman"/>
                <a:cs typeface="Arial" pitchFamily="34" charset="0"/>
              </a:rPr>
              <a:t>Преобразует </a:t>
            </a:r>
            <a:r>
              <a:rPr lang="ru-RU" sz="2800" b="1" dirty="0">
                <a:latin typeface="Arial" pitchFamily="34" charset="0"/>
                <a:ea typeface="Times New Roman"/>
                <a:cs typeface="Arial" pitchFamily="34" charset="0"/>
              </a:rPr>
              <a:t>графический </a:t>
            </a:r>
            <a:r>
              <a:rPr lang="ru-RU" sz="2800" b="1" dirty="0" smtClean="0">
                <a:latin typeface="Arial" pitchFamily="34" charset="0"/>
                <a:ea typeface="Times New Roman"/>
                <a:cs typeface="Arial" pitchFamily="34" charset="0"/>
              </a:rPr>
              <a:t>образ </a:t>
            </a:r>
            <a:r>
              <a:rPr lang="ru-RU" sz="2800" b="1" dirty="0">
                <a:latin typeface="Arial" pitchFamily="34" charset="0"/>
                <a:ea typeface="Times New Roman"/>
                <a:cs typeface="Arial" pitchFamily="34" charset="0"/>
              </a:rPr>
              <a:t>в форму, пригодную для дальнейшего вывода на экран монитора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6233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>
                <a:latin typeface="Arial" pitchFamily="34" charset="0"/>
                <a:ea typeface="Calibri"/>
                <a:cs typeface="Arial" pitchFamily="34" charset="0"/>
              </a:rPr>
              <a:t>Блок питания компьютера (БП)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34645" y="1844824"/>
            <a:ext cx="4355976" cy="1938992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Электронное </a:t>
            </a:r>
            <a:r>
              <a:rPr lang="ru-RU" sz="2400" b="1" dirty="0">
                <a:latin typeface="Arial" pitchFamily="34" charset="0"/>
                <a:ea typeface="Calibri"/>
                <a:cs typeface="Arial" pitchFamily="34" charset="0"/>
              </a:rPr>
              <a:t>устройство, формирующее напряжение, необходимое определенному компоненту ПК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878" y="2276872"/>
            <a:ext cx="3748172" cy="29523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369997" y="4077072"/>
            <a:ext cx="4320624" cy="2462213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Arial" pitchFamily="34" charset="0"/>
                <a:ea typeface="Times New Roman"/>
                <a:cs typeface="Arial" pitchFamily="34" charset="0"/>
              </a:rPr>
              <a:t>БП </a:t>
            </a:r>
            <a:r>
              <a:rPr lang="ru-RU" sz="2200" b="1" dirty="0">
                <a:latin typeface="Arial" pitchFamily="34" charset="0"/>
                <a:ea typeface="Times New Roman"/>
                <a:cs typeface="Arial" pitchFamily="34" charset="0"/>
              </a:rPr>
              <a:t>служит для преобразования переменного тока из сети в постоянный ток различных напряжений для питания компонентов компьютерной системы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2592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46040"/>
            <a:ext cx="8568952" cy="1143000"/>
          </a:xfrm>
          <a:solidFill>
            <a:schemeClr val="tx2">
              <a:lumMod val="20000"/>
              <a:lumOff val="80000"/>
              <a:alpha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Спасибо за внимание</a:t>
            </a:r>
            <a:endParaRPr lang="ru-RU" sz="6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4485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1805062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Arial" pitchFamily="34" charset="0"/>
                <a:cs typeface="Arial" pitchFamily="34" charset="0"/>
              </a:rPr>
              <a:t>Общие принципы построения современных ЭВМ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5"/>
            <a:ext cx="8712968" cy="1728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Arial" pitchFamily="34" charset="0"/>
                <a:ea typeface="TimesNewRoman"/>
                <a:cs typeface="Arial" pitchFamily="34" charset="0"/>
              </a:rPr>
              <a:t>Основным принципом построения всех современных ЭВМ является </a:t>
            </a:r>
            <a:r>
              <a:rPr lang="ru-RU" sz="3600" u="sng" dirty="0">
                <a:latin typeface="Arial" pitchFamily="34" charset="0"/>
                <a:ea typeface="Calibri"/>
                <a:cs typeface="Arial" pitchFamily="34" charset="0"/>
              </a:rPr>
              <a:t>программное управление</a:t>
            </a:r>
            <a:endParaRPr lang="ru-RU" sz="3600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G:\Выпускные работы 2022\Фото информ\22-51-40-kartinki-informatika-15-1-650x4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212976"/>
            <a:ext cx="5040560" cy="345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862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marL="190500" marR="190500" algn="just">
              <a:spcBef>
                <a:spcPts val="500"/>
              </a:spcBef>
              <a:spcAft>
                <a:spcPts val="500"/>
              </a:spcAft>
            </a:pPr>
            <a:r>
              <a:rPr lang="ru-RU" dirty="0">
                <a:latin typeface="Arial" pitchFamily="34" charset="0"/>
                <a:ea typeface="Times New Roman"/>
                <a:cs typeface="Arial" pitchFamily="34" charset="0"/>
              </a:rPr>
              <a:t>Любую ЭВМ образуют три основных компонента</a:t>
            </a:r>
            <a:r>
              <a:rPr lang="ru-RU" dirty="0" smtClean="0">
                <a:latin typeface="Arial" pitchFamily="34" charset="0"/>
                <a:ea typeface="Times New Roman"/>
                <a:cs typeface="Arial" pitchFamily="34" charset="0"/>
              </a:rPr>
              <a:t>:</a:t>
            </a:r>
            <a:endParaRPr lang="ru-RU" sz="4000" dirty="0">
              <a:effectLst/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3600400" cy="3384376"/>
          </a:xfr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/>
          <a:lstStyle/>
          <a:p>
            <a:pPr marL="190500" marR="190500" algn="just">
              <a:spcBef>
                <a:spcPts val="500"/>
              </a:spcBef>
              <a:spcAft>
                <a:spcPts val="500"/>
              </a:spcAf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sz="3600" dirty="0">
                <a:latin typeface="Arial" pitchFamily="34" charset="0"/>
                <a:ea typeface="Times New Roman"/>
                <a:cs typeface="Arial" pitchFamily="34" charset="0"/>
              </a:rPr>
              <a:t>процессор</a:t>
            </a:r>
            <a:endParaRPr lang="ru-RU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190500" marR="190500" algn="just">
              <a:spcBef>
                <a:spcPts val="500"/>
              </a:spcBef>
              <a:spcAft>
                <a:spcPts val="500"/>
              </a:spcAft>
            </a:pPr>
            <a:r>
              <a:rPr lang="ru-RU" sz="36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3600" dirty="0">
                <a:latin typeface="Arial" pitchFamily="34" charset="0"/>
                <a:ea typeface="Times New Roman"/>
                <a:cs typeface="Arial" pitchFamily="34" charset="0"/>
              </a:rPr>
              <a:t>память</a:t>
            </a:r>
            <a:endParaRPr lang="ru-RU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190500" marR="190500" algn="just">
              <a:spcBef>
                <a:spcPts val="500"/>
              </a:spcBef>
              <a:spcAft>
                <a:spcPts val="500"/>
              </a:spcAft>
            </a:pPr>
            <a:r>
              <a:rPr lang="ru-RU" sz="36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3600" dirty="0">
                <a:latin typeface="Arial" pitchFamily="34" charset="0"/>
                <a:ea typeface="Times New Roman"/>
                <a:cs typeface="Arial" pitchFamily="34" charset="0"/>
              </a:rPr>
              <a:t>устройства ввода-вывода (УВВ)</a:t>
            </a:r>
            <a:endParaRPr lang="ru-RU" dirty="0">
              <a:latin typeface="Arial" pitchFamily="34" charset="0"/>
              <a:ea typeface="Times New Roman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854" y="2258552"/>
            <a:ext cx="4287804" cy="2754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284432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55590" cy="259228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500"/>
              </a:spcAft>
            </a:pPr>
            <a:r>
              <a:rPr lang="ru-RU" sz="4800" b="1" dirty="0">
                <a:latin typeface="Arial" pitchFamily="34" charset="0"/>
                <a:ea typeface="Times New Roman"/>
                <a:cs typeface="Arial" pitchFamily="34" charset="0"/>
              </a:rPr>
              <a:t>Архитектура </a:t>
            </a:r>
            <a:r>
              <a:rPr lang="ru-RU" sz="4800" b="1" dirty="0" smtClean="0">
                <a:latin typeface="Arial" pitchFamily="34" charset="0"/>
                <a:ea typeface="Times New Roman"/>
                <a:cs typeface="Arial" pitchFamily="34" charset="0"/>
              </a:rPr>
              <a:t>компьютера</a:t>
            </a:r>
            <a:r>
              <a:rPr lang="ru-RU" sz="4000" dirty="0">
                <a:latin typeface="Arial" pitchFamily="34" charset="0"/>
                <a:ea typeface="Calibri"/>
                <a:cs typeface="Arial" pitchFamily="34" charset="0"/>
              </a:rPr>
              <a:t/>
            </a:r>
            <a:br>
              <a:rPr lang="ru-RU" sz="4000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4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40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27981"/>
            <a:ext cx="4104456" cy="3993307"/>
          </a:xfrm>
          <a:solidFill>
            <a:schemeClr val="bg1">
              <a:alpha val="28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Компьютер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состоит из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двух функциональных компонентов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: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память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арифметико-логическое устройство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(АЛУ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)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G:\Выпускные работы 2022\Фото информ\23-02-40-42201996-illustration-of-the-concept-of-internet-technolog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420888"/>
            <a:ext cx="4307118" cy="322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37272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Основные логические узлы компьютера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4032448" cy="4968552"/>
          </a:xfrm>
          <a:solidFill>
            <a:schemeClr val="tx2">
              <a:lumMod val="20000"/>
              <a:lumOff val="80000"/>
              <a:alpha val="28000"/>
            </a:schemeClr>
          </a:solidFill>
        </p:spPr>
        <p:txBody>
          <a:bodyPr>
            <a:noAutofit/>
          </a:bodyPr>
          <a:lstStyle/>
          <a:p>
            <a:pPr lvl="0"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3600" dirty="0" smtClean="0">
                <a:latin typeface="Times New Roman"/>
                <a:ea typeface="Times New Roman"/>
                <a:cs typeface="Times New Roman"/>
              </a:rPr>
              <a:t>процессор</a:t>
            </a:r>
            <a:endParaRPr lang="ru-RU" sz="2800" dirty="0">
              <a:ea typeface="Calibri"/>
              <a:cs typeface="Times New Roman"/>
            </a:endParaRPr>
          </a:p>
          <a:p>
            <a:pPr lvl="0"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3600" dirty="0">
                <a:latin typeface="Times New Roman"/>
                <a:ea typeface="Times New Roman"/>
                <a:cs typeface="Times New Roman"/>
              </a:rPr>
              <a:t>внутренняя память (основная и оперативная</a:t>
            </a:r>
            <a:r>
              <a:rPr lang="ru-RU" sz="3600" dirty="0" smtClean="0">
                <a:latin typeface="Times New Roman"/>
                <a:ea typeface="Times New Roman"/>
                <a:cs typeface="Times New Roman"/>
              </a:rPr>
              <a:t>)</a:t>
            </a:r>
            <a:endParaRPr lang="ru-RU" sz="2800" dirty="0">
              <a:ea typeface="Calibri"/>
              <a:cs typeface="Times New Roman"/>
            </a:endParaRPr>
          </a:p>
          <a:p>
            <a:pPr lvl="0"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3600" dirty="0">
                <a:latin typeface="Times New Roman"/>
                <a:ea typeface="Times New Roman"/>
                <a:cs typeface="Times New Roman"/>
              </a:rPr>
              <a:t>внешняя память</a:t>
            </a:r>
            <a:endParaRPr lang="ru-RU" sz="2800" dirty="0">
              <a:ea typeface="Calibri"/>
              <a:cs typeface="Times New Roman"/>
            </a:endParaRPr>
          </a:p>
          <a:p>
            <a:pPr lvl="0">
              <a:buSzPts val="1000"/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sz="3600" dirty="0">
                <a:latin typeface="Times New Roman"/>
                <a:ea typeface="Times New Roman"/>
                <a:cs typeface="Times New Roman"/>
              </a:rPr>
              <a:t>устройства ввода-вывода </a:t>
            </a:r>
            <a:r>
              <a:rPr lang="ru-RU" sz="3600" dirty="0" smtClean="0">
                <a:latin typeface="Times New Roman"/>
                <a:ea typeface="Times New Roman"/>
                <a:cs typeface="Times New Roman"/>
              </a:rPr>
              <a:t>информации</a:t>
            </a:r>
            <a:endParaRPr lang="ru-RU" sz="2800" dirty="0">
              <a:ea typeface="Calibri"/>
              <a:cs typeface="Times New Roman"/>
            </a:endParaRPr>
          </a:p>
        </p:txBody>
      </p:sp>
      <p:pic>
        <p:nvPicPr>
          <p:cNvPr id="2050" name="Picture 2" descr="G:\Выпускные работы 2022\Фото информ\22-51-40-kartinki-informatika-15-1-650x4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645024"/>
            <a:ext cx="4081179" cy="306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6315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927" y="327794"/>
            <a:ext cx="7776864" cy="2165102"/>
          </a:xfr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>
            <a:noAutofit/>
          </a:bodyPr>
          <a:lstStyle/>
          <a:p>
            <a:r>
              <a:rPr lang="ru-RU" sz="4800" dirty="0">
                <a:latin typeface="Times New Roman"/>
                <a:ea typeface="Times New Roman"/>
              </a:rPr>
              <a:t>Каждый логический узел компьютера выполняет свои функции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G:\Выпускные работы 2022\Фото информ\22-53-34-kartinki-informatika-49-650x3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351" y="2823169"/>
            <a:ext cx="6624017" cy="3729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16625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sz="4200" dirty="0">
                <a:latin typeface="Arial" pitchFamily="34" charset="0"/>
                <a:ea typeface="Times New Roman"/>
                <a:cs typeface="Arial" pitchFamily="34" charset="0"/>
              </a:rPr>
              <a:t>Магистрально-модульный принцип построения компьютера</a:t>
            </a:r>
            <a:endParaRPr lang="ru-RU" sz="4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Объект 3" descr="hello_html_m5b7f386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950" y="1628800"/>
            <a:ext cx="6912768" cy="3959740"/>
          </a:xfrm>
          <a:prstGeom prst="rect">
            <a:avLst/>
          </a:prstGeom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619672" y="5789277"/>
            <a:ext cx="5904656" cy="1041247"/>
          </a:xfrm>
          <a:prstGeom prst="rect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Arial" pitchFamily="34" charset="0"/>
                <a:ea typeface="Times New Roman"/>
                <a:cs typeface="Arial" pitchFamily="34" charset="0"/>
              </a:rPr>
              <a:t>шинный принцип обмена </a:t>
            </a:r>
            <a:r>
              <a:rPr lang="ru-RU" sz="2800" b="1" dirty="0" smtClean="0">
                <a:latin typeface="Arial" pitchFamily="34" charset="0"/>
                <a:ea typeface="Times New Roman"/>
                <a:cs typeface="Arial" pitchFamily="34" charset="0"/>
              </a:rPr>
              <a:t>   информацией </a:t>
            </a:r>
            <a:r>
              <a:rPr lang="ru-RU" sz="2800" b="1" dirty="0">
                <a:latin typeface="Arial" pitchFamily="34" charset="0"/>
                <a:ea typeface="Times New Roman"/>
                <a:cs typeface="Arial" pitchFamily="34" charset="0"/>
              </a:rPr>
              <a:t>между модулями</a:t>
            </a:r>
            <a:endParaRPr lang="ru-RU" sz="20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6023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822" y="404664"/>
            <a:ext cx="8424936" cy="3024336"/>
          </a:xfrm>
          <a:solidFill>
            <a:schemeClr val="tx2">
              <a:lumMod val="20000"/>
              <a:lumOff val="80000"/>
              <a:alpha val="30000"/>
            </a:schemeClr>
          </a:solidFill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3200" dirty="0">
                <a:latin typeface="Arial" pitchFamily="34" charset="0"/>
                <a:ea typeface="Times New Roman"/>
                <a:cs typeface="Arial" pitchFamily="34" charset="0"/>
              </a:rPr>
              <a:t>Системная шина </a:t>
            </a:r>
            <a:r>
              <a:rPr lang="ru-RU" sz="3200" dirty="0" smtClean="0">
                <a:latin typeface="Arial" pitchFamily="34" charset="0"/>
                <a:ea typeface="Times New Roman"/>
                <a:cs typeface="Arial" pitchFamily="34" charset="0"/>
              </a:rPr>
              <a:t>компьютера </a:t>
            </a:r>
            <a:r>
              <a:rPr lang="ru-RU" sz="3200" dirty="0">
                <a:latin typeface="Arial" pitchFamily="34" charset="0"/>
                <a:ea typeface="Times New Roman"/>
                <a:cs typeface="Arial" pitchFamily="34" charset="0"/>
              </a:rPr>
              <a:t>включает в </a:t>
            </a:r>
            <a:r>
              <a:rPr lang="ru-RU" sz="3200" dirty="0" smtClean="0">
                <a:latin typeface="Arial" pitchFamily="34" charset="0"/>
                <a:ea typeface="Times New Roman"/>
                <a:cs typeface="Arial" pitchFamily="34" charset="0"/>
              </a:rPr>
              <a:t>себя:</a:t>
            </a:r>
            <a:br>
              <a:rPr lang="ru-RU" sz="3200" dirty="0" smtClean="0"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ea typeface="Times New Roman"/>
                <a:cs typeface="Arial" pitchFamily="34" charset="0"/>
              </a:rPr>
              <a:t>- шину данных </a:t>
            </a:r>
            <a:r>
              <a:rPr lang="ru-RU" sz="32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(</a:t>
            </a:r>
            <a:r>
              <a:rPr lang="ru-RU" sz="3200" dirty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передача данных)</a:t>
            </a:r>
            <a:r>
              <a:rPr lang="ru-RU" sz="3200" dirty="0" smtClean="0"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sz="3200" dirty="0" smtClean="0"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ea typeface="Times New Roman"/>
                <a:cs typeface="Arial" pitchFamily="34" charset="0"/>
              </a:rPr>
              <a:t>- шину адреса (адресация данных)</a:t>
            </a:r>
            <a:br>
              <a:rPr lang="ru-RU" sz="3200" dirty="0" smtClean="0"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ea typeface="Times New Roman"/>
                <a:cs typeface="Arial" pitchFamily="34" charset="0"/>
              </a:rPr>
              <a:t>- шину управления (управляющие сигналы)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G:\Выпускные работы 2022\Фото информ\22-54-21-1582621309_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602324"/>
            <a:ext cx="4434218" cy="304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9415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latin typeface="Arial" pitchFamily="34" charset="0"/>
                <a:ea typeface="Times New Roman"/>
                <a:cs typeface="Arial" pitchFamily="34" charset="0"/>
              </a:rPr>
              <a:t>Материнская плата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712" y="1556792"/>
            <a:ext cx="723369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6021288"/>
            <a:ext cx="6840760" cy="523220"/>
          </a:xfrm>
          <a:prstGeom prst="rect">
            <a:avLst/>
          </a:prstGeom>
          <a:solidFill>
            <a:schemeClr val="tx2">
              <a:lumMod val="20000"/>
              <a:lumOff val="80000"/>
              <a:alpha val="31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Arial" pitchFamily="34" charset="0"/>
                <a:ea typeface="Times New Roman"/>
                <a:cs typeface="Arial" pitchFamily="34" charset="0"/>
              </a:rPr>
              <a:t>О</a:t>
            </a:r>
            <a:r>
              <a:rPr lang="ru-RU" sz="2800" b="1" dirty="0" smtClean="0">
                <a:latin typeface="Arial" pitchFamily="34" charset="0"/>
                <a:ea typeface="Times New Roman"/>
                <a:cs typeface="Arial" pitchFamily="34" charset="0"/>
              </a:rPr>
              <a:t>сновной </a:t>
            </a:r>
            <a:r>
              <a:rPr lang="ru-RU" sz="2800" b="1" dirty="0">
                <a:latin typeface="Arial" pitchFamily="34" charset="0"/>
                <a:ea typeface="Times New Roman"/>
                <a:cs typeface="Arial" pitchFamily="34" charset="0"/>
              </a:rPr>
              <a:t>компонент каж­дого ПК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19589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275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Состав и структура ЭВМ.  Типовые элементы и узлы.</vt:lpstr>
      <vt:lpstr>Общие принципы построения современных ЭВМ </vt:lpstr>
      <vt:lpstr>Любую ЭВМ образуют три основных компонента:</vt:lpstr>
      <vt:lpstr>Архитектура компьютера  </vt:lpstr>
      <vt:lpstr>Основные логические узлы компьютера</vt:lpstr>
      <vt:lpstr>Каждый логический узел компьютера выполняет свои функции</vt:lpstr>
      <vt:lpstr>Магистрально-модульный принцип построения компьютера</vt:lpstr>
      <vt:lpstr>Системная шина компьютера включает в себя: - шину данных (передача данных) - шину адреса (адресация данных) - шину управления (управляющие сигналы)</vt:lpstr>
      <vt:lpstr>Материнская плата</vt:lpstr>
      <vt:lpstr>Материнская (или системная) плата </vt:lpstr>
      <vt:lpstr>Процессор</vt:lpstr>
      <vt:lpstr>Разъём установки процессора (Soket)</vt:lpstr>
      <vt:lpstr>Оперативная память (ОЗУ)</vt:lpstr>
      <vt:lpstr>Слоты для установки оперативной памяти</vt:lpstr>
      <vt:lpstr>Жёсткий диск</vt:lpstr>
      <vt:lpstr>Видеокарта</vt:lpstr>
      <vt:lpstr>Блок питания компьютера (БП)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и структура ЭВМ.  Типовые элементы и узлы.</dc:title>
  <cp:lastModifiedBy>Ольга</cp:lastModifiedBy>
  <cp:revision>35</cp:revision>
  <dcterms:modified xsi:type="dcterms:W3CDTF">2022-04-04T17:45:04Z</dcterms:modified>
</cp:coreProperties>
</file>