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>Упражнения для развития техники чтения у детей с ОВЗ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4572008"/>
            <a:ext cx="6400800" cy="1752600"/>
          </a:xfrm>
        </p:spPr>
        <p:txBody>
          <a:bodyPr/>
          <a:lstStyle/>
          <a:p>
            <a:pPr algn="r"/>
            <a:r>
              <a:rPr lang="ru-RU" dirty="0" smtClean="0"/>
              <a:t>Резниченко Л.В. </a:t>
            </a:r>
          </a:p>
          <a:p>
            <a:pPr algn="r"/>
            <a:r>
              <a:rPr lang="ru-RU" dirty="0" smtClean="0"/>
              <a:t>учитель начальных классов МБОУ «</a:t>
            </a:r>
            <a:r>
              <a:rPr lang="ru-RU" dirty="0" smtClean="0"/>
              <a:t>Н</a:t>
            </a:r>
            <a:r>
              <a:rPr lang="ru-RU" dirty="0" smtClean="0"/>
              <a:t>оволавельская СШ №3»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Упражнения, развивающие гибкость и скорость чтения про себя и </a:t>
            </a:r>
            <a:r>
              <a:rPr lang="ru-RU" dirty="0" smtClean="0">
                <a:latin typeface="+mn-lt"/>
              </a:rPr>
              <a:t>вслух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u="sng" dirty="0" smtClean="0"/>
              <a:t>1. “Игра в прятки”.</a:t>
            </a:r>
          </a:p>
          <a:p>
            <a:r>
              <a:rPr lang="ru-RU" dirty="0" smtClean="0"/>
              <a:t>Указывается страница учебника (любая), а затем читается текст. Дети должны найти страницу, глазами отыскать нужную строчку и подстроиться под чтение учителя.</a:t>
            </a:r>
          </a:p>
          <a:p>
            <a:pPr>
              <a:buNone/>
            </a:pPr>
            <a:r>
              <a:rPr lang="ru-RU" b="1" u="sng" dirty="0" smtClean="0"/>
              <a:t>2. Чтение со счетом слов.</a:t>
            </a:r>
          </a:p>
          <a:p>
            <a:pPr>
              <a:buNone/>
            </a:pPr>
            <a:r>
              <a:rPr lang="ru-RU" i="1" dirty="0" smtClean="0"/>
              <a:t>Памятка: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1) плотно сожми губы и зубы;</a:t>
            </a:r>
          </a:p>
          <a:p>
            <a:pPr>
              <a:buNone/>
            </a:pPr>
            <a:r>
              <a:rPr lang="ru-RU" dirty="0" smtClean="0"/>
              <a:t>2) читай только глазами;</a:t>
            </a:r>
          </a:p>
          <a:p>
            <a:pPr>
              <a:buNone/>
            </a:pPr>
            <a:r>
              <a:rPr lang="ru-RU" dirty="0" smtClean="0"/>
              <a:t>3) читай как можно быстрее, при этом считая про себя слова текста;</a:t>
            </a:r>
          </a:p>
          <a:p>
            <a:pPr>
              <a:buNone/>
            </a:pPr>
            <a:r>
              <a:rPr lang="ru-RU" dirty="0" smtClean="0"/>
              <a:t>4) ответь на вопрос к тексту (дается перед чтением).</a:t>
            </a:r>
          </a:p>
          <a:p>
            <a:pPr>
              <a:buNone/>
            </a:pPr>
            <a:r>
              <a:rPr lang="ru-RU" b="1" u="sng" dirty="0" smtClean="0"/>
              <a:t>3. Игровое упражнение “Догони”.</a:t>
            </a:r>
          </a:p>
          <a:p>
            <a:r>
              <a:rPr lang="ru-RU" dirty="0" smtClean="0"/>
              <a:t>Дети читают отрывок текста хором вполголоса, прислушиваясь к голосу учителя, который читает громко, с достаточно высокой скоростью, и “тянутся” за ним, пытаясь “догнать”.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+mn-lt"/>
              </a:rPr>
              <a:t>Упражнения</a:t>
            </a:r>
            <a:r>
              <a:rPr lang="ru-RU" dirty="0" smtClean="0">
                <a:latin typeface="+mn-lt"/>
              </a:rPr>
              <a:t>, способствующие синтезу восприятия и </a:t>
            </a:r>
            <a:r>
              <a:rPr lang="ru-RU" dirty="0" smtClean="0">
                <a:latin typeface="+mn-lt"/>
              </a:rPr>
              <a:t>понимания</a:t>
            </a: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u="sng" dirty="0" smtClean="0"/>
              <a:t>1. Из каждого слова вынь по одной букве. Сделай это так, чтобы из оставшихся получилось новое слово:</a:t>
            </a:r>
          </a:p>
          <a:p>
            <a:r>
              <a:rPr lang="ru-RU" dirty="0" smtClean="0"/>
              <a:t>полк краска склон экран беда тепло</a:t>
            </a:r>
          </a:p>
          <a:p>
            <a:r>
              <a:rPr lang="ru-RU" dirty="0" smtClean="0"/>
              <a:t>(кол) (каска) (слон) (кран) (еда) (поле)</a:t>
            </a:r>
          </a:p>
          <a:p>
            <a:pPr>
              <a:buNone/>
            </a:pPr>
            <a:r>
              <a:rPr lang="ru-RU" b="1" u="sng" dirty="0" smtClean="0"/>
              <a:t>2. В начало слова или его конец добавь букву, чтобы получилось новое слово. Какие звуки обозначаются этими буквами?</a:t>
            </a:r>
          </a:p>
          <a:p>
            <a:r>
              <a:rPr lang="ru-RU" dirty="0" smtClean="0"/>
              <a:t>роза г 		   утка </a:t>
            </a:r>
            <a:r>
              <a:rPr lang="ru-RU" dirty="0" err="1" smtClean="0"/>
              <a:t>ш</a:t>
            </a:r>
            <a:endParaRPr lang="ru-RU" dirty="0" smtClean="0"/>
          </a:p>
          <a:p>
            <a:r>
              <a:rPr lang="ru-RU" dirty="0" smtClean="0"/>
              <a:t>пар к		   осы к 			</a:t>
            </a:r>
          </a:p>
          <a:p>
            <a:r>
              <a:rPr lang="ru-RU" dirty="0" smtClean="0"/>
              <a:t>вол к 		   стол  б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52128"/>
          </a:xfrm>
        </p:spPr>
        <p:txBody>
          <a:bodyPr/>
          <a:lstStyle/>
          <a:p>
            <a:r>
              <a:rPr lang="ru-RU" b="1" u="sng" dirty="0" smtClean="0"/>
              <a:t>3. Соедини слова правого и левого столбиков так, чтобы образовались новые слова:</a:t>
            </a:r>
          </a:p>
          <a:p>
            <a:r>
              <a:rPr lang="ru-RU" dirty="0" smtClean="0"/>
              <a:t>Бал      рак </a:t>
            </a:r>
          </a:p>
          <a:p>
            <a:r>
              <a:rPr lang="ru-RU" dirty="0" smtClean="0"/>
              <a:t>Приз    кот </a:t>
            </a:r>
          </a:p>
          <a:p>
            <a:r>
              <a:rPr lang="ru-RU" dirty="0" smtClean="0"/>
              <a:t>Воз      глас</a:t>
            </a:r>
          </a:p>
          <a:p>
            <a:r>
              <a:rPr lang="ru-RU" dirty="0" smtClean="0"/>
              <a:t>Бой      рот</a:t>
            </a:r>
          </a:p>
          <a:p>
            <a:r>
              <a:rPr lang="ru-RU" dirty="0" smtClean="0"/>
              <a:t>Кон     вой</a:t>
            </a:r>
          </a:p>
          <a:p>
            <a:r>
              <a:rPr lang="ru-RU" dirty="0" smtClean="0"/>
              <a:t>Банк   кон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Упражнения, развивающие логическое </a:t>
            </a:r>
            <a:r>
              <a:rPr lang="ru-RU" dirty="0" smtClean="0">
                <a:latin typeface="+mn-lt"/>
              </a:rPr>
              <a:t>мышление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u="sng" dirty="0" smtClean="0"/>
              <a:t>1. Выполни математическое действие и прочитай слово:</a:t>
            </a:r>
          </a:p>
          <a:p>
            <a:r>
              <a:rPr lang="ru-RU" dirty="0" err="1" smtClean="0"/>
              <a:t>лод+им-мо+ван-л=</a:t>
            </a:r>
            <a:r>
              <a:rPr lang="ru-RU" dirty="0" smtClean="0"/>
              <a:t> ? (диван)</a:t>
            </a:r>
          </a:p>
          <a:p>
            <a:r>
              <a:rPr lang="ru-RU" dirty="0" err="1" smtClean="0"/>
              <a:t>вер+лис+ту-ус+о-ил+лет=</a:t>
            </a:r>
            <a:r>
              <a:rPr lang="ru-RU" dirty="0" smtClean="0"/>
              <a:t>? (вертолет)</a:t>
            </a:r>
          </a:p>
          <a:p>
            <a:pPr>
              <a:buNone/>
            </a:pPr>
            <a:r>
              <a:rPr lang="ru-RU" b="1" u="sng" dirty="0" smtClean="0"/>
              <a:t>2. Переставь буквы:</a:t>
            </a:r>
          </a:p>
          <a:p>
            <a:r>
              <a:rPr lang="ru-RU" dirty="0" smtClean="0"/>
              <a:t>В лесу на сосне </a:t>
            </a:r>
            <a:r>
              <a:rPr lang="ru-RU" dirty="0" err="1" smtClean="0"/>
              <a:t>диситтеляд</a:t>
            </a:r>
            <a:r>
              <a:rPr lang="ru-RU" dirty="0" smtClean="0"/>
              <a:t>. Хвостом упирается в </a:t>
            </a:r>
            <a:r>
              <a:rPr lang="ru-RU" dirty="0" err="1" smtClean="0"/>
              <a:t>остлвереавд</a:t>
            </a:r>
            <a:r>
              <a:rPr lang="ru-RU" dirty="0" smtClean="0"/>
              <a:t>. Носом по стволу стучит, </a:t>
            </a:r>
            <a:r>
              <a:rPr lang="ru-RU" dirty="0" err="1" smtClean="0"/>
              <a:t>уоркбилотд</a:t>
            </a:r>
            <a:r>
              <a:rPr lang="ru-RU" dirty="0" smtClean="0"/>
              <a:t>, букашек ищет.</a:t>
            </a:r>
          </a:p>
          <a:p>
            <a:r>
              <a:rPr lang="ru-RU" dirty="0" smtClean="0"/>
              <a:t>(В лесу на сосне сидит дятел. Хвостом упирается в ствол дерева. Носом по стволу стучит, кору долбит, букашек ищет.)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807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3. </a:t>
            </a:r>
            <a:r>
              <a:rPr lang="ru-RU" b="1" u="sng" dirty="0" smtClean="0"/>
              <a:t>Учимся выражать мысли другими словами. Упражнение направлено на то, чтобы научить ребенка оперировать словами.</a:t>
            </a:r>
          </a:p>
          <a:p>
            <a:r>
              <a:rPr lang="ru-RU" dirty="0" smtClean="0"/>
              <a:t>Нынешняя зима будет очень холодной.</a:t>
            </a:r>
          </a:p>
          <a:p>
            <a:pPr>
              <a:buNone/>
            </a:pPr>
            <a:r>
              <a:rPr lang="ru-RU" dirty="0" smtClean="0"/>
              <a:t>Нужно передать эту же мысль без искажения, но другими словами. Ни одно из слов данного предложения не должно использоваться в новых предложениях.</a:t>
            </a:r>
          </a:p>
          <a:p>
            <a:pPr>
              <a:buNone/>
            </a:pPr>
            <a:r>
              <a:rPr lang="ru-RU" b="1" u="sng" dirty="0" smtClean="0"/>
              <a:t>4. </a:t>
            </a:r>
            <a:r>
              <a:rPr lang="ru-RU" b="1" u="sng" dirty="0" smtClean="0"/>
              <a:t>Составление предложений с тремя словами, не связанными между собой по смыслу:</a:t>
            </a:r>
          </a:p>
          <a:p>
            <a:r>
              <a:rPr lang="ru-RU" dirty="0" smtClean="0"/>
              <a:t>озеро медведь карандаш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+mn-lt"/>
              </a:rPr>
              <a:t>Список </a:t>
            </a:r>
            <a:r>
              <a:rPr lang="ru-RU" dirty="0" smtClean="0">
                <a:latin typeface="+mn-lt"/>
              </a:rPr>
              <a:t>использованной литературы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. Н.Н. </a:t>
            </a:r>
            <a:r>
              <a:rPr lang="ru-RU" dirty="0" err="1" smtClean="0"/>
              <a:t>Баль</a:t>
            </a:r>
            <a:r>
              <a:rPr lang="ru-RU" dirty="0" smtClean="0"/>
              <a:t>, И.А. Захарченя Обследование чтения и письма у младших школьников. Минск “</a:t>
            </a:r>
            <a:r>
              <a:rPr lang="ru-RU" dirty="0" err="1" smtClean="0"/>
              <a:t>Ураджай</a:t>
            </a:r>
            <a:r>
              <a:rPr lang="ru-RU" dirty="0" smtClean="0"/>
              <a:t>”, 2001.</a:t>
            </a:r>
          </a:p>
          <a:p>
            <a:pPr>
              <a:buNone/>
            </a:pPr>
            <a:r>
              <a:rPr lang="ru-RU" dirty="0" smtClean="0"/>
              <a:t>2. </a:t>
            </a:r>
            <a:r>
              <a:rPr lang="ru-RU" dirty="0" err="1" smtClean="0"/>
              <a:t>КларкЛ.,Изучаемскорочтение</a:t>
            </a:r>
            <a:r>
              <a:rPr lang="ru-RU" dirty="0" smtClean="0"/>
              <a:t>. – </a:t>
            </a:r>
            <a:r>
              <a:rPr lang="ru-RU" dirty="0" err="1" smtClean="0"/>
              <a:t>World</a:t>
            </a:r>
            <a:r>
              <a:rPr lang="ru-RU" dirty="0" smtClean="0"/>
              <a:t> </a:t>
            </a:r>
            <a:r>
              <a:rPr lang="ru-RU" dirty="0" err="1" smtClean="0"/>
              <a:t>Wide</a:t>
            </a:r>
            <a:r>
              <a:rPr lang="ru-RU" dirty="0" smtClean="0"/>
              <a:t> </a:t>
            </a:r>
            <a:r>
              <a:rPr lang="ru-RU" dirty="0" err="1" smtClean="0"/>
              <a:t>Printing</a:t>
            </a:r>
            <a:r>
              <a:rPr lang="ru-RU" dirty="0" smtClean="0"/>
              <a:t>, </a:t>
            </a:r>
            <a:r>
              <a:rPr lang="ru-RU" dirty="0" err="1" smtClean="0"/>
              <a:t>Duncanville</a:t>
            </a:r>
            <a:r>
              <a:rPr lang="ru-RU" dirty="0" smtClean="0"/>
              <a:t> USA, 1997.</a:t>
            </a:r>
          </a:p>
          <a:p>
            <a:pPr>
              <a:buNone/>
            </a:pPr>
            <a:r>
              <a:rPr lang="ru-RU" dirty="0" smtClean="0"/>
              <a:t>3. </a:t>
            </a:r>
            <a:r>
              <a:rPr lang="ru-RU" dirty="0" err="1" smtClean="0"/>
              <a:t>Оморокова</a:t>
            </a:r>
            <a:r>
              <a:rPr lang="ru-RU" dirty="0" smtClean="0"/>
              <a:t> М.И. и др. Преодоление трудностей. - М.: Просвещение, 1990 г.</a:t>
            </a:r>
          </a:p>
          <a:p>
            <a:pPr>
              <a:buNone/>
            </a:pPr>
            <a:r>
              <a:rPr lang="ru-RU" dirty="0" smtClean="0"/>
              <a:t>4. Андреев О.А. Хромов Л.Н. Учитесь быстро читать. – М.: Просвещение, 1991 г.</a:t>
            </a:r>
          </a:p>
          <a:p>
            <a:pPr>
              <a:buNone/>
            </a:pPr>
            <a:r>
              <a:rPr lang="ru-RU" dirty="0" smtClean="0"/>
              <a:t>5. Лазарева В.А., Литературное чтение в современной школе: дополнительные материалы к курсу лекций. – М. Педагогический Университет “Первое сентября”, 2005.</a:t>
            </a:r>
          </a:p>
          <a:p>
            <a:pPr>
              <a:buNone/>
            </a:pPr>
            <a:r>
              <a:rPr lang="ru-RU" dirty="0" smtClean="0"/>
              <a:t>6. Уроки </a:t>
            </a:r>
            <a:r>
              <a:rPr lang="ru-RU" dirty="0" err="1" smtClean="0"/>
              <a:t>скорочтения</a:t>
            </a:r>
            <a:r>
              <a:rPr lang="ru-RU" dirty="0" smtClean="0"/>
              <a:t>: Эффективная методика. – М.: Мой Мир </a:t>
            </a:r>
            <a:r>
              <a:rPr lang="ru-RU" dirty="0" err="1" smtClean="0"/>
              <a:t>ГмбХ</a:t>
            </a:r>
            <a:r>
              <a:rPr lang="ru-RU" dirty="0" smtClean="0"/>
              <a:t>, 2006.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800" dirty="0" smtClean="0"/>
              <a:t>СПАСИБО ЗА ВНИМАНИЕ!</a:t>
            </a:r>
            <a:endParaRPr lang="ru-RU" sz="8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Трудности, которые младшие школьники испытывают при овладение навыком чтения (работой над текстом) (по </a:t>
            </a:r>
            <a:r>
              <a:rPr lang="ru-RU" sz="4400" dirty="0" err="1" smtClean="0"/>
              <a:t>Локаловой</a:t>
            </a:r>
            <a:r>
              <a:rPr lang="ru-RU" sz="4400" dirty="0" smtClean="0"/>
              <a:t> Н.П.) могут быть разделены на </a:t>
            </a:r>
            <a:r>
              <a:rPr lang="ru-RU" sz="4400" dirty="0" smtClean="0"/>
              <a:t>2 группы</a:t>
            </a:r>
            <a:endParaRPr lang="ru-RU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1 группа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66376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3200" dirty="0" smtClean="0"/>
              <a:t>Недостатки формирования двигательных навыков чтения.</a:t>
            </a:r>
          </a:p>
          <a:p>
            <a:r>
              <a:rPr lang="ru-RU" sz="3200" dirty="0" smtClean="0"/>
              <a:t>Низкий уровень понимания читаемого в связи со смешиванием близких по акустическим или артикуляционным признакам букв, приводящим к смешиванию значений слов.</a:t>
            </a:r>
          </a:p>
          <a:p>
            <a:r>
              <a:rPr lang="ru-RU" sz="3200" dirty="0" smtClean="0"/>
              <a:t>Умение синтезировать смысловые единицы текста.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2 группа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Формирование когнитивного компонента навыка чтения.</a:t>
            </a:r>
          </a:p>
          <a:p>
            <a:r>
              <a:rPr lang="ru-RU" dirty="0" smtClean="0"/>
              <a:t>Искажение смысла слова, непонимание переносного смысла слов, фраз, дословный пересказ (медленный темп чтения);</a:t>
            </a:r>
          </a:p>
          <a:p>
            <a:r>
              <a:rPr lang="ru-RU" dirty="0" smtClean="0"/>
              <a:t>Недостатки </a:t>
            </a:r>
            <a:r>
              <a:rPr lang="ru-RU" dirty="0" smtClean="0"/>
              <a:t>в развитии познавательных процессов.</a:t>
            </a:r>
          </a:p>
          <a:p>
            <a:r>
              <a:rPr lang="ru-RU" dirty="0" smtClean="0"/>
              <a:t>Недостатки </a:t>
            </a:r>
            <a:r>
              <a:rPr lang="ru-RU" dirty="0" smtClean="0"/>
              <a:t>в развитии памяти (ограниченный запас слов, нарушена последовательность изложения текста).</a:t>
            </a:r>
          </a:p>
          <a:p>
            <a:r>
              <a:rPr lang="ru-RU" dirty="0" smtClean="0"/>
              <a:t>Навыки осознанного чтения и умения самостоятельно работать с текстом можно формировать с помощью системы специальных упражнений и способов действий, активно влияющих на основные параметры чтения: технику, осмысленность, выразительность.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Упражнения, направленные на развитие четкости </a:t>
            </a:r>
            <a:r>
              <a:rPr lang="ru-RU" dirty="0" smtClean="0">
                <a:latin typeface="+mn-lt"/>
              </a:rPr>
              <a:t>произношения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u="sng" dirty="0" smtClean="0"/>
              <a:t>1. Читаем быстро, смотрим внимательно:</a:t>
            </a:r>
          </a:p>
          <a:p>
            <a:r>
              <a:rPr lang="ru-RU" dirty="0" err="1" smtClean="0"/>
              <a:t>Оиэаоеяеаёиояоюаюоеэёюяуыяюуёюуюуаою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b="1" u="sng" dirty="0" smtClean="0"/>
              <a:t>2</a:t>
            </a:r>
            <a:r>
              <a:rPr lang="ru-RU" b="1" u="sng" dirty="0" smtClean="0"/>
              <a:t>. </a:t>
            </a:r>
            <a:r>
              <a:rPr lang="ru-RU" b="1" u="sng" dirty="0" smtClean="0"/>
              <a:t>Читаем </a:t>
            </a:r>
            <a:r>
              <a:rPr lang="ru-RU" b="1" u="sng" dirty="0" smtClean="0"/>
              <a:t>гласные с ударением на одном из них:</a:t>
            </a:r>
          </a:p>
          <a:p>
            <a:r>
              <a:rPr lang="ru-RU" dirty="0" err="1" smtClean="0"/>
              <a:t>еаоеуыиэ</a:t>
            </a:r>
            <a:r>
              <a:rPr lang="ru-RU" dirty="0" smtClean="0"/>
              <a:t>, </a:t>
            </a:r>
            <a:r>
              <a:rPr lang="ru-RU" dirty="0" err="1" smtClean="0"/>
              <a:t>еаоеуыиэ</a:t>
            </a:r>
            <a:r>
              <a:rPr lang="ru-RU" dirty="0" smtClean="0"/>
              <a:t>, </a:t>
            </a:r>
            <a:r>
              <a:rPr lang="ru-RU" dirty="0" err="1" smtClean="0"/>
              <a:t>еаоеуыиэ</a:t>
            </a:r>
            <a:r>
              <a:rPr lang="ru-RU" dirty="0" smtClean="0"/>
              <a:t> и т.п.</a:t>
            </a:r>
          </a:p>
          <a:p>
            <a:pPr>
              <a:buNone/>
            </a:pPr>
            <a:r>
              <a:rPr lang="ru-RU" dirty="0" smtClean="0"/>
              <a:t>Можно разнообразить это упражнение, произнося слоги сначала с ударением на 1-й слог, потом на 2-й и 3-й:</a:t>
            </a:r>
          </a:p>
          <a:p>
            <a:r>
              <a:rPr lang="ru-RU" dirty="0" err="1" smtClean="0"/>
              <a:t>да’-да-да</a:t>
            </a:r>
            <a:r>
              <a:rPr lang="ru-RU" dirty="0" smtClean="0"/>
              <a:t>, </a:t>
            </a:r>
            <a:r>
              <a:rPr lang="ru-RU" dirty="0" err="1" smtClean="0"/>
              <a:t>да-да’-да</a:t>
            </a:r>
            <a:r>
              <a:rPr lang="ru-RU" dirty="0" smtClean="0"/>
              <a:t>, да-да-да‘</a:t>
            </a:r>
          </a:p>
          <a:p>
            <a:pPr>
              <a:buNone/>
            </a:pPr>
            <a:r>
              <a:rPr lang="ru-RU" b="1" u="sng" dirty="0" smtClean="0"/>
              <a:t>3. Сделав глубокий вдох, на выдохе читаем 15 согласных одного ряда (звуками):</a:t>
            </a:r>
          </a:p>
          <a:p>
            <a:r>
              <a:rPr lang="ru-RU" dirty="0" smtClean="0"/>
              <a:t>м с 3 к т </a:t>
            </a:r>
            <a:r>
              <a:rPr lang="ru-RU" dirty="0" err="1" smtClean="0"/>
              <a:t>р</a:t>
            </a:r>
            <a:r>
              <a:rPr lang="ru-RU" dirty="0" smtClean="0"/>
              <a:t> б </a:t>
            </a:r>
            <a:r>
              <a:rPr lang="ru-RU" dirty="0" err="1" smtClean="0"/>
              <a:t>н</a:t>
            </a:r>
            <a:r>
              <a:rPr lang="ru-RU" dirty="0" smtClean="0"/>
              <a:t> в 3 </a:t>
            </a:r>
            <a:r>
              <a:rPr lang="ru-RU" dirty="0" err="1" smtClean="0"/>
              <a:t>р</a:t>
            </a:r>
            <a:r>
              <a:rPr lang="ru-RU" dirty="0" smtClean="0"/>
              <a:t> л </a:t>
            </a:r>
            <a:r>
              <a:rPr lang="ru-RU" dirty="0" err="1" smtClean="0"/>
              <a:t>н</a:t>
            </a:r>
            <a:r>
              <a:rPr lang="ru-RU" dirty="0" smtClean="0"/>
              <a:t> </a:t>
            </a:r>
            <a:r>
              <a:rPr lang="ru-RU" dirty="0" err="1" smtClean="0"/>
              <a:t>x</a:t>
            </a:r>
            <a:r>
              <a:rPr lang="ru-RU" dirty="0" smtClean="0"/>
              <a:t> </a:t>
            </a:r>
            <a:r>
              <a:rPr lang="ru-RU" dirty="0" err="1" smtClean="0"/>
              <a:t>р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+mn-lt"/>
              </a:rPr>
              <a:t>Упражнения, вырабатывающие внимание к слову и его частям и являющиеся предпосылкой правильного и скоростного </a:t>
            </a:r>
            <a:r>
              <a:rPr lang="ru-RU" sz="2800" dirty="0" smtClean="0">
                <a:latin typeface="+mn-lt"/>
              </a:rPr>
              <a:t>чтения</a:t>
            </a:r>
            <a:endParaRPr lang="ru-RU" sz="28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u="sng" dirty="0" smtClean="0"/>
              <a:t>1. Чтение сочетаний двух-трех согласных с гласными;</a:t>
            </a:r>
          </a:p>
          <a:p>
            <a:r>
              <a:rPr lang="ru-RU" dirty="0" smtClean="0"/>
              <a:t>с т </a:t>
            </a:r>
            <a:r>
              <a:rPr lang="ru-RU" dirty="0" err="1" smtClean="0"/>
              <a:t>р</a:t>
            </a:r>
            <a:endParaRPr lang="ru-RU" dirty="0" smtClean="0"/>
          </a:p>
          <a:p>
            <a:r>
              <a:rPr lang="ru-RU" dirty="0" err="1" smtClean="0"/>
              <a:t>ы</a:t>
            </a:r>
            <a:r>
              <a:rPr lang="ru-RU" dirty="0" smtClean="0"/>
              <a:t> и о э е я </a:t>
            </a:r>
            <a:r>
              <a:rPr lang="ru-RU" dirty="0" err="1" smtClean="0"/>
              <a:t>ю</a:t>
            </a:r>
            <a:r>
              <a:rPr lang="ru-RU" dirty="0" smtClean="0"/>
              <a:t> е у а</a:t>
            </a:r>
          </a:p>
          <a:p>
            <a:r>
              <a:rPr lang="ru-RU" dirty="0" smtClean="0"/>
              <a:t>с т в</a:t>
            </a:r>
          </a:p>
          <a:p>
            <a:pPr>
              <a:buNone/>
            </a:pPr>
            <a:r>
              <a:rPr lang="ru-RU" b="1" u="sng" dirty="0" smtClean="0"/>
              <a:t>2. Читаем медленно, в умеренном темпе, убыстряя темп:</a:t>
            </a:r>
          </a:p>
          <a:p>
            <a:r>
              <a:rPr lang="ru-RU" dirty="0" err="1" smtClean="0"/>
              <a:t>Жзитноктридрузбистру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b="1" u="sng" dirty="0" smtClean="0"/>
              <a:t>3</a:t>
            </a:r>
            <a:r>
              <a:rPr lang="ru-RU" b="1" u="sng" dirty="0" smtClean="0"/>
              <a:t>. Восстанови окончания слов. Для этого нужно прочитать в быстром темпе написанные на доске предложения с закрытыми окончаниями слов, по ходу чтения восстанавливая их</a:t>
            </a:r>
            <a:r>
              <a:rPr lang="ru-RU" b="1" u="sng" dirty="0" smtClean="0"/>
              <a:t>.</a:t>
            </a:r>
            <a:endParaRPr lang="ru-RU" b="1" u="sng" dirty="0" smtClean="0"/>
          </a:p>
          <a:p>
            <a:r>
              <a:rPr lang="ru-RU" dirty="0" err="1" smtClean="0"/>
              <a:t>Вороб_</a:t>
            </a:r>
            <a:r>
              <a:rPr lang="ru-RU" dirty="0" smtClean="0"/>
              <a:t> </a:t>
            </a:r>
            <a:r>
              <a:rPr lang="ru-RU" dirty="0" err="1" smtClean="0"/>
              <a:t>сидел_</a:t>
            </a:r>
            <a:r>
              <a:rPr lang="ru-RU" dirty="0" smtClean="0"/>
              <a:t> на </a:t>
            </a:r>
            <a:r>
              <a:rPr lang="ru-RU" dirty="0" err="1" smtClean="0"/>
              <a:t>ветк_</a:t>
            </a:r>
            <a:r>
              <a:rPr lang="ru-RU" dirty="0" smtClean="0"/>
              <a:t> и </a:t>
            </a:r>
            <a:r>
              <a:rPr lang="ru-RU" dirty="0" err="1" smtClean="0"/>
              <a:t>чирикал_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4. Скороговорки.</a:t>
            </a:r>
          </a:p>
          <a:p>
            <a:r>
              <a:rPr lang="ru-RU" dirty="0" smtClean="0"/>
              <a:t>Лежит ежик у ёлки, у ежа иголки,</a:t>
            </a:r>
            <a:br>
              <a:rPr lang="ru-RU" dirty="0" smtClean="0"/>
            </a:br>
            <a:r>
              <a:rPr lang="ru-RU" dirty="0" smtClean="0"/>
              <a:t>А внизу, похожие на маленьких ежат,</a:t>
            </a:r>
            <a:br>
              <a:rPr lang="ru-RU" dirty="0" smtClean="0"/>
            </a:br>
            <a:r>
              <a:rPr lang="ru-RU" dirty="0" smtClean="0"/>
              <a:t>Шишки прошлогодние на траве лежат.</a:t>
            </a:r>
          </a:p>
          <a:p>
            <a:pPr>
              <a:buNone/>
            </a:pPr>
            <a:r>
              <a:rPr lang="ru-RU" dirty="0" smtClean="0"/>
              <a:t>а) Прочитай скороговорки </a:t>
            </a:r>
            <a:r>
              <a:rPr lang="ru-RU" dirty="0" err="1" smtClean="0"/>
              <a:t>орфографически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б) Прочитай скороговорки </a:t>
            </a:r>
            <a:r>
              <a:rPr lang="ru-RU" dirty="0" err="1" smtClean="0"/>
              <a:t>орфоэпически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в) Работа с табличками: дети читают скороговорку в соответствии с заданием</a:t>
            </a:r>
          </a:p>
          <a:p>
            <a:pPr>
              <a:buNone/>
            </a:pPr>
            <a:r>
              <a:rPr lang="ru-RU" dirty="0" smtClean="0"/>
              <a:t>Тихо, громко, шепотом, </a:t>
            </a:r>
          </a:p>
          <a:p>
            <a:pPr>
              <a:buNone/>
            </a:pPr>
            <a:r>
              <a:rPr lang="ru-RU" dirty="0" smtClean="0"/>
              <a:t>немое </a:t>
            </a:r>
            <a:r>
              <a:rPr lang="ru-RU" dirty="0" smtClean="0"/>
              <a:t>кино(произносят беззвучно)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Упражнения, </a:t>
            </a: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развивающие </a:t>
            </a:r>
            <a:r>
              <a:rPr lang="ru-RU" dirty="0" smtClean="0">
                <a:latin typeface="+mn-lt"/>
              </a:rPr>
              <a:t>оперативную память, устойчивость </a:t>
            </a:r>
            <a:r>
              <a:rPr lang="ru-RU" dirty="0" smtClean="0">
                <a:latin typeface="+mn-lt"/>
              </a:rPr>
              <a:t>внимания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u="sng" dirty="0" smtClean="0"/>
              <a:t>1. Найди лишнюю букву: о, и, б, я, у.</a:t>
            </a:r>
          </a:p>
          <a:p>
            <a:r>
              <a:rPr lang="ru-RU" dirty="0" smtClean="0"/>
              <a:t>Можно из старых газет вырезать любые тексты и раздать их детям. Задание: сегодня мы вычеркиваем только букву И. Завтра - другую и т.д.</a:t>
            </a:r>
          </a:p>
          <a:p>
            <a:pPr>
              <a:buNone/>
            </a:pPr>
            <a:r>
              <a:rPr lang="ru-RU" b="1" u="sng" dirty="0" smtClean="0"/>
              <a:t>2. Найди лишнее слово. Прочитай. Обоснуй свой выбор.</a:t>
            </a:r>
          </a:p>
          <a:p>
            <a:r>
              <a:rPr lang="ru-RU" dirty="0" err="1" smtClean="0"/>
              <a:t>Слонмедведьтигрлевбабочкакошка</a:t>
            </a:r>
            <a:endParaRPr lang="ru-RU" dirty="0" smtClean="0"/>
          </a:p>
          <a:p>
            <a:pPr>
              <a:buNone/>
            </a:pPr>
            <a:r>
              <a:rPr lang="ru-RU" b="1" u="sng" dirty="0" smtClean="0"/>
              <a:t>3</a:t>
            </a:r>
            <a:r>
              <a:rPr lang="ru-RU" b="1" u="sng" dirty="0" smtClean="0"/>
              <a:t>. “</a:t>
            </a:r>
            <a:r>
              <a:rPr lang="ru-RU" b="1" u="sng" dirty="0" err="1" smtClean="0"/>
              <a:t>Фотоглаз</a:t>
            </a:r>
            <a:r>
              <a:rPr lang="ru-RU" b="1" u="sng" dirty="0" smtClean="0"/>
              <a:t>”.</a:t>
            </a:r>
          </a:p>
          <a:p>
            <a:r>
              <a:rPr lang="ru-RU" dirty="0" smtClean="0"/>
              <a:t>За 20 секунд дети должны взглядом “сфотографировать” слова и ответить на вопрос “Есть ли среди этих слов...?”</a:t>
            </a:r>
          </a:p>
          <a:p>
            <a:pPr>
              <a:buNone/>
            </a:pPr>
            <a:r>
              <a:rPr lang="ru-RU" dirty="0" smtClean="0"/>
              <a:t>Например:</a:t>
            </a:r>
          </a:p>
          <a:p>
            <a:pPr>
              <a:buNone/>
            </a:pPr>
            <a:r>
              <a:rPr lang="ru-RU" dirty="0" smtClean="0"/>
              <a:t>Орех ручей перья разогнался тропические ошеломлённый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235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/>
              <a:t>4. “Да или нет?”</a:t>
            </a:r>
          </a:p>
          <a:p>
            <a:r>
              <a:rPr lang="ru-RU" dirty="0" smtClean="0"/>
              <a:t>Дети слушают предложения и определяют, может ли это быть. Если да, то когда, где, почему? Если нет, то требуется доказательно это объяснить.</a:t>
            </a:r>
          </a:p>
          <a:p>
            <a:r>
              <a:rPr lang="ru-RU" dirty="0" smtClean="0"/>
              <a:t>Выпал снег, Алеша вышел загорать.</a:t>
            </a:r>
          </a:p>
          <a:p>
            <a:r>
              <a:rPr lang="ru-RU" dirty="0" smtClean="0"/>
              <a:t>Весной птицы улетают на юг.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Это </a:t>
            </a:r>
            <a:r>
              <a:rPr lang="ru-RU" dirty="0" smtClean="0"/>
              <a:t>упражнение нацелено на внимание к тексту, его сознательное освоение, умение быстро схватить смысл читаемого, точно построить высказывание.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</TotalTime>
  <Words>1029</Words>
  <PresentationFormat>Экран (4:3)</PresentationFormat>
  <Paragraphs>100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Упражнения для развития техники чтения у детей с ОВЗ</vt:lpstr>
      <vt:lpstr>Слайд 2</vt:lpstr>
      <vt:lpstr>1 группа</vt:lpstr>
      <vt:lpstr>2 группа</vt:lpstr>
      <vt:lpstr>Упражнения, направленные на развитие четкости произношения</vt:lpstr>
      <vt:lpstr>Упражнения, вырабатывающие внимание к слову и его частям и являющиеся предпосылкой правильного и скоростного чтения</vt:lpstr>
      <vt:lpstr>Слайд 7</vt:lpstr>
      <vt:lpstr>Упражнения,  развивающие оперативную память, устойчивость внимания</vt:lpstr>
      <vt:lpstr>Слайд 9</vt:lpstr>
      <vt:lpstr>Упражнения, развивающие гибкость и скорость чтения про себя и вслух</vt:lpstr>
      <vt:lpstr>  Упражнения, способствующие синтезу восприятия и понимания  </vt:lpstr>
      <vt:lpstr>Слайд 12</vt:lpstr>
      <vt:lpstr>Упражнения, развивающие логическое мышление</vt:lpstr>
      <vt:lpstr>Слайд 14</vt:lpstr>
      <vt:lpstr> Список использованной литературы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Упражнения для развития техники чтения у детей с ОВЗ</dc:title>
  <cp:lastModifiedBy>Любаня</cp:lastModifiedBy>
  <cp:revision>4</cp:revision>
  <dcterms:modified xsi:type="dcterms:W3CDTF">2022-03-30T16:55:42Z</dcterms:modified>
</cp:coreProperties>
</file>