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73" r:id="rId2"/>
    <p:sldId id="274" r:id="rId3"/>
    <p:sldId id="275" r:id="rId4"/>
    <p:sldId id="262" r:id="rId5"/>
    <p:sldId id="268" r:id="rId6"/>
    <p:sldId id="272" r:id="rId7"/>
    <p:sldId id="276" r:id="rId8"/>
    <p:sldId id="277" r:id="rId9"/>
    <p:sldId id="278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08" autoAdjust="0"/>
  </p:normalViewPr>
  <p:slideViewPr>
    <p:cSldViewPr>
      <p:cViewPr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88AF1-8638-42E8-8EB6-0023B8356162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D76F0-3DED-4FDB-B4A2-31025173215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230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4C9B6-C3CE-4AC1-B5D9-ED28FEA997D1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57FCB-A765-467D-9806-FA7790011FA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15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8.jp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42.jpg"/><Relationship Id="rId7" Type="http://schemas.openxmlformats.org/officeDocument/2006/relationships/image" Target="../media/image46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jpg"/><Relationship Id="rId4" Type="http://schemas.openxmlformats.org/officeDocument/2006/relationships/image" Target="../media/image43.jpg"/><Relationship Id="rId9" Type="http://schemas.openxmlformats.org/officeDocument/2006/relationships/image" Target="../media/image48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jpg"/><Relationship Id="rId7" Type="http://schemas.openxmlformats.org/officeDocument/2006/relationships/image" Target="../media/image54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57.jpg"/><Relationship Id="rId7" Type="http://schemas.openxmlformats.org/officeDocument/2006/relationships/image" Target="../media/image61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5" Type="http://schemas.openxmlformats.org/officeDocument/2006/relationships/image" Target="../media/image59.jpg"/><Relationship Id="rId4" Type="http://schemas.openxmlformats.org/officeDocument/2006/relationships/image" Target="../media/image58.jpg"/><Relationship Id="rId9" Type="http://schemas.openxmlformats.org/officeDocument/2006/relationships/image" Target="../media/image63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g"/><Relationship Id="rId3" Type="http://schemas.openxmlformats.org/officeDocument/2006/relationships/image" Target="../media/image65.jpg"/><Relationship Id="rId7" Type="http://schemas.openxmlformats.org/officeDocument/2006/relationships/image" Target="../media/image69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6.jpg"/><Relationship Id="rId9" Type="http://schemas.openxmlformats.org/officeDocument/2006/relationships/image" Target="../media/image7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7" Type="http://schemas.openxmlformats.org/officeDocument/2006/relationships/image" Target="../media/image77.jpg"/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g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 algn="ctr"/>
            <a:r>
              <a:rPr lang="ru-RU" sz="8000" i="1" dirty="0"/>
              <a:t>КУЛЬТУРА</a:t>
            </a:r>
          </a:p>
          <a:p>
            <a:pPr marL="0" indent="0" algn="ctr">
              <a:buNone/>
            </a:pPr>
            <a:r>
              <a:rPr lang="ru-RU" sz="8000" i="1" dirty="0" smtClean="0"/>
              <a:t>И </a:t>
            </a:r>
            <a:r>
              <a:rPr lang="ru-RU" sz="8000" i="1" dirty="0" smtClean="0"/>
              <a:t>РЕЛИГИЯ</a:t>
            </a:r>
          </a:p>
          <a:p>
            <a:pPr marL="0" indent="0" algn="r">
              <a:buNone/>
            </a:pPr>
            <a:r>
              <a:rPr lang="ru-RU" sz="1800" i="1" dirty="0" smtClean="0"/>
              <a:t>                                                                                       Презентацию выполнила</a:t>
            </a:r>
          </a:p>
          <a:p>
            <a:pPr marL="0" indent="0" algn="r">
              <a:buNone/>
            </a:pPr>
            <a:r>
              <a:rPr lang="ru-RU" sz="1800" i="1" dirty="0" smtClean="0"/>
              <a:t>                                                                                             учитель </a:t>
            </a:r>
            <a:r>
              <a:rPr lang="ru-RU" sz="1800" i="1" dirty="0" err="1" smtClean="0"/>
              <a:t>нач.классов</a:t>
            </a:r>
            <a:endParaRPr lang="ru-RU" sz="1800" i="1" dirty="0"/>
          </a:p>
          <a:p>
            <a:pPr marL="0" indent="0" algn="r">
              <a:buNone/>
            </a:pPr>
            <a:r>
              <a:rPr lang="ru-RU" sz="1800" i="1" dirty="0" smtClean="0"/>
              <a:t>ГБОУ СОШ №922</a:t>
            </a:r>
          </a:p>
          <a:p>
            <a:pPr marL="0" indent="0" algn="r">
              <a:buNone/>
            </a:pPr>
            <a:r>
              <a:rPr lang="ru-RU" sz="1800" i="1" smtClean="0"/>
              <a:t>Митрофанова Е.В.</a:t>
            </a:r>
            <a:r>
              <a:rPr lang="ru-RU" sz="1800" i="1" smtClean="0"/>
              <a:t> </a:t>
            </a:r>
            <a:endParaRPr lang="ru-RU" sz="18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Урок  3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03639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1738969"/>
            <a:ext cx="28575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Искусство </a:t>
            </a:r>
            <a:r>
              <a:rPr lang="ru-RU" sz="3200" b="1" i="1" u="sng" dirty="0" smtClean="0">
                <a:solidFill>
                  <a:srgbClr val="FFFF00"/>
                </a:solidFill>
              </a:rPr>
              <a:t>архитектуры</a:t>
            </a:r>
            <a:r>
              <a:rPr lang="ru-RU" sz="3200" b="1" dirty="0" smtClean="0">
                <a:solidFill>
                  <a:srgbClr val="FFFF00"/>
                </a:solidFill>
              </a:rPr>
              <a:t> обеспечивает специальное здание для проведения религиозных ритуалов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33713"/>
            <a:ext cx="2809875" cy="18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4053078"/>
            <a:ext cx="2857500" cy="2040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06" y="4051213"/>
            <a:ext cx="2857500" cy="2042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86" y="3861048"/>
            <a:ext cx="2400300" cy="2453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562" y="1815573"/>
            <a:ext cx="2203748" cy="1828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Овал 11"/>
          <p:cNvSpPr/>
          <p:nvPr/>
        </p:nvSpPr>
        <p:spPr>
          <a:xfrm>
            <a:off x="611560" y="2433982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Буддистский храм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3261792" y="2548285"/>
            <a:ext cx="2952328" cy="7789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Древнеримский храм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6538562" y="2548285"/>
            <a:ext cx="2203748" cy="7789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Китайская пагода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395536" y="4500754"/>
            <a:ext cx="24482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Древнеегипетский храм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3347863" y="4630672"/>
            <a:ext cx="280987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Древнеиндийский храм Солнца</a:t>
            </a:r>
            <a:endParaRPr lang="ru-RU" b="1" dirty="0"/>
          </a:p>
        </p:txBody>
      </p:sp>
      <p:sp>
        <p:nvSpPr>
          <p:cNvPr id="17" name="Овал 16"/>
          <p:cNvSpPr/>
          <p:nvPr/>
        </p:nvSpPr>
        <p:spPr>
          <a:xfrm>
            <a:off x="6342331" y="4797152"/>
            <a:ext cx="259621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Русский православный храм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6070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221"/>
            <a:ext cx="285750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89576"/>
            <a:ext cx="1944216" cy="2246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28" y="496741"/>
            <a:ext cx="2088232" cy="2462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99173"/>
            <a:ext cx="2857500" cy="2038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561209"/>
            <a:ext cx="2828925" cy="1962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284984"/>
            <a:ext cx="2047875" cy="2514600"/>
          </a:xfrm>
          <a:prstGeom prst="rect">
            <a:avLst/>
          </a:prstGeom>
        </p:spPr>
      </p:pic>
      <p:sp>
        <p:nvSpPr>
          <p:cNvPr id="11" name="Овал 10"/>
          <p:cNvSpPr/>
          <p:nvPr/>
        </p:nvSpPr>
        <p:spPr>
          <a:xfrm>
            <a:off x="899592" y="1259108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мечеть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3851920" y="1484784"/>
            <a:ext cx="19442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Японская пагода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6228183" y="1355671"/>
            <a:ext cx="255193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Католический собор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899592" y="3718344"/>
            <a:ext cx="24974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Древнеегипетский храм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3851919" y="4280323"/>
            <a:ext cx="23762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Древнегреческий храм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6732240" y="4175544"/>
            <a:ext cx="21602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Раннехристианский храм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74" y="4990839"/>
            <a:ext cx="2288282" cy="1617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Овал 5"/>
          <p:cNvSpPr/>
          <p:nvPr/>
        </p:nvSpPr>
        <p:spPr>
          <a:xfrm>
            <a:off x="899592" y="5194723"/>
            <a:ext cx="2497460" cy="1258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Ритуальное место в первобытном обществе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148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42066"/>
            <a:ext cx="1876425" cy="2657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Искусство </a:t>
            </a:r>
            <a:r>
              <a:rPr lang="ru-RU" b="1" i="1" dirty="0" smtClean="0">
                <a:solidFill>
                  <a:srgbClr val="FFFF00"/>
                </a:solidFill>
              </a:rPr>
              <a:t>скульптуры</a:t>
            </a:r>
            <a:r>
              <a:rPr lang="ru-RU" b="1" dirty="0" smtClean="0">
                <a:solidFill>
                  <a:srgbClr val="FFFF00"/>
                </a:solidFill>
              </a:rPr>
              <a:t> создавало  и создает статуи богов и святых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43" y="1412776"/>
            <a:ext cx="2376264" cy="2334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03" y="1442054"/>
            <a:ext cx="190500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35" y="4444136"/>
            <a:ext cx="2857500" cy="2152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932" y="3813779"/>
            <a:ext cx="1857375" cy="2638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55" y="1677666"/>
            <a:ext cx="1656184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253" y="4272686"/>
            <a:ext cx="2857500" cy="2324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09134" y="2579929"/>
            <a:ext cx="174258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Древнегреческая богиня</a:t>
            </a:r>
            <a:endParaRPr lang="ru-RU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83768" y="2579929"/>
            <a:ext cx="1635735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Древнегреческий бог</a:t>
            </a:r>
            <a:endParaRPr lang="ru-RU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475555" y="2841459"/>
            <a:ext cx="165618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Древнеегипетский бог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660232" y="2372594"/>
            <a:ext cx="154358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Статуя Будды</a:t>
            </a:r>
            <a:endParaRPr lang="ru-RU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9134" y="5301208"/>
            <a:ext cx="299250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Скульптура из католического  собора</a:t>
            </a:r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07904" y="4977536"/>
            <a:ext cx="2792849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Первобытные тотемы</a:t>
            </a:r>
            <a:endParaRPr lang="ru-RU" b="1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17932" y="4844008"/>
            <a:ext cx="207454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Скульптура из средневековой церкви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6956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53795"/>
            <a:ext cx="21336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Искусство </a:t>
            </a:r>
            <a:r>
              <a:rPr lang="ru-RU" sz="3200" b="1" i="1" dirty="0" smtClean="0">
                <a:solidFill>
                  <a:srgbClr val="FFFF00"/>
                </a:solidFill>
              </a:rPr>
              <a:t>живописи </a:t>
            </a:r>
            <a:r>
              <a:rPr lang="ru-RU" sz="3200" b="1" dirty="0" smtClean="0">
                <a:solidFill>
                  <a:srgbClr val="FFFF00"/>
                </a:solidFill>
              </a:rPr>
              <a:t>часто отражает религиозные сюжеты в своих картинах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149080"/>
            <a:ext cx="1512168" cy="20882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75" y="1173159"/>
            <a:ext cx="20002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8" y="1179559"/>
            <a:ext cx="2124075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68" y="4149080"/>
            <a:ext cx="2857500" cy="2200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181993"/>
            <a:ext cx="20764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06230"/>
            <a:ext cx="2857500" cy="2143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4681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92" y="285019"/>
            <a:ext cx="19812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012" y="260648"/>
            <a:ext cx="2219325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285019"/>
            <a:ext cx="17716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04937"/>
            <a:ext cx="21526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36250"/>
            <a:ext cx="16764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637048"/>
            <a:ext cx="1652589" cy="22519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782" y="3641050"/>
            <a:ext cx="1562100" cy="2247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30904"/>
            <a:ext cx="2857500" cy="1921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2921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9248"/>
          </a:xfrm>
        </p:spPr>
        <p:txBody>
          <a:bodyPr/>
          <a:lstStyle/>
          <a:p>
            <a:r>
              <a:rPr lang="ru-RU" b="1" dirty="0" smtClean="0"/>
              <a:t>ХРИСТИАНСТВО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8892480" cy="97234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Декоративно-прикладное искусство </a:t>
            </a:r>
            <a:r>
              <a:rPr lang="ru-RU" sz="3200" b="1" dirty="0" smtClean="0">
                <a:solidFill>
                  <a:srgbClr val="FFFF00"/>
                </a:solidFill>
              </a:rPr>
              <a:t>создает ритуальные религиозные предметы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04449"/>
            <a:ext cx="2143125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048" y="4054252"/>
            <a:ext cx="2156479" cy="26424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27440"/>
            <a:ext cx="249555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971" y="1187427"/>
            <a:ext cx="1905000" cy="26517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900" y="3839176"/>
            <a:ext cx="20574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066" y="1727440"/>
            <a:ext cx="2857500" cy="1905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47" y="4082885"/>
            <a:ext cx="1962438" cy="23700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576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/>
          <a:lstStyle/>
          <a:p>
            <a:r>
              <a:rPr lang="ru-RU" b="1" dirty="0" smtClean="0"/>
              <a:t>ИСЛАМ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648072"/>
          </a:xfrm>
        </p:spPr>
        <p:txBody>
          <a:bodyPr>
            <a:normAutofit/>
          </a:bodyPr>
          <a:lstStyle/>
          <a:p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2857500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2" y="2614933"/>
            <a:ext cx="2857500" cy="2143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883" y="37597"/>
            <a:ext cx="2329089" cy="1896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724" y="1690985"/>
            <a:ext cx="2232248" cy="15559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65" y="611485"/>
            <a:ext cx="2828925" cy="2828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190" y="3686495"/>
            <a:ext cx="2857500" cy="2066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57" y="4869160"/>
            <a:ext cx="2427414" cy="15631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222" y="3440410"/>
            <a:ext cx="21907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8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r>
              <a:rPr lang="ru-RU" b="1" dirty="0" smtClean="0"/>
              <a:t>БУДДИЗМ                                  ИНДУИЗМ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9915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40" y="1306152"/>
            <a:ext cx="1786660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638" y="3640999"/>
            <a:ext cx="2414457" cy="26556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361" y="984956"/>
            <a:ext cx="2299098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57493"/>
            <a:ext cx="14097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38157"/>
            <a:ext cx="1876425" cy="2800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36746"/>
            <a:ext cx="19050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30" y="4149080"/>
            <a:ext cx="1867991" cy="25194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497" y="851606"/>
            <a:ext cx="18669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974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r>
              <a:rPr lang="ru-RU" b="1" dirty="0" smtClean="0"/>
              <a:t>ИУДАИЗМ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522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96752"/>
            <a:ext cx="2828925" cy="18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292" y="1247421"/>
            <a:ext cx="249555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02" y="3463244"/>
            <a:ext cx="2016224" cy="27725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463244"/>
            <a:ext cx="1692279" cy="2663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436" y="4149080"/>
            <a:ext cx="249555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919969"/>
            <a:ext cx="2047875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067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60648"/>
            <a:ext cx="8075240" cy="5835352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МУЗЫКА </a:t>
            </a:r>
            <a:r>
              <a:rPr lang="ru-RU" b="1" dirty="0" smtClean="0">
                <a:solidFill>
                  <a:srgbClr val="FFFF00"/>
                </a:solidFill>
              </a:rPr>
              <a:t>– это тоже часть культуры, ее духовная составляющая .</a:t>
            </a:r>
          </a:p>
          <a:p>
            <a:r>
              <a:rPr lang="ru-RU" dirty="0" smtClean="0"/>
              <a:t>В ряде религий во время ритуальных обрядов используется МУЗЫКА, поэтому многие музыкальные произведения тоже были связаны с религией.</a:t>
            </a:r>
          </a:p>
          <a:p>
            <a:pPr marL="0" indent="0">
              <a:buNone/>
            </a:pPr>
            <a:r>
              <a:rPr lang="ru-RU" dirty="0" smtClean="0"/>
              <a:t>    И сегодня нам известно немало музыкальных   произведений, написанных как специально для религиозных целей, так и на религиозные темы и сюжеты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06681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2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1. Что такое культура.</a:t>
            </a:r>
          </a:p>
          <a:p>
            <a:r>
              <a:rPr lang="ru-RU" sz="3200" b="1" dirty="0" smtClean="0"/>
              <a:t>2. Кто такой культурный человек.</a:t>
            </a:r>
          </a:p>
          <a:p>
            <a:r>
              <a:rPr lang="ru-RU" sz="3200" b="1" dirty="0" smtClean="0"/>
              <a:t>3. Как связаны религия и культура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На этом уроке узнаем: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944" y="3440986"/>
            <a:ext cx="240982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57" y="3879136"/>
            <a:ext cx="2171700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22011"/>
            <a:ext cx="28575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4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Религия нашла свое отражение и в языке, на котором мы с вами разговариваем, в часто употребляемых выражениях, в нашем повседневном поведении.</a:t>
            </a:r>
          </a:p>
          <a:p>
            <a:pPr algn="ctr"/>
            <a:r>
              <a:rPr lang="ru-RU" sz="2800" b="1" i="1" u="sng" dirty="0" smtClean="0"/>
              <a:t>Приведем несколько примеров</a:t>
            </a:r>
          </a:p>
          <a:p>
            <a:r>
              <a:rPr lang="ru-RU" sz="2800" i="1" dirty="0" smtClean="0"/>
              <a:t>«Олух царя небесного»</a:t>
            </a:r>
          </a:p>
          <a:p>
            <a:r>
              <a:rPr lang="ru-RU" sz="2800" i="1" dirty="0" smtClean="0"/>
              <a:t>«Запретный плод сладок»</a:t>
            </a:r>
          </a:p>
          <a:p>
            <a:r>
              <a:rPr lang="ru-RU" sz="2800" i="1" dirty="0" smtClean="0"/>
              <a:t>«Начнем, пожалуй, </a:t>
            </a:r>
            <a:r>
              <a:rPr lang="ru-RU" sz="2800" i="1" dirty="0" err="1" smtClean="0"/>
              <a:t>помолясь</a:t>
            </a:r>
            <a:r>
              <a:rPr lang="ru-RU" sz="2800" i="1" dirty="0" smtClean="0"/>
              <a:t>»</a:t>
            </a:r>
          </a:p>
          <a:p>
            <a:r>
              <a:rPr lang="ru-RU" sz="2800" i="1" dirty="0" smtClean="0"/>
              <a:t>«Ну, с Божьей помощью!»</a:t>
            </a:r>
          </a:p>
          <a:p>
            <a:r>
              <a:rPr lang="ru-RU" sz="2800" i="1" dirty="0" smtClean="0"/>
              <a:t>«На Бога надейся, но и сам не оплошай»</a:t>
            </a:r>
          </a:p>
          <a:p>
            <a:r>
              <a:rPr lang="ru-RU" sz="2800" i="1" dirty="0" smtClean="0"/>
              <a:t>«Ну прямо божья благодать!»</a:t>
            </a:r>
          </a:p>
          <a:p>
            <a:r>
              <a:rPr lang="ru-RU" sz="2800" i="1" dirty="0" smtClean="0"/>
              <a:t>«Живу как в раю!»</a:t>
            </a:r>
          </a:p>
          <a:p>
            <a:r>
              <a:rPr lang="ru-RU" sz="2800" i="1" dirty="0" smtClean="0"/>
              <a:t>«Свято место пусто не бывает»</a:t>
            </a:r>
          </a:p>
          <a:p>
            <a:r>
              <a:rPr lang="ru-RU" sz="2800" i="1" dirty="0" smtClean="0"/>
              <a:t>«Креста на тебе нет!»</a:t>
            </a:r>
          </a:p>
          <a:p>
            <a:endParaRPr lang="ru-RU" sz="2800" b="1" i="1" dirty="0" smtClean="0"/>
          </a:p>
          <a:p>
            <a:endParaRPr lang="ru-RU" sz="28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21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/>
          <a:lstStyle/>
          <a:p>
            <a:r>
              <a:rPr lang="ru-RU" dirty="0" smtClean="0"/>
              <a:t>1. Добрый человек — это тот, кто...</a:t>
            </a:r>
          </a:p>
          <a:p>
            <a:r>
              <a:rPr lang="ru-RU" dirty="0" smtClean="0"/>
              <a:t>2. Злой человек — это тот, кто...</a:t>
            </a:r>
          </a:p>
          <a:p>
            <a:r>
              <a:rPr lang="ru-RU" dirty="0" smtClean="0"/>
              <a:t>3. Честный человек — это тот, кто...</a:t>
            </a:r>
          </a:p>
          <a:p>
            <a:r>
              <a:rPr lang="ru-RU" dirty="0" smtClean="0"/>
              <a:t>4. Правдивый человек — это тот, кто...</a:t>
            </a:r>
          </a:p>
          <a:p>
            <a:r>
              <a:rPr lang="ru-RU" dirty="0" smtClean="0"/>
              <a:t>5. Жестокий человек — это тот, кто...</a:t>
            </a:r>
          </a:p>
          <a:p>
            <a:r>
              <a:rPr lang="ru-RU" dirty="0" smtClean="0"/>
              <a:t>6. Грубый человек — это тот, кто...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60648"/>
            <a:ext cx="7272808" cy="11109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Домашнее задание.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1. Продолжите предложение.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2714620"/>
            <a:ext cx="8043890" cy="3381380"/>
          </a:xfrm>
        </p:spPr>
        <p:txBody>
          <a:bodyPr/>
          <a:lstStyle/>
          <a:p>
            <a:r>
              <a:rPr lang="ru-RU" i="1" dirty="0" smtClean="0"/>
              <a:t>Умный, глупый, злой, добрый, красивый, дружелюбный, хитрый, жадный, заносчивый, правдивый, врун, отзывчивый, грубый, ласковый, ябеда, насмешник, жалобщик, непоседа.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58204" cy="192882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C000"/>
                </a:solidFill>
              </a:rPr>
              <a:t>2. Из приведенных  ниже прилагательных выпиши в отдельный столбик те слова, которые, по твоему мнению, никак к тебе не относятся.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/>
              <a:t>Со словом «КУЛЬТУРА» связаны такие выражения, как «КУЛЬТУРНЫЙ ЧЕЛОВЕК», «КУЛЬТУРНО СЕБЯ ВЕСТИ»</a:t>
            </a:r>
            <a:endParaRPr lang="ru-RU" sz="28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b="1" dirty="0" smtClean="0"/>
              <a:t>ЧТО  ТАКОЕ  «КУЛЬТУРА»?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541" y="2924944"/>
            <a:ext cx="3312368" cy="30963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305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b="1" dirty="0" smtClean="0"/>
              <a:t>Культурный человек везде остается культурным (воспитанным).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В толковом словаре под редакцией С.И. Ожегова сказано, что воспитанный человек — это человек, который умеет хорошо вести себя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3000" b="1" dirty="0" smtClean="0"/>
              <a:t>Антон Павлович Чехов: «В человеке всё должно быть прекрасно: и лицо, и одежда, и душа, и мысли». </a:t>
            </a:r>
            <a:endParaRPr lang="ru-RU" sz="3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Как должен вести себя </a:t>
            </a:r>
            <a:br>
              <a:rPr lang="ru-RU" b="1" i="1" dirty="0" smtClean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культурный </a:t>
            </a:r>
            <a:r>
              <a:rPr lang="ru-RU" sz="4400" b="1" i="1" dirty="0" smtClean="0">
                <a:solidFill>
                  <a:srgbClr val="00B0F0"/>
                </a:solidFill>
              </a:rPr>
              <a:t>человек</a:t>
            </a:r>
            <a:r>
              <a:rPr lang="ru-RU" b="1" i="1" dirty="0" smtClean="0">
                <a:solidFill>
                  <a:srgbClr val="00B0F0"/>
                </a:solidFill>
              </a:rPr>
              <a:t>?</a:t>
            </a:r>
            <a:endParaRPr lang="ru-RU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txBody>
          <a:bodyPr>
            <a:normAutofit fontScale="62500" lnSpcReduction="20000"/>
          </a:bodyPr>
          <a:lstStyle/>
          <a:p>
            <a:r>
              <a:rPr lang="ru-RU" sz="3500" b="1" dirty="0" smtClean="0"/>
              <a:t>• честность</a:t>
            </a:r>
          </a:p>
          <a:p>
            <a:r>
              <a:rPr lang="ru-RU" sz="3500" b="1" dirty="0" smtClean="0"/>
              <a:t>•аккуратность</a:t>
            </a:r>
          </a:p>
          <a:p>
            <a:r>
              <a:rPr lang="ru-RU" sz="3500" b="1" dirty="0" smtClean="0"/>
              <a:t>• хамство</a:t>
            </a:r>
          </a:p>
          <a:p>
            <a:r>
              <a:rPr lang="ru-RU" sz="3500" b="1" dirty="0" smtClean="0"/>
              <a:t>• вежливость</a:t>
            </a:r>
          </a:p>
          <a:p>
            <a:r>
              <a:rPr lang="ru-RU" sz="3500" b="1" dirty="0" smtClean="0"/>
              <a:t>• жадность</a:t>
            </a:r>
          </a:p>
          <a:p>
            <a:r>
              <a:rPr lang="ru-RU" sz="3500" b="1" dirty="0" smtClean="0"/>
              <a:t>• лживость</a:t>
            </a:r>
          </a:p>
          <a:p>
            <a:r>
              <a:rPr lang="ru-RU" sz="3500" b="1" dirty="0" smtClean="0"/>
              <a:t>• ябедничество</a:t>
            </a:r>
          </a:p>
          <a:p>
            <a:r>
              <a:rPr lang="ru-RU" sz="3500" b="1" dirty="0" smtClean="0"/>
              <a:t>• враньё</a:t>
            </a:r>
          </a:p>
          <a:p>
            <a:r>
              <a:rPr lang="ru-RU" sz="3500" b="1" dirty="0" smtClean="0"/>
              <a:t>• навязчивость</a:t>
            </a:r>
          </a:p>
          <a:p>
            <a:r>
              <a:rPr lang="ru-RU" sz="3500" b="1" dirty="0" smtClean="0"/>
              <a:t>• безразличие</a:t>
            </a:r>
          </a:p>
          <a:p>
            <a:r>
              <a:rPr lang="ru-RU" sz="3500" b="1" dirty="0" smtClean="0"/>
              <a:t>•предательство</a:t>
            </a:r>
          </a:p>
          <a:p>
            <a:r>
              <a:rPr lang="ru-RU" sz="3500" b="1" dirty="0" smtClean="0"/>
              <a:t>• уважение старших</a:t>
            </a:r>
          </a:p>
          <a:p>
            <a:r>
              <a:rPr lang="ru-RU" sz="3500" b="1" dirty="0" smtClean="0"/>
              <a:t>• милосердие</a:t>
            </a:r>
          </a:p>
          <a:p>
            <a:r>
              <a:rPr lang="ru-RU" sz="3500" b="1" dirty="0" smtClean="0"/>
              <a:t>•  дружба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Считаешь  ли  ты  себя  культурным человеком? </a:t>
            </a:r>
            <a:endParaRPr lang="ru-RU" sz="1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881578"/>
          </a:xfrm>
        </p:spPr>
        <p:txBody>
          <a:bodyPr>
            <a:noAutofit/>
          </a:bodyPr>
          <a:lstStyle/>
          <a:p>
            <a:r>
              <a:rPr lang="ru-RU" sz="4000" dirty="0" smtClean="0"/>
              <a:t>«При каждом проявлении в себе нежелательных качеств следует тотчас же волей пресекать возможность свободного их проявления и обуздывать их.  Хороший садовник следит ежедневно за каждым растением в саду»</a:t>
            </a:r>
            <a:r>
              <a:rPr lang="ru-RU" sz="4000" i="1" dirty="0" smtClean="0"/>
              <a:t>(Б.Н. Абрамов).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Важное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524000"/>
            <a:ext cx="8435280" cy="45720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К памятникам культуры мы относим (например):</a:t>
            </a:r>
          </a:p>
          <a:p>
            <a:r>
              <a:rPr lang="ru-RU" sz="2800" dirty="0" smtClean="0"/>
              <a:t>- предметы повседневной жизни, которые создал человек;</a:t>
            </a:r>
          </a:p>
          <a:p>
            <a:r>
              <a:rPr lang="ru-RU" sz="2800" dirty="0" smtClean="0"/>
              <a:t>- орудия труда;</a:t>
            </a:r>
          </a:p>
          <a:p>
            <a:r>
              <a:rPr lang="ru-RU" sz="2800" dirty="0" smtClean="0"/>
              <a:t>- прекрасные дома и большие крепости;</a:t>
            </a:r>
          </a:p>
          <a:p>
            <a:r>
              <a:rPr lang="ru-RU" sz="2800" dirty="0" smtClean="0"/>
              <a:t>- идеи и образы, которые создали выдающиеся писатели, художники, поэты, музыканты, архитекторы, ученые;</a:t>
            </a:r>
          </a:p>
          <a:p>
            <a:r>
              <a:rPr lang="ru-RU" sz="2800" dirty="0" smtClean="0"/>
              <a:t>- нравственные нормы поведения человека;</a:t>
            </a:r>
          </a:p>
          <a:p>
            <a:r>
              <a:rPr lang="ru-RU" sz="2800" dirty="0" smtClean="0"/>
              <a:t>- религия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Материальная и духовная культура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55184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" y="1069666"/>
            <a:ext cx="2857500" cy="19730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323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Определите , какие изображения демонстрируют материальную культуру, а какие - духовную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681" y="1527956"/>
            <a:ext cx="2828925" cy="2200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97480"/>
            <a:ext cx="2828925" cy="18859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258" y="3859480"/>
            <a:ext cx="2857500" cy="2400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699" y="4040455"/>
            <a:ext cx="2857500" cy="22193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912" y="1527956"/>
            <a:ext cx="2857500" cy="21431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1560" y="2056192"/>
            <a:ext cx="2160240" cy="800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материальная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2780928"/>
            <a:ext cx="20162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духовная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13129" y="2916025"/>
            <a:ext cx="2282967" cy="5849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духовная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50813" y="3903434"/>
            <a:ext cx="2016224" cy="697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материальная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19872" y="4700992"/>
            <a:ext cx="2304256" cy="648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Материальная и духовная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00192" y="4783450"/>
            <a:ext cx="2195904" cy="7337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материальная</a:t>
            </a:r>
            <a:endParaRPr lang="ru-RU" b="1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83" y="5025126"/>
            <a:ext cx="2695575" cy="17907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323528" y="5517232"/>
            <a:ext cx="2304256" cy="7425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духовная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1303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76064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FFFF00"/>
                </a:solidFill>
              </a:rPr>
              <a:t>Архитектура</a:t>
            </a:r>
            <a:r>
              <a:rPr lang="ru-RU" i="1" u="sng" dirty="0" smtClean="0">
                <a:solidFill>
                  <a:srgbClr val="FFFF00"/>
                </a:solidFill>
              </a:rPr>
              <a:t> </a:t>
            </a:r>
            <a:r>
              <a:rPr lang="ru-RU" i="1" dirty="0" smtClean="0"/>
              <a:t>– искусство строительства зданий и сооружений.</a:t>
            </a:r>
          </a:p>
          <a:p>
            <a:r>
              <a:rPr lang="ru-RU" b="1" i="1" u="sng" dirty="0" smtClean="0">
                <a:solidFill>
                  <a:srgbClr val="FFFF00"/>
                </a:solidFill>
              </a:rPr>
              <a:t>Скульптура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/>
              <a:t>–</a:t>
            </a:r>
            <a:r>
              <a:rPr lang="ru-RU" i="1" dirty="0" smtClean="0"/>
              <a:t>изображение делается в объеме.</a:t>
            </a:r>
          </a:p>
          <a:p>
            <a:r>
              <a:rPr lang="ru-RU" b="1" i="1" u="sng" dirty="0" smtClean="0">
                <a:solidFill>
                  <a:srgbClr val="FFFF00"/>
                </a:solidFill>
              </a:rPr>
              <a:t>Декоративно-прикладное искусство </a:t>
            </a:r>
            <a:r>
              <a:rPr lang="ru-RU" i="1" dirty="0" smtClean="0"/>
              <a:t>– искусство создания и украшения различных предметов, в том числе и религиозных.</a:t>
            </a:r>
          </a:p>
          <a:p>
            <a:r>
              <a:rPr lang="ru-RU" b="1" i="1" u="sng" dirty="0" smtClean="0">
                <a:solidFill>
                  <a:srgbClr val="FFFF00"/>
                </a:solidFill>
              </a:rPr>
              <a:t>Живопись </a:t>
            </a:r>
            <a:r>
              <a:rPr lang="ru-RU" i="1" dirty="0" smtClean="0"/>
              <a:t>– это искусство, в котором главное – цвет, цветовые сочетания</a:t>
            </a:r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ВЛИЯНИЕ РЕЛИГИИ НА КУЛЬТУРУ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32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</TotalTime>
  <Words>662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Урок  3</vt:lpstr>
      <vt:lpstr>На этом уроке узнаем:</vt:lpstr>
      <vt:lpstr>ЧТО  ТАКОЕ  «КУЛЬТУРА»?</vt:lpstr>
      <vt:lpstr>Как должен вести себя  культурный человек?</vt:lpstr>
      <vt:lpstr>Считаешь  ли  ты  себя  культурным человеком? </vt:lpstr>
      <vt:lpstr>Важное </vt:lpstr>
      <vt:lpstr>Материальная и духовная культура</vt:lpstr>
      <vt:lpstr>Определите , какие изображения демонстрируют материальную культуру, а какие - духовную</vt:lpstr>
      <vt:lpstr>ВЛИЯНИЕ РЕЛИГИИ НА КУЛЬТУРУ</vt:lpstr>
      <vt:lpstr>Искусство архитектуры обеспечивает специальное здание для проведения религиозных ритуалов</vt:lpstr>
      <vt:lpstr>Презентация PowerPoint</vt:lpstr>
      <vt:lpstr>Искусство скульптуры создавало  и создает статуи богов и святых</vt:lpstr>
      <vt:lpstr>Искусство живописи часто отражает религиозные сюжеты в своих картинах</vt:lpstr>
      <vt:lpstr>Презентация PowerPoint</vt:lpstr>
      <vt:lpstr>Декоративно-прикладное искусство создает ритуальные религиозные предметы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Домашнее задание. 1. Продолжите предложение.</vt:lpstr>
      <vt:lpstr>2. Из приведенных  ниже прилагательных выпиши в отдельный столбик те слова, которые, по твоему мнению, никак к тебе не относятся.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</dc:title>
  <dc:creator>12</dc:creator>
  <cp:lastModifiedBy>Александр</cp:lastModifiedBy>
  <cp:revision>59</cp:revision>
  <dcterms:modified xsi:type="dcterms:W3CDTF">2012-11-25T18:01:15Z</dcterms:modified>
</cp:coreProperties>
</file>