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92" r:id="rId3"/>
    <p:sldId id="256" r:id="rId4"/>
    <p:sldId id="259" r:id="rId5"/>
    <p:sldId id="261" r:id="rId6"/>
    <p:sldId id="262" r:id="rId7"/>
    <p:sldId id="285" r:id="rId8"/>
    <p:sldId id="260" r:id="rId9"/>
    <p:sldId id="269" r:id="rId10"/>
    <p:sldId id="294" r:id="rId11"/>
    <p:sldId id="286" r:id="rId12"/>
    <p:sldId id="287" r:id="rId13"/>
    <p:sldId id="288" r:id="rId14"/>
    <p:sldId id="289" r:id="rId15"/>
    <p:sldId id="290" r:id="rId16"/>
    <p:sldId id="266" r:id="rId17"/>
    <p:sldId id="293" r:id="rId18"/>
    <p:sldId id="268" r:id="rId19"/>
    <p:sldId id="271" r:id="rId20"/>
    <p:sldId id="267" r:id="rId21"/>
    <p:sldId id="273" r:id="rId22"/>
    <p:sldId id="275" r:id="rId23"/>
    <p:sldId id="276" r:id="rId24"/>
    <p:sldId id="297" r:id="rId25"/>
    <p:sldId id="29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A20000"/>
    <a:srgbClr val="660033"/>
    <a:srgbClr val="A40000"/>
    <a:srgbClr val="10059D"/>
    <a:srgbClr val="4C0000"/>
    <a:srgbClr val="FDE9D3"/>
    <a:srgbClr val="920000"/>
    <a:srgbClr val="3A19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321" autoAdjust="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E4938B-8E6F-4A41-B864-E8B0F492F324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EF28AF-7B45-4D58-8FAF-E8956DBC10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9FB3A1-2767-45F4-B074-AB9DFA683DC7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09BCE-B2D2-45B3-B755-D74D61364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3AE2D-A51B-44AD-A8AD-F26878502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3B03C-C297-4493-9721-97B6BC8F7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3238" y="530225"/>
            <a:ext cx="4014787" cy="41878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0425" y="530225"/>
            <a:ext cx="4016375" cy="41878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DD8E-E193-4C2C-9B9E-DC6112A3C738}" type="datetimeFigureOut">
              <a:rPr lang="ru-RU"/>
              <a:pPr>
                <a:defRPr/>
              </a:pPr>
              <a:t>26.11.2021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4F9C0-552E-4DD3-A696-F75507360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87F67-E6D4-455C-9C64-65EDEC5BC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4D874-6BAB-423C-91A0-15584DD8D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A9413-04EB-43FC-9C13-3C8AEC7DA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FD2DD-BCBE-4EE9-847B-350AA2982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4C491-A599-4503-8871-BC50579CC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D6EF7-3C9D-43F1-A82E-1EFFA8DF7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C5D2A-F483-4F31-B042-5E47D8160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D9524-E7F1-4998-B5B8-9736041CB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62B8D54-16F8-47E7-A067-5EE2C436E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6;&#1077;&#1083;\&#1057;&#1074;&#1103;&#1097;&#1077;&#1085;&#1085;&#1099;&#1077;%20&#1082;&#1085;&#1080;&#1075;&#1080;\&#1052;&#1091;&#1089;&#1091;&#1083;&#1100;&#1084;&#1072;&#1085;&#1089;&#1082;&#1072;&#1103;%20&#1084;&#1086;&#1083;&#1080;&#1090;&#1074;&#1072;,%20-%20&#1057;&#1091;&#1088;&#1099;%20%20(audiopoisk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search?p=15&amp;ed=1&amp;text=%D0%BA%D0%BE%D1%80%D0%B0%D0%BD&amp;spsite=fake-005-6382563.ru&amp;img_url=zhurnal.lib.ru/img/s/sudenko_n_n/oboroten/koran.jpg&amp;rpt=simage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6;&#1077;&#1083;\&#1057;&#1074;&#1103;&#1097;&#1077;&#1085;&#1085;&#1099;&#1077;%20&#1082;&#1085;&#1080;&#1075;&#1080;\&#1052;&#1091;&#1089;&#1091;&#1083;&#1100;&#1084;&#1072;&#1085;&#1089;&#1082;&#1072;&#1103;%20&#1084;&#1086;&#1083;&#1080;&#1090;&#1074;&#1072;,%20-%20&#1057;&#1091;&#1088;&#1099;%20%20(audiopoisk.com)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819400"/>
            <a:ext cx="6096000" cy="29718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Arial Black" pitchFamily="34" charset="0"/>
              </a:rPr>
              <a:t/>
            </a:r>
            <a:br>
              <a:rPr lang="ru-RU" sz="36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Основы религиозной культуры 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и светской этики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>4 класс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smtClean="0">
                <a:latin typeface="Arial Black" pitchFamily="34" charset="0"/>
              </a:rPr>
              <a:t/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en-US" sz="2000" b="1" dirty="0" smtClean="0">
                <a:latin typeface="Arial Black" pitchFamily="34" charset="0"/>
              </a:rPr>
              <a:t/>
            </a:r>
            <a:br>
              <a:rPr lang="en-US" sz="2000" b="1" dirty="0" smtClean="0">
                <a:latin typeface="Arial Black" pitchFamily="34" charset="0"/>
              </a:rPr>
            </a:br>
            <a:r>
              <a:rPr lang="en-US" sz="2000" b="1" dirty="0" smtClean="0">
                <a:latin typeface="Arial Black" pitchFamily="34" charset="0"/>
              </a:rPr>
              <a:t/>
            </a:r>
            <a:br>
              <a:rPr lang="en-US" sz="2000" b="1" dirty="0" smtClean="0">
                <a:latin typeface="Arial Black" pitchFamily="34" charset="0"/>
              </a:rPr>
            </a:br>
            <a:r>
              <a:rPr lang="en-US" sz="2000" b="1" dirty="0" smtClean="0">
                <a:latin typeface="Arial Black" pitchFamily="34" charset="0"/>
              </a:rPr>
              <a:t/>
            </a:r>
            <a:br>
              <a:rPr lang="en-US" sz="2000" b="1" dirty="0" smtClean="0">
                <a:latin typeface="Arial Black" pitchFamily="34" charset="0"/>
              </a:rPr>
            </a:br>
            <a:endParaRPr lang="ru-RU" sz="2000" b="1" dirty="0" smtClean="0">
              <a:latin typeface="Arial Black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5715000" cy="10207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600" b="1" i="1" smtClean="0">
                <a:solidFill>
                  <a:srgbClr val="680000"/>
                </a:solidFill>
                <a:latin typeface="Arial Black" pitchFamily="34" charset="0"/>
              </a:rPr>
              <a:t>Священные книги религий мира</a:t>
            </a:r>
            <a:endParaRPr lang="ru-RU" sz="3600" i="1" smtClean="0">
              <a:solidFill>
                <a:srgbClr val="680000"/>
              </a:solidFill>
            </a:endParaRPr>
          </a:p>
        </p:txBody>
      </p:sp>
      <p:pic>
        <p:nvPicPr>
          <p:cNvPr id="2" name="Мусульманская молитва, - Сур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05000" y="60198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09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6" descr="библи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24400" y="838200"/>
            <a:ext cx="3497263" cy="4148138"/>
          </a:xfrm>
        </p:spPr>
      </p:pic>
      <p:sp>
        <p:nvSpPr>
          <p:cNvPr id="20483" name="Текст 5"/>
          <p:cNvSpPr>
            <a:spLocks noGrp="1"/>
          </p:cNvSpPr>
          <p:nvPr>
            <p:ph type="body" idx="2"/>
          </p:nvPr>
        </p:nvSpPr>
        <p:spPr>
          <a:xfrm>
            <a:off x="457200" y="685800"/>
            <a:ext cx="4267200" cy="5440363"/>
          </a:xfrm>
        </p:spPr>
        <p:txBody>
          <a:bodyPr/>
          <a:lstStyle/>
          <a:p>
            <a:pPr algn="ctr">
              <a:defRPr/>
            </a:pPr>
            <a:endParaRPr lang="ru-RU" sz="2000" b="1" dirty="0" smtClean="0">
              <a:solidFill>
                <a:srgbClr val="660066"/>
              </a:solidFill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rgbClr val="660066"/>
                </a:solidFill>
              </a:rPr>
              <a:t>Слово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библия</a:t>
            </a:r>
            <a:r>
              <a:rPr lang="ru-RU" sz="2000" b="1" dirty="0" smtClean="0">
                <a:solidFill>
                  <a:srgbClr val="660066"/>
                </a:solidFill>
              </a:rPr>
              <a:t> в древнем греческом языке – это обычное слово и означает оно «книги» (отсюда происходит слово библиотека).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660066"/>
                </a:solidFill>
              </a:rPr>
              <a:t>Но когда это слово пишется с большой буквы, то в современных языках оно означает одну, священную книгу христиан. Правда, сама эта Книга состоит из 77 книг. </a:t>
            </a:r>
          </a:p>
          <a:p>
            <a:pPr>
              <a:defRPr/>
            </a:pPr>
            <a:endParaRPr lang="ru-RU" sz="2000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Библия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(книга)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– 77 книг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31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smtClean="0">
                <a:solidFill>
                  <a:srgbClr val="993300"/>
                </a:solidFill>
              </a:rPr>
              <a:t>Ветхий Завет - </a:t>
            </a:r>
          </a:p>
          <a:p>
            <a:pPr algn="ctr"/>
            <a:r>
              <a:rPr lang="ru-RU" sz="2800" smtClean="0">
                <a:solidFill>
                  <a:srgbClr val="993300"/>
                </a:solidFill>
              </a:rPr>
              <a:t>  50 книг</a:t>
            </a:r>
          </a:p>
        </p:txBody>
      </p:sp>
      <p:pic>
        <p:nvPicPr>
          <p:cNvPr id="13316" name="Содержимое 8" descr="http://zarl.ho.ua/img/735.pn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7363" y="2209800"/>
            <a:ext cx="3979862" cy="3640138"/>
          </a:xfrm>
        </p:spPr>
      </p:pic>
      <p:sp>
        <p:nvSpPr>
          <p:cNvPr id="1331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143000"/>
            <a:ext cx="4041775" cy="762000"/>
          </a:xfrm>
        </p:spPr>
        <p:txBody>
          <a:bodyPr/>
          <a:lstStyle/>
          <a:p>
            <a:pPr algn="ctr"/>
            <a:r>
              <a:rPr lang="ru-RU" sz="2800" smtClean="0">
                <a:solidFill>
                  <a:srgbClr val="993300"/>
                </a:solidFill>
              </a:rPr>
              <a:t>Евангелие -27 книг</a:t>
            </a:r>
          </a:p>
        </p:txBody>
      </p:sp>
      <p:pic>
        <p:nvPicPr>
          <p:cNvPr id="13318" name="Содержимое 9" descr="http://www.frimg.ru/upload/iblock/23b/e_evangelie01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4689475" y="2174875"/>
            <a:ext cx="3951288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Тора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(учение)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4339" name="Содержимое 8" descr="http://www.presentbooks.ru/userfiles/96e5c42df96d78ffcce73e7bd5977b8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813" y="1600200"/>
            <a:ext cx="45720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Текст 5"/>
          <p:cNvSpPr>
            <a:spLocks noGrp="1"/>
          </p:cNvSpPr>
          <p:nvPr>
            <p:ph type="body" idx="2"/>
          </p:nvPr>
        </p:nvSpPr>
        <p:spPr>
          <a:xfrm>
            <a:off x="1135063" y="368300"/>
            <a:ext cx="6942137" cy="14605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  <a:p>
            <a:pPr algn="ctr">
              <a:spcBef>
                <a:spcPct val="0"/>
              </a:spcBef>
            </a:pPr>
            <a:r>
              <a:rPr lang="ru-RU" sz="3600" b="1" smtClean="0">
                <a:solidFill>
                  <a:srgbClr val="A20000"/>
                </a:solidFill>
              </a:rPr>
              <a:t>Свиток Торы, используемый при богослужении</a:t>
            </a:r>
          </a:p>
        </p:txBody>
      </p:sp>
      <p:pic>
        <p:nvPicPr>
          <p:cNvPr id="15363" name="Содержимое 3" descr="http://dlm1.meta.ua/pic/0/58/117/fl7Acqkxir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2057400"/>
            <a:ext cx="845820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Текст 8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4040188" cy="685800"/>
          </a:xfrm>
        </p:spPr>
        <p:txBody>
          <a:bodyPr/>
          <a:lstStyle/>
          <a:p>
            <a:pPr algn="ctr"/>
            <a:r>
              <a:rPr lang="ru-RU" sz="2800" smtClean="0">
                <a:solidFill>
                  <a:srgbClr val="A20000"/>
                </a:solidFill>
              </a:rPr>
              <a:t>Корона Торы</a:t>
            </a:r>
          </a:p>
        </p:txBody>
      </p:sp>
      <p:pic>
        <p:nvPicPr>
          <p:cNvPr id="16387" name="Содержимое 12" descr="http://choir-club.narod.ru/likbez/7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828800"/>
            <a:ext cx="3581400" cy="4227513"/>
          </a:xfrm>
        </p:spPr>
      </p:pic>
      <p:sp>
        <p:nvSpPr>
          <p:cNvPr id="16388" name="Текст 10"/>
          <p:cNvSpPr>
            <a:spLocks noGrp="1"/>
          </p:cNvSpPr>
          <p:nvPr>
            <p:ph type="body" sz="half" idx="3"/>
          </p:nvPr>
        </p:nvSpPr>
        <p:spPr>
          <a:xfrm>
            <a:off x="4724400" y="838200"/>
            <a:ext cx="3581400" cy="914400"/>
          </a:xfrm>
        </p:spPr>
        <p:txBody>
          <a:bodyPr/>
          <a:lstStyle/>
          <a:p>
            <a:pPr algn="ctr"/>
            <a:r>
              <a:rPr lang="ru-RU" sz="2800" smtClean="0">
                <a:solidFill>
                  <a:srgbClr val="A20000"/>
                </a:solidFill>
              </a:rPr>
              <a:t>Футляр для хранения Торы</a:t>
            </a:r>
          </a:p>
        </p:txBody>
      </p:sp>
      <p:pic>
        <p:nvPicPr>
          <p:cNvPr id="16389" name="Содержимое 13" descr="http://img-fotki.yandex.ru/get/3210/resurs3sergiy.88/0_26aa3_cdc6e7f4_L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6781800" y="1828800"/>
            <a:ext cx="1981200" cy="4103688"/>
          </a:xfrm>
        </p:spPr>
      </p:pic>
      <p:pic>
        <p:nvPicPr>
          <p:cNvPr id="16390" name="Рисунок 14" descr="http://img-fotki.yandex.ru/get/3312/resurs3sergiy.88/0_26aa1_6ca5fac0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828800"/>
            <a:ext cx="27813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9"/>
          <p:cNvSpPr>
            <a:spLocks noGrp="1"/>
          </p:cNvSpPr>
          <p:nvPr>
            <p:ph type="title"/>
          </p:nvPr>
        </p:nvSpPr>
        <p:spPr>
          <a:xfrm>
            <a:off x="457200" y="838200"/>
            <a:ext cx="3505200" cy="838200"/>
          </a:xfrm>
        </p:spPr>
        <p:txBody>
          <a:bodyPr/>
          <a:lstStyle/>
          <a:p>
            <a:pPr algn="ctr"/>
            <a:r>
              <a:rPr lang="ru-RU" sz="4000" smtClean="0">
                <a:solidFill>
                  <a:srgbClr val="A20000"/>
                </a:solidFill>
              </a:rPr>
              <a:t>Арон кодеш</a:t>
            </a:r>
          </a:p>
        </p:txBody>
      </p:sp>
      <p:pic>
        <p:nvPicPr>
          <p:cNvPr id="17411" name="Содержимое 8" descr="http://img.narodna.pravda.com.ua/images/doc/e/8/e8b5d-450px0renaron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21200" y="1055688"/>
            <a:ext cx="3219450" cy="4286250"/>
          </a:xfrm>
        </p:spPr>
      </p:pic>
      <p:sp>
        <p:nvSpPr>
          <p:cNvPr id="17412" name="Текст 10"/>
          <p:cNvSpPr>
            <a:spLocks noGrp="1"/>
          </p:cNvSpPr>
          <p:nvPr>
            <p:ph type="body" idx="2"/>
          </p:nvPr>
        </p:nvSpPr>
        <p:spPr>
          <a:xfrm>
            <a:off x="609600" y="1828800"/>
            <a:ext cx="3733800" cy="3810000"/>
          </a:xfrm>
        </p:spPr>
        <p:txBody>
          <a:bodyPr/>
          <a:lstStyle/>
          <a:p>
            <a:pPr algn="ctr"/>
            <a:r>
              <a:rPr lang="ru-RU" smtClean="0"/>
              <a:t> </a:t>
            </a:r>
            <a:r>
              <a:rPr lang="ru-RU" sz="3600" b="1" smtClean="0"/>
              <a:t>Специальный шкаф для хранения  Свитка Торы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A20000"/>
                </a:solidFill>
              </a:rPr>
              <a:t>Буддийские книги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33600" y="1524000"/>
            <a:ext cx="54102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Avesta_medi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914400"/>
            <a:ext cx="2695575" cy="3657600"/>
          </a:xfrm>
        </p:spPr>
      </p:pic>
      <p:pic>
        <p:nvPicPr>
          <p:cNvPr id="19459" name="Рисунок 4" descr="авест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571875"/>
            <a:ext cx="251936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 descr="8974c6c081e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609600"/>
            <a:ext cx="240665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 descr="веды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25" y="4143375"/>
            <a:ext cx="31877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305800" cy="10525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  ТРИПИТАКА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(три корзины)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483" name="Содержимое 3" descr="tripitak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4825" y="1562100"/>
            <a:ext cx="4600575" cy="4457700"/>
          </a:xfrm>
        </p:spPr>
      </p:pic>
      <p:pic>
        <p:nvPicPr>
          <p:cNvPr id="20484" name="Рисунок 5" descr="tripitaka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524000"/>
            <a:ext cx="34099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Содержимое 3" descr="tripitak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46005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КОРАН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1507" name="Рисунок 4" descr="1227814406_kora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524000"/>
            <a:ext cx="3352800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Содержимое 3" descr="koran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86150" y="3962400"/>
            <a:ext cx="3709988" cy="2759075"/>
          </a:xfrm>
        </p:spPr>
      </p:pic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676400"/>
            <a:ext cx="40386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981200" y="465138"/>
            <a:ext cx="6553200" cy="10509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КОРАН (чтение вслух)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3400" y="533400"/>
          <a:ext cx="8229600" cy="5585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1391618"/>
                <a:gridCol w="1645920"/>
                <a:gridCol w="1427336"/>
                <a:gridCol w="1864504"/>
              </a:tblGrid>
              <a:tr h="182089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Религии мира</a:t>
                      </a:r>
                    </a:p>
                    <a:p>
                      <a:endParaRPr lang="ru-RU" sz="2000" b="1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sz="2000" b="1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sz="2000" b="1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endParaRPr lang="ru-RU" sz="20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Иудаизм</a:t>
                      </a:r>
                      <a:endParaRPr lang="ru-RU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Буддизм</a:t>
                      </a:r>
                      <a:endParaRPr lang="ru-RU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Ислам</a:t>
                      </a:r>
                      <a:endParaRPr lang="ru-RU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Христианство</a:t>
                      </a:r>
                      <a:endParaRPr lang="ru-RU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32751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Основатель</a:t>
                      </a:r>
                    </a:p>
                    <a:p>
                      <a:endParaRPr lang="ru-RU" sz="2000" b="1" dirty="0" smtClean="0"/>
                    </a:p>
                    <a:p>
                      <a:endParaRPr lang="ru-RU" sz="2000" b="1" dirty="0" smtClean="0"/>
                    </a:p>
                    <a:p>
                      <a:endParaRPr lang="ru-RU" sz="2000" b="1" dirty="0" smtClean="0"/>
                    </a:p>
                    <a:p>
                      <a:endParaRPr lang="ru-RU" sz="2000" b="1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Моисей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Сиддхартха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Гаутама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Будда Просветлён-</a:t>
                      </a:r>
                    </a:p>
                    <a:p>
                      <a:r>
                        <a:rPr lang="ru-RU" dirty="0" err="1" smtClean="0"/>
                        <a:t>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Пророк </a:t>
                      </a:r>
                      <a:r>
                        <a:rPr lang="ru-RU" dirty="0" err="1" smtClean="0"/>
                        <a:t>Мухаммад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Мессия (помазанник)</a:t>
                      </a:r>
                    </a:p>
                    <a:p>
                      <a:r>
                        <a:rPr lang="ru-RU" dirty="0" smtClean="0"/>
                        <a:t>Иисус Христос</a:t>
                      </a:r>
                      <a:endParaRPr lang="ru-RU" dirty="0"/>
                    </a:p>
                  </a:txBody>
                  <a:tcPr/>
                </a:tc>
              </a:tr>
              <a:tr h="1832751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Когда и где возникла</a:t>
                      </a:r>
                    </a:p>
                    <a:p>
                      <a:endParaRPr lang="ru-RU" sz="2000" b="1" dirty="0" smtClean="0"/>
                    </a:p>
                    <a:p>
                      <a:endParaRPr lang="ru-RU" sz="2000" b="1" dirty="0" smtClean="0"/>
                    </a:p>
                    <a:p>
                      <a:endParaRPr lang="ru-RU" sz="2000" b="1" dirty="0"/>
                    </a:p>
                  </a:txBody>
                  <a:tcP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век до нашей эры</a:t>
                      </a:r>
                    </a:p>
                    <a:p>
                      <a:r>
                        <a:rPr lang="ru-RU" dirty="0" smtClean="0"/>
                        <a:t>В Палестине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тыс.</a:t>
                      </a:r>
                      <a:r>
                        <a:rPr lang="ru-RU" baseline="0" dirty="0" smtClean="0"/>
                        <a:t> лет </a:t>
                      </a:r>
                      <a:r>
                        <a:rPr lang="ru-RU" dirty="0" smtClean="0"/>
                        <a:t>до нашей эры</a:t>
                      </a:r>
                    </a:p>
                    <a:p>
                      <a:r>
                        <a:rPr lang="ru-RU" dirty="0" smtClean="0"/>
                        <a:t>В Индии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6 веке нашей Эры</a:t>
                      </a:r>
                    </a:p>
                    <a:p>
                      <a:r>
                        <a:rPr lang="ru-RU" dirty="0" smtClean="0"/>
                        <a:t>В Аравии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1 веке нашей эры</a:t>
                      </a:r>
                    </a:p>
                    <a:p>
                      <a:r>
                        <a:rPr lang="ru-RU" dirty="0" smtClean="0"/>
                        <a:t>В Палестине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Рабочий стол\религии\800px-Uthman_Koran-RZ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685800"/>
            <a:ext cx="8001000" cy="5495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Администратор\Рабочий стол\религии\800px-Quran-Mus'haf_Al_Tajwee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762000"/>
            <a:ext cx="73914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4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43151" name="Group 143"/>
          <p:cNvGraphicFramePr>
            <a:graphicFrameLocks noGrp="1"/>
          </p:cNvGraphicFramePr>
          <p:nvPr>
            <p:ph sz="half" idx="2"/>
          </p:nvPr>
        </p:nvGraphicFramePr>
        <p:xfrm>
          <a:off x="228600" y="228600"/>
          <a:ext cx="8686798" cy="6368578"/>
        </p:xfrm>
        <a:graphic>
          <a:graphicData uri="http://schemas.openxmlformats.org/drawingml/2006/table">
            <a:tbl>
              <a:tblPr/>
              <a:tblGrid>
                <a:gridCol w="1066800"/>
                <a:gridCol w="2407586"/>
                <a:gridCol w="1738026"/>
                <a:gridCol w="1736362"/>
                <a:gridCol w="1738024"/>
              </a:tblGrid>
              <a:tr h="9618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4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Христианская культура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4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4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Исламская культура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4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Буддийская культура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4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Иудейская культура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4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</a:tr>
              <a:tr h="125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Название книги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059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Библия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059D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059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Коран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059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059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0059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Трипитака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059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059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0059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Тора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</a:tr>
              <a:tr h="11127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Перевод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Книга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Чтение вслух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Три корзины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мудрости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Учение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</a:tr>
              <a:tr h="11795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Из каких частей состоит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77 книг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Ветхий Завет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Новый Завет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114 глав (суры)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Три раздела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Письмнная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–Танах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Устная -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Мишна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</a:tr>
              <a:tr h="18200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Содержа-ние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Завет Бога с пророками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Жизнь, слови и дела Иисуса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Наставления,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правила,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запреты,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повеления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Правила поведения,  притчи и беседы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Сотворение мира,  начало еврейской истории, правила поведения евреев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9D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762000" y="381000"/>
            <a:ext cx="7953375" cy="554831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600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chemeClr val="accent2"/>
                </a:solidFill>
              </a:rPr>
              <a:t>СИНКВЕЙН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1 - тема  (одно слово - существительное)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2 - описание темы (два прилагательных)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6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3 - действия в рамках этой темы (три    глагола)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600" b="1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4 - это фраза, показывающая отношение к теме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600" b="1" smtClean="0"/>
              <a:t>5 - слово, которое повторяет суть темы (синоним)</a:t>
            </a:r>
          </a:p>
          <a:p>
            <a:pPr>
              <a:lnSpc>
                <a:spcPct val="80000"/>
              </a:lnSpc>
            </a:pPr>
            <a:endParaRPr lang="ru-RU" sz="2600" b="1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503238" y="533400"/>
            <a:ext cx="8283575" cy="5715000"/>
          </a:xfrm>
        </p:spPr>
        <p:txBody>
          <a:bodyPr/>
          <a:lstStyle/>
          <a:p>
            <a:pPr algn="ctr">
              <a:lnSpc>
                <a:spcPct val="1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chemeClr val="accent2"/>
                </a:solidFill>
              </a:rPr>
              <a:t>КНИГА</a:t>
            </a:r>
          </a:p>
          <a:p>
            <a:pPr algn="ctr">
              <a:lnSpc>
                <a:spcPct val="190000"/>
              </a:lnSpc>
              <a:buFont typeface="Wingdings 2" pitchFamily="18" charset="2"/>
              <a:buNone/>
            </a:pPr>
            <a:r>
              <a:rPr lang="ru-RU" sz="3600" b="1" smtClean="0">
                <a:solidFill>
                  <a:srgbClr val="A20000"/>
                </a:solidFill>
              </a:rPr>
              <a:t>священная, древняя</a:t>
            </a:r>
          </a:p>
          <a:p>
            <a:pPr algn="ctr">
              <a:lnSpc>
                <a:spcPct val="190000"/>
              </a:lnSpc>
              <a:buFont typeface="Wingdings 2" pitchFamily="18" charset="2"/>
              <a:buNone/>
            </a:pPr>
            <a:r>
              <a:rPr lang="ru-RU" sz="3600" b="1" smtClean="0">
                <a:solidFill>
                  <a:srgbClr val="A20000"/>
                </a:solidFill>
              </a:rPr>
              <a:t>помогает, учит, наставляет</a:t>
            </a:r>
          </a:p>
          <a:p>
            <a:pPr algn="ctr">
              <a:lnSpc>
                <a:spcPct val="190000"/>
              </a:lnSpc>
              <a:buFont typeface="Wingdings 2" pitchFamily="18" charset="2"/>
              <a:buNone/>
            </a:pPr>
            <a:r>
              <a:rPr lang="ru-RU" sz="3600" b="1" smtClean="0">
                <a:solidFill>
                  <a:srgbClr val="A20000"/>
                </a:solidFill>
              </a:rPr>
              <a:t>чтение – лучшее учение</a:t>
            </a:r>
          </a:p>
          <a:p>
            <a:pPr algn="ctr">
              <a:lnSpc>
                <a:spcPct val="190000"/>
              </a:lnSpc>
              <a:buFont typeface="Wingdings 2" pitchFamily="18" charset="2"/>
              <a:buNone/>
            </a:pPr>
            <a:r>
              <a:rPr lang="ru-RU" sz="3600" b="1" smtClean="0">
                <a:solidFill>
                  <a:srgbClr val="A20000"/>
                </a:solidFill>
              </a:rPr>
              <a:t>мудрость </a:t>
            </a:r>
          </a:p>
          <a:p>
            <a:pPr>
              <a:lnSpc>
                <a:spcPct val="90000"/>
              </a:lnSpc>
            </a:pPr>
            <a:endParaRPr lang="ru-RU" sz="26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tripita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990600"/>
            <a:ext cx="3505200" cy="2819400"/>
          </a:xfrm>
        </p:spPr>
      </p:pic>
      <p:pic>
        <p:nvPicPr>
          <p:cNvPr id="27651" name="Содержимое 3" descr="8209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343400" y="1752600"/>
            <a:ext cx="42672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2438400"/>
            <a:ext cx="6400800" cy="2209800"/>
          </a:xfrm>
        </p:spPr>
        <p:txBody>
          <a:bodyPr/>
          <a:lstStyle/>
          <a:p>
            <a:pPr eaLnBrk="1" hangingPunct="1"/>
            <a:r>
              <a:rPr lang="ru-RU" smtClean="0"/>
              <a:t>.</a:t>
            </a: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447800" y="1066800"/>
            <a:ext cx="67818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Сама мала, а ума придала. </a:t>
            </a:r>
            <a:endParaRPr lang="en-US" sz="2800" b="1" i="1"/>
          </a:p>
          <a:p>
            <a:endParaRPr lang="ru-RU" sz="2800" b="1"/>
          </a:p>
          <a:p>
            <a:pPr algn="ctr"/>
            <a:r>
              <a:rPr lang="ru-RU" sz="2800" b="1">
                <a:solidFill>
                  <a:srgbClr val="800000"/>
                </a:solidFill>
              </a:rPr>
              <a:t>Склеена, сшита, без дверей, а закрыта.</a:t>
            </a:r>
            <a:endParaRPr lang="en-US" sz="2800" b="1">
              <a:solidFill>
                <a:srgbClr val="800000"/>
              </a:solidFill>
            </a:endParaRPr>
          </a:p>
          <a:p>
            <a:pPr algn="ctr"/>
            <a:r>
              <a:rPr lang="ru-RU" sz="2800" b="1">
                <a:solidFill>
                  <a:srgbClr val="800000"/>
                </a:solidFill>
              </a:rPr>
              <a:t> Кто её открывает - многое знает</a:t>
            </a:r>
            <a:r>
              <a:rPr lang="ru-RU" sz="2800" b="1"/>
              <a:t>. </a:t>
            </a:r>
            <a:endParaRPr lang="en-US" sz="2800" b="1"/>
          </a:p>
          <a:p>
            <a:pPr algn="ctr"/>
            <a:endParaRPr lang="en-US" sz="2800" b="1" i="1"/>
          </a:p>
          <a:p>
            <a:pPr algn="ctr"/>
            <a:r>
              <a:rPr lang="ru-RU" sz="2800" b="1"/>
              <a:t> </a:t>
            </a:r>
            <a:r>
              <a:rPr lang="ru-RU" sz="2800" b="1">
                <a:solidFill>
                  <a:srgbClr val="002060"/>
                </a:solidFill>
              </a:rPr>
              <a:t>Не куст, а с листочками, </a:t>
            </a:r>
            <a:br>
              <a:rPr lang="ru-RU" sz="2800" b="1">
                <a:solidFill>
                  <a:srgbClr val="002060"/>
                </a:solidFill>
              </a:rPr>
            </a:br>
            <a:r>
              <a:rPr lang="ru-RU" sz="2800" b="1">
                <a:solidFill>
                  <a:srgbClr val="002060"/>
                </a:solidFill>
              </a:rPr>
              <a:t>Не рубашка, а сшита, </a:t>
            </a:r>
            <a:br>
              <a:rPr lang="ru-RU" sz="2800" b="1">
                <a:solidFill>
                  <a:srgbClr val="002060"/>
                </a:solidFill>
              </a:rPr>
            </a:br>
            <a:r>
              <a:rPr lang="ru-RU" sz="2800" b="1">
                <a:solidFill>
                  <a:srgbClr val="002060"/>
                </a:solidFill>
              </a:rPr>
              <a:t>Не человек, а рассказывает. </a:t>
            </a:r>
            <a:endParaRPr lang="en-US" sz="2800" b="1" i="1">
              <a:solidFill>
                <a:srgbClr val="002060"/>
              </a:solidFill>
            </a:endParaRP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КНИГИ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181600"/>
          </a:xfrm>
        </p:spPr>
        <p:txBody>
          <a:bodyPr/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008000"/>
                </a:solidFill>
              </a:rPr>
              <a:t>интересные 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7030A0"/>
                </a:solidFill>
              </a:rPr>
              <a:t>новые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CC0000"/>
                </a:solidFill>
              </a:rPr>
              <a:t>священные </a:t>
            </a:r>
            <a:endParaRPr lang="ru-RU" b="1" dirty="0">
              <a:solidFill>
                <a:srgbClr val="CC0000"/>
              </a:solidFill>
            </a:endParaRP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0070C0"/>
                </a:solidFill>
              </a:rPr>
              <a:t>популярные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CC0099"/>
                </a:solidFill>
              </a:rPr>
              <a:t>мудрые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666633"/>
                </a:solidFill>
              </a:rPr>
              <a:t>добрые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993300"/>
                </a:solidFill>
              </a:rPr>
              <a:t>познавательные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>
                <a:solidFill>
                  <a:srgbClr val="6600CC"/>
                </a:solidFill>
              </a:rPr>
              <a:t>умные 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Avesta_medi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457200"/>
            <a:ext cx="2020888" cy="2743200"/>
          </a:xfrm>
        </p:spPr>
      </p:pic>
      <p:pic>
        <p:nvPicPr>
          <p:cNvPr id="7171" name="Рисунок 5" descr="8974c6c081e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81000"/>
            <a:ext cx="18684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276600"/>
            <a:ext cx="27146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i-main-pic" descr="Картинка 13 из 685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3200400"/>
            <a:ext cx="24384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7" descr="i?id=37432382&amp;tov=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400" y="533400"/>
            <a:ext cx="345440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Рисунок 4" descr="123065.jpe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24200" y="3429000"/>
            <a:ext cx="26273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8195" name="Содержимое 3" descr="священник читает библию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98775" y="3733800"/>
            <a:ext cx="3609975" cy="2695575"/>
          </a:xfrm>
        </p:spPr>
      </p:pic>
      <p:pic>
        <p:nvPicPr>
          <p:cNvPr id="8196" name="Рисунок 4" descr="читает коран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706563"/>
            <a:ext cx="2143125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читают тору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649288"/>
            <a:ext cx="3540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6" descr="буддист с книгой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788" y="1106488"/>
            <a:ext cx="24701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75200" y="6248400"/>
            <a:ext cx="319044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Христианство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8638" y="4429132"/>
            <a:ext cx="319044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Буддизм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67199" y="5000553"/>
            <a:ext cx="319044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Ислам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75201" y="3309278"/>
            <a:ext cx="3190449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Иудаизм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590800"/>
            <a:ext cx="6096000" cy="1371600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Arial Black" pitchFamily="34" charset="0"/>
              </a:rPr>
              <a:t/>
            </a:r>
            <a:br>
              <a:rPr lang="ru-RU" sz="3600" b="1" smtClean="0">
                <a:latin typeface="Arial Black" pitchFamily="34" charset="0"/>
              </a:rPr>
            </a:br>
            <a:endParaRPr lang="ru-RU" sz="2000" b="1" smtClean="0">
              <a:latin typeface="Arial Black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447800"/>
            <a:ext cx="5715000" cy="10207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6000" b="1" i="1" smtClean="0">
                <a:solidFill>
                  <a:srgbClr val="680000"/>
                </a:solidFill>
                <a:latin typeface="Arial Black" pitchFamily="34" charset="0"/>
              </a:rPr>
              <a:t>Священные книги религий мира</a:t>
            </a:r>
            <a:endParaRPr lang="ru-RU" sz="6000" i="1" smtClean="0">
              <a:solidFill>
                <a:srgbClr val="680000"/>
              </a:solidFill>
            </a:endParaRPr>
          </a:p>
        </p:txBody>
      </p:sp>
      <p:pic>
        <p:nvPicPr>
          <p:cNvPr id="2" name="Мусульманская молитва, - Суры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5000" y="60198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09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</a:rPr>
              <a:t/>
            </a:r>
            <a:br>
              <a:rPr lang="ru-RU" b="1" smtClean="0">
                <a:solidFill>
                  <a:srgbClr val="800000"/>
                </a:solidFill>
              </a:rPr>
            </a:br>
            <a:r>
              <a:rPr lang="ru-RU" b="1" smtClean="0">
                <a:solidFill>
                  <a:srgbClr val="800000"/>
                </a:solidFill>
              </a:rPr>
              <a:t>На уроке узнаем, что такое:</a:t>
            </a:r>
            <a:br>
              <a:rPr lang="ru-RU" b="1" smtClean="0">
                <a:solidFill>
                  <a:srgbClr val="800000"/>
                </a:solidFill>
              </a:rPr>
            </a:br>
            <a:r>
              <a:rPr lang="ru-RU" b="1" smtClean="0">
                <a:solidFill>
                  <a:srgbClr val="800000"/>
                </a:solidFill>
              </a:rPr>
              <a:t> </a:t>
            </a:r>
            <a:endParaRPr lang="ru-RU" smtClean="0">
              <a:solidFill>
                <a:srgbClr val="800000"/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3992563"/>
          </a:xfrm>
        </p:spPr>
        <p:txBody>
          <a:bodyPr/>
          <a:lstStyle/>
          <a:p>
            <a:pPr algn="ctr"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Библия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Тора</a:t>
            </a:r>
          </a:p>
          <a:p>
            <a:pPr algn="ctr"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Коран</a:t>
            </a:r>
          </a:p>
          <a:p>
            <a:pPr algn="ctr" eaLnBrk="1" hangingPunct="1">
              <a:defRPr/>
            </a:pPr>
            <a:r>
              <a:rPr lang="ru-RU" sz="4800" b="1" dirty="0" err="1" smtClean="0">
                <a:solidFill>
                  <a:schemeClr val="accent6">
                    <a:lumMod val="75000"/>
                  </a:schemeClr>
                </a:solidFill>
              </a:rPr>
              <a:t>Трипитака</a:t>
            </a:r>
            <a:endParaRPr lang="ru-RU" sz="4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4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/>
          </p:cNvSpPr>
          <p:nvPr>
            <p:ph type="body" sz="half" idx="1"/>
          </p:nvPr>
        </p:nvSpPr>
        <p:spPr>
          <a:xfrm>
            <a:off x="503238" y="990600"/>
            <a:ext cx="8101012" cy="4343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400" b="1" smtClean="0"/>
              <a:t>Священные книги    религий</a:t>
            </a:r>
          </a:p>
        </p:txBody>
      </p:sp>
      <p:graphicFrame>
        <p:nvGraphicFramePr>
          <p:cNvPr id="34964" name="Group 148"/>
          <p:cNvGraphicFramePr>
            <a:graphicFrameLocks noGrp="1"/>
          </p:cNvGraphicFramePr>
          <p:nvPr>
            <p:ph sz="half" idx="2"/>
          </p:nvPr>
        </p:nvGraphicFramePr>
        <p:xfrm>
          <a:off x="468313" y="1600200"/>
          <a:ext cx="8207375" cy="4481517"/>
        </p:xfrm>
        <a:graphic>
          <a:graphicData uri="http://schemas.openxmlformats.org/drawingml/2006/table">
            <a:tbl>
              <a:tblPr/>
              <a:tblGrid>
                <a:gridCol w="1641475"/>
                <a:gridCol w="1776412"/>
                <a:gridCol w="1508125"/>
                <a:gridCol w="1539875"/>
                <a:gridCol w="1741488"/>
              </a:tblGrid>
              <a:tr h="8519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Христианская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Исламская культура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Буддийская культура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Иудейская культура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</a:tr>
              <a:tr h="65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Название книги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</a:tr>
              <a:tr h="6805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Перевод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</a:tr>
              <a:tr h="657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Из каких частей состоит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</a:tr>
              <a:tr h="1634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orbel" pitchFamily="34" charset="0"/>
                          <a:cs typeface="Times New Roman" pitchFamily="18" charset="0"/>
                        </a:rPr>
                        <a:t>Содержание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orbel" pitchFamily="34" charset="0"/>
                        <a:cs typeface="Times New Roman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CC9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361</Words>
  <Application>Microsoft Office PowerPoint</Application>
  <PresentationFormat>Экран (4:3)</PresentationFormat>
  <Paragraphs>135</Paragraphs>
  <Slides>25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Arial Black</vt:lpstr>
      <vt:lpstr>Wingdings 2</vt:lpstr>
      <vt:lpstr>Corbel</vt:lpstr>
      <vt:lpstr>Times New Roman</vt:lpstr>
      <vt:lpstr>Оформление по умолчанию</vt:lpstr>
      <vt:lpstr> Основы религиозной культуры  и светской этики 4 класс      </vt:lpstr>
      <vt:lpstr>Слайд 2</vt:lpstr>
      <vt:lpstr>Слайд 3</vt:lpstr>
      <vt:lpstr>КНИГИ</vt:lpstr>
      <vt:lpstr>Слайд 5</vt:lpstr>
      <vt:lpstr>Слайд 6</vt:lpstr>
      <vt:lpstr> </vt:lpstr>
      <vt:lpstr> На уроке узнаем, что такое:  </vt:lpstr>
      <vt:lpstr>Слайд 9</vt:lpstr>
      <vt:lpstr>Слайд 10</vt:lpstr>
      <vt:lpstr>Библия (книга) – 77 книг</vt:lpstr>
      <vt:lpstr>Тора (учение)</vt:lpstr>
      <vt:lpstr>Слайд 13</vt:lpstr>
      <vt:lpstr>Слайд 14</vt:lpstr>
      <vt:lpstr>Арон кодеш</vt:lpstr>
      <vt:lpstr>Буддийские книги</vt:lpstr>
      <vt:lpstr>Слайд 17</vt:lpstr>
      <vt:lpstr>  ТРИПИТАКА (три корзины)</vt:lpstr>
      <vt:lpstr>КОРАН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</cp:lastModifiedBy>
  <cp:revision>50</cp:revision>
  <cp:lastPrinted>1601-01-01T00:00:00Z</cp:lastPrinted>
  <dcterms:created xsi:type="dcterms:W3CDTF">2012-01-05T18:46:57Z</dcterms:created>
  <dcterms:modified xsi:type="dcterms:W3CDTF">2021-11-26T05:02:09Z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