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712968" cy="6480720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</a:t>
            </a:r>
          </a:p>
          <a:p>
            <a:pPr marL="0" indent="0">
              <a:buNone/>
            </a:pPr>
            <a:r>
              <a:rPr lang="ru-RU" b="1" i="1" smtClean="0"/>
              <a:t>      Цель</a:t>
            </a:r>
            <a:r>
              <a:rPr lang="ru-RU" b="1" i="1" dirty="0" smtClean="0"/>
              <a:t>:   Обобщить </a:t>
            </a:r>
            <a:r>
              <a:rPr lang="ru-RU" b="1" i="1" dirty="0"/>
              <a:t>и закрепить знания по теме: «Чрезвычайные </a:t>
            </a:r>
            <a:r>
              <a:rPr lang="ru-RU" b="1" i="1"/>
              <a:t>ситуации</a:t>
            </a:r>
            <a:r>
              <a:rPr lang="ru-RU" b="1" i="1" smtClean="0"/>
              <a:t>». </a:t>
            </a:r>
            <a:endParaRPr lang="ru-RU" b="1" i="1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57978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88640"/>
            <a:ext cx="8856984" cy="6408712"/>
          </a:xfrm>
        </p:spPr>
        <p:txBody>
          <a:bodyPr/>
          <a:lstStyle/>
          <a:p>
            <a:pPr marL="0" indent="0">
              <a:buNone/>
            </a:pPr>
            <a:r>
              <a:rPr lang="ru-RU" sz="3600" b="1" i="1" dirty="0" smtClean="0"/>
              <a:t>          При </a:t>
            </a:r>
            <a:r>
              <a:rPr lang="ru-RU" sz="3600" b="1" i="1" dirty="0"/>
              <a:t>внезапном наводнении до прибытия помощи следует:</a:t>
            </a:r>
            <a:br>
              <a:rPr lang="ru-RU" sz="3600" b="1" i="1" dirty="0"/>
            </a:br>
            <a:endParaRPr lang="ru-RU" sz="3600" b="1" i="1" dirty="0" smtClean="0"/>
          </a:p>
          <a:p>
            <a:pPr marL="0" indent="0">
              <a:buNone/>
            </a:pPr>
            <a:r>
              <a:rPr lang="ru-RU" dirty="0" smtClean="0"/>
              <a:t>       а</a:t>
            </a:r>
            <a:r>
              <a:rPr lang="ru-RU" dirty="0"/>
              <a:t>) оставаться на месте и ждать указаний по телевидению (радио), при этом вывесить белое или цветное полотнище, чтобы вас обнаружили;</a:t>
            </a:r>
          </a:p>
          <a:p>
            <a:pPr marL="0" indent="0">
              <a:buNone/>
            </a:pPr>
            <a:r>
              <a:rPr lang="ru-RU" dirty="0" smtClean="0"/>
              <a:t>       б) </a:t>
            </a:r>
            <a:r>
              <a:rPr lang="ru-RU" dirty="0"/>
              <a:t>быстро занять ближайшее возвышенное место и оставаться там до схода воды, при этом подавать сигналы, позволяющие вас обнаружить;</a:t>
            </a:r>
          </a:p>
          <a:p>
            <a:pPr marL="0" indent="0">
              <a:buNone/>
            </a:pPr>
            <a:r>
              <a:rPr lang="ru-RU" dirty="0" smtClean="0"/>
              <a:t>       в) </a:t>
            </a:r>
            <a:r>
              <a:rPr lang="ru-RU" dirty="0"/>
              <a:t>спуститься на нижний этаж здания и подавать световые сигналы.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72911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  <a:alpha val="7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856984" cy="6408712"/>
          </a:xfrm>
        </p:spPr>
        <p:txBody>
          <a:bodyPr/>
          <a:lstStyle/>
          <a:p>
            <a:pPr marL="0" indent="0">
              <a:buNone/>
            </a:pPr>
            <a:r>
              <a:rPr lang="ru-RU" sz="3600" b="1" i="1" dirty="0" smtClean="0"/>
              <a:t>      Гигантские   </a:t>
            </a:r>
            <a:r>
              <a:rPr lang="ru-RU" sz="3600" b="1" i="1" dirty="0"/>
              <a:t>океанские   волны,   возникающие обычно в результате подводных или островных землетрясений и извержений вулканов,— это: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 а</a:t>
            </a:r>
            <a:r>
              <a:rPr lang="ru-RU" dirty="0"/>
              <a:t>)	шторм;</a:t>
            </a:r>
          </a:p>
          <a:p>
            <a:pPr marL="0" indent="0">
              <a:buNone/>
            </a:pPr>
            <a:r>
              <a:rPr lang="ru-RU" dirty="0" smtClean="0"/>
              <a:t>              б</a:t>
            </a:r>
            <a:r>
              <a:rPr lang="ru-RU" dirty="0"/>
              <a:t>)	моретрясение;</a:t>
            </a:r>
          </a:p>
          <a:p>
            <a:pPr marL="0" indent="0">
              <a:buNone/>
            </a:pPr>
            <a:r>
              <a:rPr lang="ru-RU" dirty="0" smtClean="0"/>
              <a:t>              в</a:t>
            </a:r>
            <a:r>
              <a:rPr lang="ru-RU" dirty="0"/>
              <a:t>)	цунами.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36582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8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64807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         </a:t>
            </a:r>
            <a:r>
              <a:rPr lang="ru-RU" sz="3600" b="1" i="1" dirty="0" smtClean="0"/>
              <a:t>Прибыв </a:t>
            </a:r>
            <a:r>
              <a:rPr lang="ru-RU" sz="3600" b="1" i="1" dirty="0"/>
              <a:t>на место размещения в случае эвакуации из зоны аварии с </a:t>
            </a:r>
            <a:r>
              <a:rPr lang="ru-RU" sz="3600" b="1" i="1" dirty="0" smtClean="0"/>
              <a:t>выбросом </a:t>
            </a:r>
            <a:r>
              <a:rPr lang="ru-RU" sz="3600" b="1" i="1" dirty="0"/>
              <a:t>АХОВ, </a:t>
            </a:r>
            <a:r>
              <a:rPr lang="ru-RU" sz="3600" b="1" i="1" dirty="0" smtClean="0"/>
              <a:t>необходимо:</a:t>
            </a:r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  а</a:t>
            </a:r>
            <a:r>
              <a:rPr lang="ru-RU" sz="2800" dirty="0"/>
              <a:t>) </a:t>
            </a:r>
            <a:r>
              <a:rPr lang="ru-RU" sz="2800" dirty="0" smtClean="0"/>
              <a:t>немедленно </a:t>
            </a:r>
            <a:r>
              <a:rPr lang="ru-RU" sz="2800" dirty="0"/>
              <a:t>зарегистрироваться, после регистрации надеть одежду, вытереть ботинки, пройти в здание и умыться;</a:t>
            </a:r>
          </a:p>
          <a:p>
            <a:pPr marL="0" indent="0">
              <a:buNone/>
            </a:pPr>
            <a:r>
              <a:rPr lang="ru-RU" sz="2800" dirty="0" smtClean="0"/>
              <a:t>  б</a:t>
            </a:r>
            <a:r>
              <a:rPr lang="ru-RU" sz="2800" dirty="0"/>
              <a:t>) </a:t>
            </a:r>
            <a:r>
              <a:rPr lang="ru-RU" sz="2800" dirty="0" smtClean="0"/>
              <a:t>снять </a:t>
            </a:r>
            <a:r>
              <a:rPr lang="ru-RU" sz="2800" dirty="0"/>
              <a:t>верхнюю одежду, принять душ с мылом, промыть глаза и прополоскать рот;</a:t>
            </a:r>
          </a:p>
          <a:p>
            <a:pPr marL="0" indent="0">
              <a:buNone/>
            </a:pPr>
            <a:r>
              <a:rPr lang="ru-RU" sz="2800" dirty="0" smtClean="0"/>
              <a:t>  в</a:t>
            </a:r>
            <a:r>
              <a:rPr lang="ru-RU" sz="2800" dirty="0"/>
              <a:t>) </a:t>
            </a:r>
            <a:r>
              <a:rPr lang="ru-RU" sz="2800" dirty="0" smtClean="0"/>
              <a:t>помочь </a:t>
            </a:r>
            <a:r>
              <a:rPr lang="ru-RU" sz="2800" dirty="0"/>
              <a:t>эвакуируемым разместиться на сборном эвакопункте, пройти на пункт питания, исключить какие-либо физические нагрузки и лечь отдыхать.</a:t>
            </a:r>
          </a:p>
          <a:p>
            <a:pPr marL="0" indent="0">
              <a:buNone/>
            </a:pPr>
            <a:endParaRPr lang="ru-RU" sz="3600" b="1" i="1" dirty="0"/>
          </a:p>
        </p:txBody>
      </p:sp>
    </p:spTree>
    <p:extLst>
      <p:ext uri="{BB962C8B-B14F-4D97-AF65-F5344CB8AC3E}">
        <p14:creationId xmlns:p14="http://schemas.microsoft.com/office/powerpoint/2010/main" val="1366356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  <a:alpha val="5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856984" cy="655272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</a:t>
            </a:r>
            <a:r>
              <a:rPr lang="ru-RU" sz="3600" b="1" i="1" dirty="0" smtClean="0"/>
              <a:t>Потенциальную </a:t>
            </a:r>
            <a:r>
              <a:rPr lang="ru-RU" sz="3600" b="1" i="1" dirty="0"/>
              <a:t>опасность возникновения чрезвычайных  ситуаций в  районе  вашего  проживания можно выяснить в местных органах</a:t>
            </a:r>
            <a:r>
              <a:rPr lang="ru-RU" sz="3600" b="1" i="1" dirty="0" smtClean="0"/>
              <a:t>: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б</a:t>
            </a:r>
            <a:r>
              <a:rPr lang="ru-RU" dirty="0"/>
              <a:t>) санитарно-экологического надзора;</a:t>
            </a:r>
          </a:p>
          <a:p>
            <a:pPr marL="0" indent="0">
              <a:buNone/>
            </a:pPr>
            <a:r>
              <a:rPr lang="ru-RU" dirty="0" smtClean="0"/>
              <a:t>          в</a:t>
            </a:r>
            <a:r>
              <a:rPr lang="ru-RU" dirty="0"/>
              <a:t>) государственного пожарного надзора;</a:t>
            </a:r>
          </a:p>
          <a:p>
            <a:pPr marL="0" indent="0">
              <a:buNone/>
            </a:pPr>
            <a:r>
              <a:rPr lang="ru-RU" dirty="0" smtClean="0"/>
              <a:t>          г) </a:t>
            </a:r>
            <a:r>
              <a:rPr lang="ru-RU" dirty="0"/>
              <a:t>управления по делам гражданской обороны и чрезвычайным ситуациям.</a:t>
            </a:r>
          </a:p>
          <a:p>
            <a:pPr marL="0" indent="0">
              <a:buNone/>
            </a:pPr>
            <a:endParaRPr lang="ru-RU" sz="3600" b="1" i="1" dirty="0"/>
          </a:p>
        </p:txBody>
      </p:sp>
    </p:spTree>
    <p:extLst>
      <p:ext uri="{BB962C8B-B14F-4D97-AF65-F5344CB8AC3E}">
        <p14:creationId xmlns:p14="http://schemas.microsoft.com/office/powerpoint/2010/main" val="7155498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5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856984" cy="633670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      </a:t>
            </a:r>
            <a:r>
              <a:rPr lang="ru-RU" sz="3600" b="1" i="1" dirty="0" smtClean="0"/>
              <a:t>Последствиями </a:t>
            </a:r>
            <a:r>
              <a:rPr lang="ru-RU" sz="3600" b="1" i="1" dirty="0"/>
              <a:t>аварий на химически опасных предприятиях могут быть:</a:t>
            </a:r>
            <a:br>
              <a:rPr lang="ru-RU" sz="3600" b="1" i="1" dirty="0"/>
            </a:br>
            <a:endParaRPr lang="ru-RU" sz="3600" b="1" i="1" dirty="0" smtClean="0"/>
          </a:p>
          <a:p>
            <a:pPr marL="0" indent="0">
              <a:buNone/>
            </a:pPr>
            <a:r>
              <a:rPr lang="ru-RU" sz="3600" b="1" i="1" dirty="0"/>
              <a:t> </a:t>
            </a:r>
            <a:r>
              <a:rPr lang="ru-RU" sz="3600" b="1" i="1" dirty="0" smtClean="0"/>
              <a:t>         </a:t>
            </a:r>
            <a:r>
              <a:rPr lang="ru-RU" dirty="0" smtClean="0"/>
              <a:t>а</a:t>
            </a:r>
            <a:r>
              <a:rPr lang="ru-RU" dirty="0"/>
              <a:t>) разрушение наземных и подземных коммуникаций, промышленных зданий в результате действия ударной волны;</a:t>
            </a:r>
          </a:p>
          <a:p>
            <a:pPr marL="0" indent="0">
              <a:buNone/>
            </a:pPr>
            <a:r>
              <a:rPr lang="ru-RU" dirty="0" smtClean="0"/>
              <a:t>          б</a:t>
            </a:r>
            <a:r>
              <a:rPr lang="ru-RU" dirty="0"/>
              <a:t>) заражение окружающей среды и массовые поражения людей, растений, животных опасными ядовитыми веществами;</a:t>
            </a:r>
          </a:p>
          <a:p>
            <a:pPr marL="0" indent="0">
              <a:buNone/>
            </a:pPr>
            <a:r>
              <a:rPr lang="ru-RU" dirty="0" smtClean="0"/>
              <a:t>         в) </a:t>
            </a:r>
            <a:r>
              <a:rPr lang="ru-RU" dirty="0"/>
              <a:t>резкое повышение или понижение атмосферного давления в зоне аварии и на прилегающей к ней территории.</a:t>
            </a:r>
          </a:p>
          <a:p>
            <a:pPr marL="0" indent="0">
              <a:buNone/>
            </a:pP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11663397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6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655272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dirty="0" smtClean="0"/>
              <a:t>      </a:t>
            </a:r>
            <a:r>
              <a:rPr lang="ru-RU" sz="2800" b="1" i="1" dirty="0" smtClean="0"/>
              <a:t>В </a:t>
            </a:r>
            <a:r>
              <a:rPr lang="ru-RU" sz="2800" b="1" i="1" dirty="0"/>
              <a:t>случае оповещения об аварии с выбросом АХОВ последовательность ваших действий будет </a:t>
            </a:r>
            <a:r>
              <a:rPr lang="ru-RU" sz="2800" b="1" i="1" dirty="0" smtClean="0"/>
              <a:t>следующей:</a:t>
            </a:r>
          </a:p>
          <a:p>
            <a:pPr marL="0" indent="0">
              <a:buNone/>
            </a:pPr>
            <a:r>
              <a:rPr lang="ru-RU" sz="2800" dirty="0" smtClean="0"/>
              <a:t>     а) включить </a:t>
            </a:r>
            <a:r>
              <a:rPr lang="ru-RU" sz="2800" dirty="0"/>
              <a:t>радио, выслушать рекомендации, надеть средства защиты, закрыть окна, отключить газ,  воду, электричество, погасить огонь в печи, взять необходимые вещи, документы и продукты питания, укрыться в убежище или покинуть район аварии;</a:t>
            </a:r>
          </a:p>
          <a:p>
            <a:pPr marL="0" indent="0">
              <a:buNone/>
            </a:pPr>
            <a:r>
              <a:rPr lang="ru-RU" sz="2800" dirty="0" smtClean="0"/>
              <a:t>    б) включить </a:t>
            </a:r>
            <a:r>
              <a:rPr lang="ru-RU" sz="2800" dirty="0"/>
              <a:t>радио, выслушать рекомендации, надеть средства защиты, взять необходимые вещи, документы и продукты питания, укрыться в убежище или покинуть район аварии;</a:t>
            </a:r>
          </a:p>
          <a:p>
            <a:pPr marL="0" indent="0">
              <a:buNone/>
            </a:pPr>
            <a:r>
              <a:rPr lang="ru-RU" sz="2800" dirty="0" smtClean="0"/>
              <a:t>     в) надеть </a:t>
            </a:r>
            <a:r>
              <a:rPr lang="ru-RU" sz="2800" dirty="0"/>
              <a:t>средства защиты, закрыть окна, отключить газ, воду, электричество, погасить огонь в печи, взять необходимые вещи, документы и продукты питания, укрыться в убежище или покинуть район аварии.</a:t>
            </a:r>
          </a:p>
          <a:p>
            <a:pPr marL="0" indent="0">
              <a:buNone/>
            </a:pP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39096887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5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88640"/>
            <a:ext cx="9036496" cy="666936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      </a:t>
            </a:r>
            <a:r>
              <a:rPr lang="ru-RU" sz="3300" b="1" i="1" dirty="0" smtClean="0"/>
              <a:t>При </a:t>
            </a:r>
            <a:r>
              <a:rPr lang="ru-RU" sz="3300" b="1" i="1" dirty="0"/>
              <a:t>движении по зараженной радиоактивными веществами местности необходимо</a:t>
            </a:r>
            <a:r>
              <a:rPr lang="ru-RU" sz="3300" b="1" i="1" dirty="0" smtClean="0"/>
              <a:t>: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  а) периодически </a:t>
            </a:r>
            <a:r>
              <a:rPr lang="ru-RU" dirty="0"/>
              <a:t>снимать средства индивидуальной защиты органов дыхания и кожи и отряхивать их от пыли, двигаться по высокой траве и кустарнику, принимать пищу и пить только при ясной безветренной погоде;</a:t>
            </a:r>
          </a:p>
          <a:p>
            <a:pPr marL="0" indent="0">
              <a:buNone/>
            </a:pPr>
            <a:r>
              <a:rPr lang="ru-RU" dirty="0" smtClean="0"/>
              <a:t>      б) находиться </a:t>
            </a:r>
            <a:r>
              <a:rPr lang="ru-RU" dirty="0"/>
              <a:t>в средствах индивидуальной защиты, избегать движения по высокой траве и кустарнику, без надобности не садиться и не прикасаться к местным предметам, не принимать пищу, не пить, не курить, не поднимать пыль и не ставить вещи на землю;</a:t>
            </a:r>
          </a:p>
          <a:p>
            <a:pPr marL="0" indent="0">
              <a:buNone/>
            </a:pPr>
            <a:r>
              <a:rPr lang="ru-RU" dirty="0" smtClean="0"/>
              <a:t>     в</a:t>
            </a:r>
            <a:r>
              <a:rPr lang="ru-RU" dirty="0"/>
              <a:t>) находиться в средствах индивидуальной защи­ты, периодически снимать их и отряхивать от пыли, двигаться по высокой траве и кустарнику, не принимать пищу, не пить, не курить, не поднимать пыль и не ставить вещи на землю.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00211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640871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</a:t>
            </a:r>
            <a:r>
              <a:rPr lang="ru-RU" sz="3600" b="1" i="1" dirty="0" smtClean="0"/>
              <a:t>Производственные </a:t>
            </a:r>
            <a:r>
              <a:rPr lang="ru-RU" sz="3600" b="1" i="1" dirty="0"/>
              <a:t>аварии и катастрофы относятся к</a:t>
            </a:r>
            <a:r>
              <a:rPr lang="ru-RU" sz="3600" b="1" i="1" dirty="0" smtClean="0"/>
              <a:t>:</a:t>
            </a:r>
            <a:endParaRPr lang="ru-RU" b="1" i="1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          а) </a:t>
            </a:r>
            <a:r>
              <a:rPr lang="ru-RU" dirty="0"/>
              <a:t>ЧС природного характера;</a:t>
            </a:r>
          </a:p>
          <a:p>
            <a:pPr marL="0" indent="0">
              <a:buNone/>
            </a:pPr>
            <a:r>
              <a:rPr lang="ru-RU" dirty="0" smtClean="0"/>
              <a:t>                   б) стихийным </a:t>
            </a:r>
            <a:r>
              <a:rPr lang="ru-RU" dirty="0"/>
              <a:t>бедствиям;</a:t>
            </a:r>
          </a:p>
          <a:p>
            <a:pPr marL="0" indent="0">
              <a:buNone/>
            </a:pPr>
            <a:r>
              <a:rPr lang="ru-RU" dirty="0" smtClean="0"/>
              <a:t>                   в) ЧС </a:t>
            </a:r>
            <a:r>
              <a:rPr lang="ru-RU" dirty="0"/>
              <a:t>техногенного характера.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78178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6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457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8640"/>
            <a:ext cx="8892480" cy="633670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</a:t>
            </a:r>
            <a:r>
              <a:rPr lang="ru-RU" sz="3600" b="1" i="1" dirty="0" smtClean="0"/>
              <a:t>Объект</a:t>
            </a:r>
            <a:r>
              <a:rPr lang="ru-RU" sz="3600" b="1" i="1" dirty="0"/>
              <a:t>, при аварии или разрушении которого могут произойти массовые поражения людей, животных и растений опасными химическими веществами, — это:</a:t>
            </a:r>
            <a:br>
              <a:rPr lang="ru-RU" sz="3600" b="1" i="1" dirty="0"/>
            </a:br>
            <a:endParaRPr lang="ru-RU" b="1" i="1" dirty="0"/>
          </a:p>
          <a:p>
            <a:pPr marL="0" indent="0">
              <a:buNone/>
            </a:pPr>
            <a:r>
              <a:rPr lang="ru-RU" dirty="0" smtClean="0"/>
              <a:t>            а)химически </a:t>
            </a:r>
            <a:r>
              <a:rPr lang="ru-RU" dirty="0"/>
              <a:t>опасный объект;</a:t>
            </a:r>
          </a:p>
          <a:p>
            <a:pPr marL="0" indent="0">
              <a:buNone/>
            </a:pPr>
            <a:r>
              <a:rPr lang="ru-RU" dirty="0" smtClean="0"/>
              <a:t>            б)пожароопасный </a:t>
            </a:r>
            <a:r>
              <a:rPr lang="ru-RU" dirty="0"/>
              <a:t>объект;</a:t>
            </a:r>
          </a:p>
          <a:p>
            <a:pPr marL="0" indent="0">
              <a:buNone/>
            </a:pPr>
            <a:r>
              <a:rPr lang="ru-RU" dirty="0" smtClean="0"/>
              <a:t>            в)</a:t>
            </a:r>
            <a:r>
              <a:rPr lang="ru-RU" dirty="0" err="1" smtClean="0"/>
              <a:t>гидродинамически</a:t>
            </a:r>
            <a:r>
              <a:rPr lang="ru-RU" dirty="0" smtClean="0"/>
              <a:t> </a:t>
            </a:r>
            <a:r>
              <a:rPr lang="ru-RU" dirty="0"/>
              <a:t>опасный объект.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5295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3"/>
            <a:ext cx="7772400" cy="1296143"/>
          </a:xfrm>
        </p:spPr>
        <p:txBody>
          <a:bodyPr>
            <a:normAutofit/>
          </a:bodyPr>
          <a:lstStyle/>
          <a:p>
            <a:r>
              <a:rPr lang="ru-RU" sz="6600" b="1" i="1" dirty="0" smtClean="0">
                <a:solidFill>
                  <a:srgbClr val="FF0000"/>
                </a:solidFill>
              </a:rPr>
              <a:t>Викторина.</a:t>
            </a:r>
            <a:endParaRPr lang="ru-RU" sz="6600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556792"/>
            <a:ext cx="8136904" cy="1728192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00B050"/>
                </a:solidFill>
              </a:rPr>
              <a:t>ЧС природного и техногенного происхождения.</a:t>
            </a:r>
            <a:endParaRPr lang="ru-RU" sz="3600" b="1" i="1" dirty="0">
              <a:solidFill>
                <a:srgbClr val="00B050"/>
              </a:solidFill>
            </a:endParaRPr>
          </a:p>
        </p:txBody>
      </p:sp>
      <p:pic>
        <p:nvPicPr>
          <p:cNvPr id="1028" name="Picture 4" descr="http://syl.ru/misc/i/ai/100095/20767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353" y="2708920"/>
            <a:ext cx="488632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vse-temu.org/wp-content/uploads/2016/03/115953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8962" y="3356992"/>
            <a:ext cx="4706029" cy="3771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1026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6"/>
            <a:ext cx="8856984" cy="6336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  </a:t>
            </a:r>
            <a:r>
              <a:rPr lang="ru-RU" sz="3600" b="1" i="1" dirty="0" smtClean="0"/>
              <a:t>Какой </a:t>
            </a:r>
            <a:r>
              <a:rPr lang="ru-RU" sz="3600" b="1" i="1" dirty="0"/>
              <a:t>сигнал ГО означает завывание сирены, прерывистые гудки предприятий и транспортных средств?</a:t>
            </a:r>
            <a:br>
              <a:rPr lang="ru-RU" sz="3600" b="1" i="1" dirty="0"/>
            </a:br>
            <a:endParaRPr lang="ru-RU" b="1" i="1" dirty="0"/>
          </a:p>
          <a:p>
            <a:pPr marL="0" indent="0">
              <a:buNone/>
            </a:pPr>
            <a:r>
              <a:rPr lang="ru-RU" dirty="0" smtClean="0"/>
              <a:t>                   а)   </a:t>
            </a:r>
            <a:r>
              <a:rPr lang="ru-RU" dirty="0"/>
              <a:t>радиационная опасность;</a:t>
            </a:r>
          </a:p>
          <a:p>
            <a:pPr marL="0" indent="0">
              <a:buNone/>
            </a:pPr>
            <a:r>
              <a:rPr lang="ru-RU" dirty="0" smtClean="0"/>
              <a:t>                   б)    </a:t>
            </a:r>
            <a:r>
              <a:rPr lang="ru-RU" dirty="0"/>
              <a:t>эвакуация;</a:t>
            </a:r>
          </a:p>
          <a:p>
            <a:pPr marL="0" indent="0">
              <a:buNone/>
            </a:pPr>
            <a:r>
              <a:rPr lang="ru-RU" dirty="0" smtClean="0"/>
              <a:t>                   в)   внимание </a:t>
            </a:r>
            <a:r>
              <a:rPr lang="ru-RU" dirty="0"/>
              <a:t>всем.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14836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8640960" cy="6336704"/>
          </a:xfrm>
        </p:spPr>
        <p:txBody>
          <a:bodyPr/>
          <a:lstStyle/>
          <a:p>
            <a:pPr marL="0" indent="0">
              <a:buNone/>
            </a:pPr>
            <a:r>
              <a:rPr lang="ru-RU" sz="3600" b="1" i="1" dirty="0" smtClean="0"/>
              <a:t>       Заблаговременное </a:t>
            </a:r>
            <a:r>
              <a:rPr lang="ru-RU" sz="3600" b="1" i="1" dirty="0"/>
              <a:t>предупреждение населения о возникновении ЧС и их последствиях с помощью различных систем информации, называется: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а</a:t>
            </a:r>
            <a:r>
              <a:rPr lang="ru-RU" dirty="0"/>
              <a:t>)   </a:t>
            </a:r>
            <a:r>
              <a:rPr lang="ru-RU" dirty="0" smtClean="0"/>
              <a:t>оповещение</a:t>
            </a:r>
            <a:r>
              <a:rPr lang="ru-RU" dirty="0"/>
              <a:t>;  </a:t>
            </a:r>
          </a:p>
          <a:p>
            <a:pPr marL="0" indent="0">
              <a:buNone/>
            </a:pPr>
            <a:r>
              <a:rPr lang="ru-RU" dirty="0" smtClean="0"/>
              <a:t>                    б</a:t>
            </a:r>
            <a:r>
              <a:rPr lang="ru-RU" dirty="0"/>
              <a:t>)  </a:t>
            </a:r>
            <a:r>
              <a:rPr lang="ru-RU" dirty="0" smtClean="0"/>
              <a:t> </a:t>
            </a:r>
            <a:r>
              <a:rPr lang="ru-RU" dirty="0"/>
              <a:t>эвакуация;</a:t>
            </a:r>
          </a:p>
          <a:p>
            <a:pPr marL="0" indent="0">
              <a:buNone/>
            </a:pPr>
            <a:r>
              <a:rPr lang="ru-RU" dirty="0" smtClean="0"/>
              <a:t>                    в</a:t>
            </a:r>
            <a:r>
              <a:rPr lang="ru-RU" dirty="0"/>
              <a:t>)  </a:t>
            </a:r>
            <a:r>
              <a:rPr lang="ru-RU" dirty="0" smtClean="0"/>
              <a:t> </a:t>
            </a:r>
            <a:r>
              <a:rPr lang="ru-RU" dirty="0"/>
              <a:t>вакцинация.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3659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4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6"/>
            <a:ext cx="8784976" cy="633670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</a:t>
            </a:r>
            <a:r>
              <a:rPr lang="ru-RU" sz="4000" b="1" i="1" dirty="0" smtClean="0"/>
              <a:t>Что </a:t>
            </a:r>
            <a:r>
              <a:rPr lang="ru-RU" sz="4000" b="1" i="1" dirty="0"/>
              <a:t>такое землетрясение:</a:t>
            </a:r>
            <a:br>
              <a:rPr lang="ru-RU" sz="4000" b="1" i="1" dirty="0"/>
            </a:br>
            <a:endParaRPr lang="ru-RU" sz="4000" b="1" i="1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а)   </a:t>
            </a:r>
            <a:r>
              <a:rPr lang="ru-RU" dirty="0"/>
              <a:t>область возникновения подземного удара;</a:t>
            </a:r>
          </a:p>
          <a:p>
            <a:pPr marL="0" indent="0">
              <a:buNone/>
            </a:pPr>
            <a:r>
              <a:rPr lang="ru-RU" dirty="0" smtClean="0"/>
              <a:t>    б)   </a:t>
            </a:r>
            <a:r>
              <a:rPr lang="ru-RU" dirty="0"/>
              <a:t>проекция центра очага землетрясения на земную поверхность;</a:t>
            </a:r>
          </a:p>
          <a:p>
            <a:pPr marL="0" indent="0">
              <a:buNone/>
            </a:pPr>
            <a:r>
              <a:rPr lang="ru-RU" dirty="0" smtClean="0"/>
              <a:t>    в)   подземные </a:t>
            </a:r>
            <a:r>
              <a:rPr lang="ru-RU" dirty="0"/>
              <a:t>удары и </a:t>
            </a:r>
            <a:r>
              <a:rPr lang="ru-RU" dirty="0" smtClean="0"/>
              <a:t>колебания поверхности </a:t>
            </a:r>
            <a:r>
              <a:rPr lang="ru-RU" dirty="0"/>
              <a:t>Земли.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58670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4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856984" cy="648072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</a:t>
            </a:r>
            <a:r>
              <a:rPr lang="ru-RU" sz="3600" b="1" i="1" dirty="0" smtClean="0"/>
              <a:t>Вы </a:t>
            </a:r>
            <a:r>
              <a:rPr lang="ru-RU" sz="3600" b="1" i="1" dirty="0"/>
              <a:t>находитесь дома один.  Вдруг задрожали стекла и люстра, с полок начали падать посуда и книги. Вы срочно</a:t>
            </a:r>
            <a:r>
              <a:rPr lang="ru-RU" sz="3600" b="1" i="1" dirty="0" smtClean="0"/>
              <a:t>: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а</a:t>
            </a:r>
            <a:r>
              <a:rPr lang="ru-RU" dirty="0"/>
              <a:t>) займете место в дверном проеме;</a:t>
            </a:r>
          </a:p>
          <a:p>
            <a:pPr marL="0" indent="0">
              <a:buNone/>
            </a:pPr>
            <a:r>
              <a:rPr lang="ru-RU" dirty="0" smtClean="0"/>
              <a:t>         б) </a:t>
            </a:r>
            <a:r>
              <a:rPr lang="ru-RU" dirty="0"/>
              <a:t>позвоните родителям на работу, чтобы предупредить о происшествии и  договориться о месте встречи;</a:t>
            </a:r>
          </a:p>
          <a:p>
            <a:pPr marL="0" indent="0">
              <a:buNone/>
            </a:pPr>
            <a:r>
              <a:rPr lang="ru-RU" dirty="0" smtClean="0"/>
              <a:t>        в) закроете </a:t>
            </a:r>
            <a:r>
              <a:rPr lang="ru-RU" dirty="0"/>
              <a:t>окна и двери, перейдете в подвальное помещение или защитное сооружение.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89109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6632"/>
            <a:ext cx="8712968" cy="6741368"/>
          </a:xfrm>
        </p:spPr>
        <p:txBody>
          <a:bodyPr/>
          <a:lstStyle/>
          <a:p>
            <a:pPr marL="0" indent="0">
              <a:buNone/>
            </a:pPr>
            <a:r>
              <a:rPr lang="ru-RU" sz="4000" b="1" i="1" dirty="0" smtClean="0"/>
              <a:t>         Основной </a:t>
            </a:r>
            <a:r>
              <a:rPr lang="ru-RU" sz="4000" b="1" i="1" dirty="0"/>
              <a:t>способ спасения людей при извержении вулканов:</a:t>
            </a:r>
            <a:br>
              <a:rPr lang="ru-RU" sz="4000" b="1" i="1" dirty="0"/>
            </a:br>
            <a:endParaRPr lang="ru-RU" sz="4000" b="1" i="1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а</a:t>
            </a:r>
            <a:r>
              <a:rPr lang="ru-RU" dirty="0"/>
              <a:t>) эвакуация;</a:t>
            </a:r>
          </a:p>
          <a:p>
            <a:pPr marL="0" indent="0">
              <a:buNone/>
            </a:pPr>
            <a:r>
              <a:rPr lang="ru-RU" dirty="0" smtClean="0"/>
              <a:t>           б) укрытие </a:t>
            </a:r>
            <a:r>
              <a:rPr lang="ru-RU" dirty="0"/>
              <a:t>в специально оборудованных убежищах;</a:t>
            </a:r>
          </a:p>
          <a:p>
            <a:pPr marL="0" indent="0">
              <a:buNone/>
            </a:pPr>
            <a:r>
              <a:rPr lang="ru-RU" dirty="0" smtClean="0"/>
              <a:t>           в) использование </a:t>
            </a:r>
            <a:r>
              <a:rPr lang="ru-RU" dirty="0"/>
              <a:t>средств индивидуальной защиты органов дыхания и кожи.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92813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  <a:alpha val="5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856984" cy="64087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3600" b="1" i="1" dirty="0" smtClean="0"/>
              <a:t>Причиной </a:t>
            </a:r>
            <a:r>
              <a:rPr lang="ru-RU" sz="3600" b="1" i="1" dirty="0"/>
              <a:t>землетрясений может стать:</a:t>
            </a:r>
            <a:br>
              <a:rPr lang="ru-RU" sz="3600" b="1" i="1" dirty="0"/>
            </a:br>
            <a:endParaRPr lang="ru-RU" sz="3600" b="1" i="1" dirty="0" smtClean="0"/>
          </a:p>
          <a:p>
            <a:pPr marL="0" indent="0">
              <a:buNone/>
            </a:pPr>
            <a:r>
              <a:rPr lang="ru-RU" dirty="0" smtClean="0"/>
              <a:t>    а) сдвиг </a:t>
            </a:r>
            <a:r>
              <a:rPr lang="ru-RU" dirty="0"/>
              <a:t>в скальных породах земной коры, разлом, вдоль которого один скальный массив с огромной си­лой трется о другой; </a:t>
            </a:r>
          </a:p>
          <a:p>
            <a:pPr marL="0" indent="0">
              <a:buNone/>
            </a:pPr>
            <a:r>
              <a:rPr lang="ru-RU" dirty="0" smtClean="0"/>
              <a:t>   б) волновые </a:t>
            </a:r>
            <a:r>
              <a:rPr lang="ru-RU" dirty="0"/>
              <a:t>колебания в скальных породах;</a:t>
            </a:r>
          </a:p>
          <a:p>
            <a:pPr marL="0" indent="0">
              <a:buNone/>
            </a:pPr>
            <a:r>
              <a:rPr lang="ru-RU" dirty="0" smtClean="0"/>
              <a:t>   в) строительство </a:t>
            </a:r>
            <a:r>
              <a:rPr lang="ru-RU" dirty="0"/>
              <a:t>очистных сооружений в зонах тектонических разломов.</a:t>
            </a:r>
          </a:p>
          <a:p>
            <a:pPr marL="0" indent="0">
              <a:buNone/>
            </a:pPr>
            <a:endParaRPr lang="ru-RU" sz="3600" b="1" i="1" dirty="0"/>
          </a:p>
        </p:txBody>
      </p:sp>
    </p:spTree>
    <p:extLst>
      <p:ext uri="{BB962C8B-B14F-4D97-AF65-F5344CB8AC3E}">
        <p14:creationId xmlns:p14="http://schemas.microsoft.com/office/powerpoint/2010/main" val="11827037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856984" cy="64087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 smtClean="0"/>
              <a:t>      В </a:t>
            </a:r>
            <a:r>
              <a:rPr lang="ru-RU" b="1" i="1" dirty="0"/>
              <a:t>какой последовательности вы постараетесь действовать, если, находясь дома, неожиданно почувствовали толчки, дребезжание стекла, посуды, а времени, чтобы выбежать из здания, нет:</a:t>
            </a:r>
            <a:br>
              <a:rPr lang="ru-RU" b="1" i="1" dirty="0"/>
            </a:br>
            <a:endParaRPr lang="ru-RU" b="1" i="1" dirty="0" smtClean="0"/>
          </a:p>
          <a:p>
            <a:pPr marL="0" indent="0">
              <a:buNone/>
            </a:pPr>
            <a:r>
              <a:rPr lang="ru-RU" sz="2800" b="1" i="1" dirty="0"/>
              <a:t> </a:t>
            </a:r>
            <a:r>
              <a:rPr lang="ru-RU" sz="2800" b="1" i="1" dirty="0" smtClean="0"/>
              <a:t>    </a:t>
            </a:r>
            <a:r>
              <a:rPr lang="ru-RU" sz="2800" dirty="0" smtClean="0"/>
              <a:t>а</a:t>
            </a:r>
            <a:r>
              <a:rPr lang="ru-RU" sz="2800" dirty="0"/>
              <a:t>) отключить электричество, газ, воду, отойти от окон и предметов мебели, которые могут упасть, занять безопасное место в проеме дверей;</a:t>
            </a:r>
          </a:p>
          <a:p>
            <a:pPr marL="0" indent="0">
              <a:buNone/>
            </a:pPr>
            <a:r>
              <a:rPr lang="ru-RU" sz="2800" dirty="0" smtClean="0"/>
              <a:t>    б) позвонить </a:t>
            </a:r>
            <a:r>
              <a:rPr lang="ru-RU" sz="2800" dirty="0"/>
              <a:t>в аварийную службу, отключить электричество, газ, воду, занять место у окна;</a:t>
            </a:r>
          </a:p>
          <a:p>
            <a:pPr marL="0" indent="0">
              <a:buNone/>
            </a:pPr>
            <a:r>
              <a:rPr lang="ru-RU" sz="2800" dirty="0" smtClean="0"/>
              <a:t>    в) закрыть </a:t>
            </a:r>
            <a:r>
              <a:rPr lang="ru-RU" sz="2800" dirty="0"/>
              <a:t>окна и двери и занять безопасное место в  шкафу.</a:t>
            </a:r>
          </a:p>
          <a:p>
            <a:pPr marL="0" indent="0">
              <a:buNone/>
            </a:pP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305319332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664</Words>
  <Application>Microsoft Office PowerPoint</Application>
  <PresentationFormat>Экран (4:3)</PresentationFormat>
  <Paragraphs>77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Викторина.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Викторина.</dc:title>
  <dc:creator>1</dc:creator>
  <cp:lastModifiedBy>1</cp:lastModifiedBy>
  <cp:revision>8</cp:revision>
  <dcterms:created xsi:type="dcterms:W3CDTF">2017-04-19T09:44:09Z</dcterms:created>
  <dcterms:modified xsi:type="dcterms:W3CDTF">2017-04-19T12:52:21Z</dcterms:modified>
</cp:coreProperties>
</file>