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1" r:id="rId8"/>
    <p:sldId id="262" r:id="rId9"/>
    <p:sldId id="265" r:id="rId10"/>
    <p:sldId id="266" r:id="rId11"/>
    <p:sldId id="268" r:id="rId12"/>
    <p:sldId id="269" r:id="rId13"/>
    <p:sldId id="270" r:id="rId14"/>
    <p:sldId id="282" r:id="rId15"/>
    <p:sldId id="283" r:id="rId16"/>
    <p:sldId id="277" r:id="rId17"/>
    <p:sldId id="275" r:id="rId18"/>
    <p:sldId id="276" r:id="rId19"/>
    <p:sldId id="280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1" autoAdjust="0"/>
    <p:restoredTop sz="94660"/>
  </p:normalViewPr>
  <p:slideViewPr>
    <p:cSldViewPr>
      <p:cViewPr>
        <p:scale>
          <a:sx n="76" d="100"/>
          <a:sy n="76" d="100"/>
        </p:scale>
        <p:origin x="-120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3FDF4119-DA42-4106-8F0E-08B59C728694}" type="slidenum">
              <a:rPr lang="ru-RU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D32B7-1D83-4DF2-979F-D15579C9AB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F9AF5-C8EE-4413-8AF4-6C474657BE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B7C2C70-0C3E-46EB-AD18-B4AC7BBB84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144257-A4CE-4C35-8175-E6B941845F3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fld id="{A1791BC3-6026-4F0A-B1F5-C0DA5DEABE8F}" type="slidenum">
              <a:rPr lang="ru-RU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A0DA1-FCBA-4229-A600-934441E8F8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618EE-C3C0-4737-BE71-F39C0A20EC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E7EF41-F53E-464F-8A46-A44690B9B60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374DE-BB69-4BC9-9435-9BE0071CFA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7460F8-A71C-4629-9C1E-AE1F176C6A4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Прямая соединительная линия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Прямая соединительная линия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1" name="Прямая соединительная линия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257873-142F-4372-A225-86C16DF0496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fld id="{588CF8D7-5F26-4C7A-BCF3-C6ABF69D92C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66" r:id="rId4"/>
    <p:sldLayoutId id="2147483767" r:id="rId5"/>
    <p:sldLayoutId id="2147483774" r:id="rId6"/>
    <p:sldLayoutId id="2147483768" r:id="rId7"/>
    <p:sldLayoutId id="2147483775" r:id="rId8"/>
    <p:sldLayoutId id="2147483776" r:id="rId9"/>
    <p:sldLayoutId id="2147483769" r:id="rId10"/>
    <p:sldLayoutId id="2147483770" r:id="rId11"/>
    <p:sldLayoutId id="21474837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anose="020406040505050203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anose="020406040505050203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anose="020406040505050203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anose="020406040505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anose="020406040505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anose="020406040505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anose="020406040505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anose="02040604050505020304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tns-counter.ru/V13a****yandex_ru/ru/CP1251/tmsec=yandex_images/0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www.tns-counter.ru/V13a****yandex_ru/ru/CP1251/tmsec=yandex_images/0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jpeg"/><Relationship Id="rId5" Type="http://schemas.openxmlformats.org/officeDocument/2006/relationships/image" Target="../media/image18.emf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http://www.tns-counter.ru/V13a****yandex_ru/ru/CP1251/tmsec=yandex_images/0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jpeg"/><Relationship Id="rId5" Type="http://schemas.openxmlformats.org/officeDocument/2006/relationships/image" Target="../media/image20.e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95513" y="404813"/>
            <a:ext cx="6172200" cy="18938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Виртуальное общение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75" y="5300663"/>
            <a:ext cx="4429125" cy="1371600"/>
          </a:xfrm>
        </p:spPr>
        <p:txBody>
          <a:bodyPr/>
          <a:lstStyle/>
          <a:p>
            <a:pPr algn="r" eaLnBrk="1" hangingPunct="1"/>
            <a:r>
              <a:rPr lang="ru-RU" dirty="0" smtClean="0"/>
              <a:t>Подготовил: </a:t>
            </a:r>
            <a:r>
              <a:rPr lang="ru-RU" dirty="0" err="1" smtClean="0"/>
              <a:t>Люшук</a:t>
            </a:r>
            <a:r>
              <a:rPr lang="ru-RU" dirty="0" smtClean="0"/>
              <a:t> Сергей</a:t>
            </a:r>
            <a:endParaRPr lang="ru-RU" dirty="0" smtClean="0"/>
          </a:p>
          <a:p>
            <a:pPr algn="r" eaLnBrk="1" hangingPunct="1"/>
            <a:r>
              <a:rPr lang="ru-RU" dirty="0" smtClean="0"/>
              <a:t>ученик 9 класса </a:t>
            </a:r>
          </a:p>
          <a:p>
            <a:pPr algn="r" eaLnBrk="1" hangingPunct="1"/>
            <a:r>
              <a:rPr lang="ru-RU" dirty="0" smtClean="0"/>
              <a:t>МБОУ ООШ №9 ст. Нефтяной</a:t>
            </a:r>
            <a:endParaRPr lang="ru-RU" dirty="0" smtClean="0"/>
          </a:p>
        </p:txBody>
      </p:sp>
      <p:pic>
        <p:nvPicPr>
          <p:cNvPr id="9220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325688"/>
            <a:ext cx="352583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Недостатки конференций, клубов, форумов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z="2800" smtClean="0"/>
              <a:t>Необходимо наличие компьютера, выхода в Интернет, электронного почтового ящика, регистрации на форуме, а также элементарных знаний по использованию программного обеспечением ПЭВМ;</a:t>
            </a:r>
          </a:p>
          <a:p>
            <a:pPr eaLnBrk="1" hangingPunct="1"/>
            <a:r>
              <a:rPr lang="ru-RU" sz="2800" smtClean="0"/>
              <a:t>Частое отсутствие визуального представления о собеседниках в виду их нежелания выставлять свои фото на всеобщее обозрение</a:t>
            </a:r>
          </a:p>
        </p:txBody>
      </p:sp>
      <p:pic>
        <p:nvPicPr>
          <p:cNvPr id="1843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5489575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Социальные сети</a:t>
            </a:r>
            <a:endParaRPr lang="ru-RU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dirty="0" err="1" smtClean="0"/>
              <a:t>Вконтакте</a:t>
            </a:r>
            <a:endParaRPr lang="ru-RU" dirty="0" smtClean="0"/>
          </a:p>
          <a:p>
            <a:pPr eaLnBrk="1" hangingPunct="1"/>
            <a:r>
              <a:rPr lang="ru-RU" dirty="0" smtClean="0"/>
              <a:t>Одноклассники</a:t>
            </a:r>
          </a:p>
          <a:p>
            <a:pPr eaLnBrk="1" hangingPunct="1"/>
            <a:r>
              <a:rPr lang="en-US" dirty="0" err="1" smtClean="0"/>
              <a:t>Facebook</a:t>
            </a:r>
            <a:endParaRPr lang="ru-RU" dirty="0" smtClean="0"/>
          </a:p>
          <a:p>
            <a:pPr eaLnBrk="1" hangingPunct="1"/>
            <a:r>
              <a:rPr lang="en-US" dirty="0" err="1" smtClean="0"/>
              <a:t>Instagram</a:t>
            </a:r>
            <a:endParaRPr lang="ru-RU" dirty="0" smtClean="0"/>
          </a:p>
        </p:txBody>
      </p:sp>
      <p:pic>
        <p:nvPicPr>
          <p:cNvPr id="20484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9538" y="1579563"/>
            <a:ext cx="40116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Вконтакте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1507" name="Объект 1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24525" y="-207963"/>
            <a:ext cx="3249613" cy="3251201"/>
          </a:xfrm>
        </p:spPr>
      </p:pic>
      <p:sp>
        <p:nvSpPr>
          <p:cNvPr id="3" name="Прямоугольник 2"/>
          <p:cNvSpPr/>
          <p:nvPr/>
        </p:nvSpPr>
        <p:spPr>
          <a:xfrm>
            <a:off x="428596" y="1071546"/>
            <a:ext cx="53578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2400" b="1" dirty="0" err="1">
                <a:solidFill>
                  <a:srgbClr val="000000"/>
                </a:solidFill>
                <a:latin typeface="+mn-lt"/>
              </a:rPr>
              <a:t>ВКонтакте</a:t>
            </a:r>
            <a:r>
              <a:rPr lang="ru-RU" sz="2400" dirty="0">
                <a:solidFill>
                  <a:srgbClr val="000000"/>
                </a:solidFill>
                <a:latin typeface="+mn-lt"/>
              </a:rPr>
              <a:t> – универсальное средство для общения и поиска друзей и одноклассников,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solidFill>
                  <a:srgbClr val="000000"/>
                </a:solidFill>
                <a:latin typeface="+mn-lt"/>
              </a:rPr>
              <a:t>которым ежедневно пользуются десятки миллионов человек.</a:t>
            </a:r>
            <a:br>
              <a:rPr lang="ru-RU" sz="2400" dirty="0">
                <a:solidFill>
                  <a:srgbClr val="000000"/>
                </a:solidFill>
                <a:latin typeface="+mn-lt"/>
              </a:rPr>
            </a:br>
            <a:r>
              <a:rPr lang="ru-RU" sz="2400" dirty="0">
                <a:solidFill>
                  <a:srgbClr val="00000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+mn-lt"/>
              </a:rPr>
            </a:br>
            <a:r>
              <a:rPr lang="ru-RU" sz="2400" b="1" dirty="0">
                <a:latin typeface="+mn-lt"/>
              </a:rPr>
              <a:t>В чём поможет </a:t>
            </a:r>
            <a:r>
              <a:rPr lang="ru-RU" sz="2400" b="1" dirty="0" err="1">
                <a:latin typeface="+mn-lt"/>
              </a:rPr>
              <a:t>ВКонтакте</a:t>
            </a:r>
            <a:r>
              <a:rPr lang="ru-RU" sz="2400" b="1" dirty="0" smtClean="0">
                <a:latin typeface="+mn-lt"/>
              </a:rPr>
              <a:t>?</a:t>
            </a:r>
            <a:endParaRPr lang="ru-RU" sz="2400" b="1" dirty="0">
              <a:latin typeface="+mn-lt"/>
            </a:endParaRPr>
          </a:p>
          <a:p>
            <a:pPr marL="285750" indent="-285750" eaLnBrk="1" hangingPunct="1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+mn-lt"/>
              </a:rPr>
              <a:t>Найти людей, с которыми Вы когда-либо учились, работали или отдыхали.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+mn-lt"/>
              </a:rPr>
              <a:t>Узнать больше о людях, которые Вас окружают, и найти новых друзей.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+mn-lt"/>
              </a:rPr>
              <a:t>Общаться с друзьями из любой точки мира.</a:t>
            </a:r>
          </a:p>
        </p:txBody>
      </p:sp>
      <p:sp>
        <p:nvSpPr>
          <p:cNvPr id="21509" name="Прямоугольник 3"/>
          <p:cNvSpPr>
            <a:spLocks noChangeArrowheads="1"/>
          </p:cNvSpPr>
          <p:nvPr/>
        </p:nvSpPr>
        <p:spPr bwMode="auto">
          <a:xfrm>
            <a:off x="5857884" y="3000372"/>
            <a:ext cx="28082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000" dirty="0">
                <a:latin typeface="+mn-lt"/>
              </a:rPr>
              <a:t>По данным </a:t>
            </a:r>
            <a:r>
              <a:rPr lang="ru-RU" sz="2000" dirty="0" err="1">
                <a:latin typeface="+mn-lt"/>
              </a:rPr>
              <a:t>Alexa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Internet</a:t>
            </a:r>
            <a:r>
              <a:rPr lang="ru-RU" sz="2000" dirty="0">
                <a:latin typeface="+mn-lt"/>
              </a:rPr>
              <a:t>, второй по популярности сайт в России и на Украине, третий - в Белоруссии, 24-й - в мире. Проект запущен 10 октября 2006 года.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Одноклассники</a:t>
            </a:r>
            <a:endParaRPr lang="ru-RU" dirty="0"/>
          </a:p>
        </p:txBody>
      </p:sp>
      <p:pic>
        <p:nvPicPr>
          <p:cNvPr id="22531" name="Объект 1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95963" y="114300"/>
            <a:ext cx="2844800" cy="2768600"/>
          </a:xfrm>
        </p:spPr>
      </p:pic>
      <p:sp>
        <p:nvSpPr>
          <p:cNvPr id="22532" name="Прямоугольник 2"/>
          <p:cNvSpPr>
            <a:spLocks noChangeArrowheads="1"/>
          </p:cNvSpPr>
          <p:nvPr/>
        </p:nvSpPr>
        <p:spPr bwMode="auto">
          <a:xfrm>
            <a:off x="5419725" y="3016250"/>
            <a:ext cx="322103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dirty="0">
                <a:solidFill>
                  <a:srgbClr val="252525"/>
                </a:solidFill>
                <a:latin typeface="Arial" charset="0"/>
              </a:rPr>
              <a:t> </a:t>
            </a:r>
            <a:r>
              <a:rPr lang="ru-RU" sz="2000" dirty="0">
                <a:latin typeface="+mn-lt"/>
              </a:rPr>
              <a:t>Социальная сеть, принадлежит </a:t>
            </a:r>
            <a:r>
              <a:rPr lang="ru-RU" sz="2000" dirty="0" err="1">
                <a:latin typeface="+mn-lt"/>
              </a:rPr>
              <a:t>Mail.Ru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Group</a:t>
            </a:r>
            <a:r>
              <a:rPr lang="ru-RU" sz="2000" dirty="0">
                <a:latin typeface="+mn-lt"/>
              </a:rPr>
              <a:t>. Восьмой по популярности сайт в России, Казахстане и на Украине, 112-й — в мире. Проект запущен 4 марта 2006 года.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00038" y="2276475"/>
            <a:ext cx="489585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sz="2400" dirty="0" smtClean="0">
                <a:solidFill>
                  <a:srgbClr val="333333"/>
                </a:solidFill>
                <a:latin typeface="+mj-lt"/>
                <a:cs typeface="Arial" panose="020B0604020202020204" pitchFamily="34" charset="0"/>
              </a:rPr>
              <a:t>Развлекательная социальная сеть для общения с друзьями, просмотра фильмов и сериалов, прослушивания музыки и многого другого.</a:t>
            </a:r>
            <a:r>
              <a:rPr lang="ru-RU" sz="2400" dirty="0" smtClean="0">
                <a:latin typeface="+mj-lt"/>
              </a:rPr>
              <a:t>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314825" y="214290"/>
            <a:ext cx="4829175" cy="2717800"/>
          </a:xfrm>
        </p:spPr>
      </p:pic>
      <p:pic>
        <p:nvPicPr>
          <p:cNvPr id="23558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5429264"/>
            <a:ext cx="1928826" cy="1204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7467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Facebook</a:t>
            </a:r>
            <a:endParaRPr lang="ru-RU" dirty="0"/>
          </a:p>
        </p:txBody>
      </p:sp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0" y="1285860"/>
            <a:ext cx="54641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dirty="0">
                <a:latin typeface="Arial" charset="0"/>
              </a:rPr>
              <a:t> </a:t>
            </a:r>
            <a:r>
              <a:rPr lang="ru-RU" sz="2400" dirty="0">
                <a:latin typeface="+mn-lt"/>
              </a:rPr>
              <a:t>Одна из крупнейших социальных сетей в мире.</a:t>
            </a:r>
          </a:p>
        </p:txBody>
      </p:sp>
      <p:sp>
        <p:nvSpPr>
          <p:cNvPr id="23557" name="Прямоугольник 5"/>
          <p:cNvSpPr>
            <a:spLocks noChangeArrowheads="1"/>
          </p:cNvSpPr>
          <p:nvPr/>
        </p:nvSpPr>
        <p:spPr bwMode="auto">
          <a:xfrm>
            <a:off x="357158" y="2857496"/>
            <a:ext cx="689451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400" i="1" dirty="0" err="1">
                <a:solidFill>
                  <a:srgbClr val="252525"/>
                </a:solidFill>
                <a:latin typeface="+mn-lt"/>
              </a:rPr>
              <a:t>Facebook</a:t>
            </a:r>
            <a:r>
              <a:rPr lang="ru-RU" sz="2400" dirty="0">
                <a:solidFill>
                  <a:srgbClr val="252525"/>
                </a:solidFill>
                <a:latin typeface="+mn-lt"/>
              </a:rPr>
              <a:t> позволяет создать профиль с фотографией и информацией о себе, приглашать друзей, обмениваться с ними сообщениями, изменять свой статус, оставлять сообщения на своей и чужой «стенах», загружать фотографии и видеозаписи, создавать группы (сообщества по интересам)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Instagram</a:t>
            </a:r>
            <a:endParaRPr lang="ru-RU" dirty="0"/>
          </a:p>
        </p:txBody>
      </p:sp>
      <p:pic>
        <p:nvPicPr>
          <p:cNvPr id="24579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107950"/>
            <a:ext cx="3494088" cy="2619375"/>
          </a:xfrm>
        </p:spPr>
      </p:pic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571472" y="2143116"/>
            <a:ext cx="4572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400" b="1" dirty="0" err="1">
                <a:latin typeface="+mn-lt"/>
              </a:rPr>
              <a:t>Instagram</a:t>
            </a:r>
            <a:r>
              <a:rPr lang="ru-RU" sz="2400" dirty="0">
                <a:latin typeface="+mn-lt"/>
              </a:rPr>
              <a:t> — бесплатное приложение для обмена фотографиями и видеозаписями, позволяющее снимать фотографии и видео, применять к ним</a:t>
            </a:r>
            <a:r>
              <a:rPr lang="en-US" sz="2400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фильтры, а также распространять их через свой сервис и ряд других социальных сетей.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Опрос и его результаты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ru-RU" dirty="0" smtClean="0"/>
              <a:t>Пользуетесь ли вы Интернетом для общения с людьми?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dirty="0" smtClean="0"/>
              <a:t>Имеется ли у вас электронный почтовый ящик?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dirty="0" smtClean="0"/>
              <a:t>Что вы используете для общения в Интернете?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dirty="0" smtClean="0"/>
              <a:t>Какие способы общения на ваш взгляд самые лучшие?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dirty="0" smtClean="0"/>
              <a:t>Заменит ли общение в Интернете, общение с людьми в реале?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008187"/>
          </a:xfrm>
        </p:spPr>
        <p:txBody>
          <a:bodyPr/>
          <a:lstStyle/>
          <a:p>
            <a:pPr marL="838200" indent="-838200" eaLnBrk="1" fontAlgn="auto" hangingPunct="1">
              <a:spcAft>
                <a:spcPts val="0"/>
              </a:spcAft>
              <a:defRPr/>
            </a:pPr>
            <a:r>
              <a:rPr lang="ru-RU" sz="4000" dirty="0"/>
              <a:t>Пользуетесь ли вы Интернетом для общения с людьми?</a:t>
            </a:r>
          </a:p>
        </p:txBody>
      </p:sp>
      <p:graphicFrame>
        <p:nvGraphicFramePr>
          <p:cNvPr id="26627" name="Object 5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00100" y="1857364"/>
          <a:ext cx="7378700" cy="453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" name="Диаграмма Microsoft Graph" r:id="rId4" imgW="9022072" imgH="5539685" progId="MSGraph.Chart.8">
                  <p:embed followColorScheme="full"/>
                </p:oleObj>
              </mc:Choice>
              <mc:Fallback>
                <p:oleObj name="Диаграмма Microsoft Graph" r:id="rId4" imgW="9022072" imgH="5539685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1857364"/>
                        <a:ext cx="7378700" cy="453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 eaLnBrk="1" fontAlgn="auto" hangingPunct="1">
              <a:spcAft>
                <a:spcPts val="0"/>
              </a:spcAft>
              <a:defRPr/>
            </a:pPr>
            <a:r>
              <a:rPr lang="ru-RU" sz="4000"/>
              <a:t>Имеется ли у вас электронный почтовый ящик?</a:t>
            </a:r>
          </a:p>
        </p:txBody>
      </p:sp>
      <p:graphicFrame>
        <p:nvGraphicFramePr>
          <p:cNvPr id="27651" name="Object 5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79388" y="1565275"/>
          <a:ext cx="8721725" cy="529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2" name="Диаграмма Microsoft Graph" r:id="rId4" imgW="8740038" imgH="5303439" progId="MSGraph.Chart.8">
                  <p:embed followColorScheme="full"/>
                </p:oleObj>
              </mc:Choice>
              <mc:Fallback>
                <p:oleObj name="Диаграмма Microsoft Graph" r:id="rId4" imgW="8740038" imgH="5303439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565275"/>
                        <a:ext cx="8721725" cy="5292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652" name="Picture 7" descr="i?id=41482494&amp;tov=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1773238"/>
            <a:ext cx="11017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/>
              <a:t>Заменит ли общение в Интернете, общение с людьми в реале?</a:t>
            </a:r>
            <a:br>
              <a:rPr lang="ru-RU" sz="3200"/>
            </a:br>
            <a:endParaRPr lang="ru-RU" sz="3200"/>
          </a:p>
        </p:txBody>
      </p:sp>
      <p:graphicFrame>
        <p:nvGraphicFramePr>
          <p:cNvPr id="30723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857250" y="1600200"/>
          <a:ext cx="7429500" cy="453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4" name="Диаграмма Microsoft Graph" r:id="rId4" imgW="9014513" imgH="5501678" progId="MSGraph.Chart.8">
                  <p:embed followColorScheme="full"/>
                </p:oleObj>
              </mc:Choice>
              <mc:Fallback>
                <p:oleObj name="Диаграмма Microsoft Graph" r:id="rId4" imgW="9014513" imgH="5501678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" y="1600200"/>
                        <a:ext cx="7429500" cy="453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24" name="Picture 6" descr="i?id=42677371&amp;tov=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1341438"/>
            <a:ext cx="16700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0"/>
            <a:ext cx="22923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Цели</a:t>
            </a:r>
            <a:r>
              <a:rPr lang="en-US"/>
              <a:t> </a:t>
            </a:r>
            <a:r>
              <a:rPr lang="ru-RU"/>
              <a:t>и задачи: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/>
              <a:t>Рассмотреть достоинства и недостатки Интернета именно как одного из способов общения.</a:t>
            </a:r>
            <a:endParaRPr lang="en-US" sz="2800" dirty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/>
              <a:t>Рассказать о </a:t>
            </a:r>
            <a:r>
              <a:rPr lang="ru-RU" sz="2800" dirty="0" smtClean="0"/>
              <a:t>способах, </a:t>
            </a:r>
            <a:r>
              <a:rPr lang="ru-RU" sz="2800" dirty="0"/>
              <a:t>которые используются для общения в Интернете.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/>
              <a:t>Постараться выявить </a:t>
            </a:r>
            <a:r>
              <a:rPr lang="ru-RU" sz="2800" dirty="0" smtClean="0"/>
              <a:t>лучший </a:t>
            </a:r>
            <a:r>
              <a:rPr lang="ru-RU" sz="2800" dirty="0"/>
              <a:t>из них</a:t>
            </a:r>
            <a:r>
              <a:rPr lang="en-US" sz="2800" dirty="0"/>
              <a:t>, </a:t>
            </a:r>
            <a:r>
              <a:rPr lang="ru-RU" sz="2800" dirty="0"/>
              <a:t>определить их недостатки и преимущества.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/>
              <a:t>Проанализировать литературу и Интернет-информацию по данному вопросу </a:t>
            </a:r>
            <a:endParaRPr lang="en-US" sz="2800" dirty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/>
              <a:t>Провести опрос среди учеников</a:t>
            </a:r>
            <a:r>
              <a:rPr lang="en-US" sz="2800" dirty="0"/>
              <a:t> </a:t>
            </a:r>
            <a:r>
              <a:rPr lang="ru-RU" sz="2800" dirty="0"/>
              <a:t>школы.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z="9600" smtClean="0"/>
              <a:t>Спасибо за внимание!!!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Способы общения через Интернет: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mtClean="0"/>
              <a:t>E</a:t>
            </a:r>
            <a:r>
              <a:rPr lang="ru-RU" smtClean="0"/>
              <a:t>-</a:t>
            </a:r>
            <a:r>
              <a:rPr lang="en-US" smtClean="0"/>
              <a:t>mail</a:t>
            </a:r>
            <a:r>
              <a:rPr lang="ru-RU" smtClean="0"/>
              <a:t> (электронная почта)</a:t>
            </a:r>
            <a:endParaRPr lang="en-US" smtClean="0"/>
          </a:p>
          <a:p>
            <a:pPr eaLnBrk="1" hangingPunct="1"/>
            <a:r>
              <a:rPr lang="ru-RU" smtClean="0"/>
              <a:t>Конференции, форумы, клубы </a:t>
            </a:r>
          </a:p>
          <a:p>
            <a:pPr eaLnBrk="1" hangingPunct="1"/>
            <a:r>
              <a:rPr lang="ru-RU" smtClean="0"/>
              <a:t>Социальные сети</a:t>
            </a:r>
          </a:p>
        </p:txBody>
      </p:sp>
      <p:pic>
        <p:nvPicPr>
          <p:cNvPr id="1126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976563"/>
            <a:ext cx="4232275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-6350"/>
            <a:ext cx="746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Электронная почта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3550" y="1412875"/>
            <a:ext cx="7467600" cy="4873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Оценки говорят, что в мире имеется более 50 миллионов пользователей электронной почты. С ее помощью вы можете посылать сообщения, получать их в свой электронный почтовый ящик, отвечать на письма ваших корреспондентов автоматически, используя их адреса.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Вы можете посылать и принимать электронную почту от любого лица, имеющего электронный адрес. </a:t>
            </a:r>
          </a:p>
        </p:txBody>
      </p:sp>
      <p:pic>
        <p:nvPicPr>
          <p:cNvPr id="1229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5725" y="3284538"/>
            <a:ext cx="2566988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Преимущества электронной почты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Вам не приходится вставать из-за компьютера и идти до почтового ящика, чтобы получить или отправить письмо,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Электронной почтой сообщение доставляется гораздо быстрее, чем обычной;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Стоит это дешевле;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Для отправки письма нескольким адресатам не нужно печатать его во многих экземплярах, достаточно однажды ввести текст в компьютер;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И, наконец, экономится бумага.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404813"/>
            <a:ext cx="215900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Недостатки электронной почты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Необходимо наличие компьютера, выхода в Интернет, электронного почтового ящика, а также элементарных знаний по управлению программным обеспечением ПЭВМ;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При отправке большого числа прикрепленных файлов, либо файлов большого размера (от 25 </a:t>
            </a:r>
            <a:r>
              <a:rPr lang="en-US" sz="2800" smtClean="0"/>
              <a:t>MB</a:t>
            </a:r>
            <a:r>
              <a:rPr lang="ru-RU" sz="2800" smtClean="0"/>
              <a:t>) бывает целесообразнее воспользоваться услугами обычной почты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Форумы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При организации Интернет форумов не существует строгих ограничений на контингент участников – ими могут стать практически любые пользователи, зарегистрированные на том или ином форуме, не существует также и временных рамок обсуждения темы – процесс продолжается до тех пор, пока тема интересна для собеседников. </a:t>
            </a:r>
          </a:p>
        </p:txBody>
      </p:sp>
      <p:pic>
        <p:nvPicPr>
          <p:cNvPr id="1536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4149725"/>
            <a:ext cx="25923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2" grpId="1"/>
      <p:bldP spid="128003" grpId="0" build="p"/>
      <p:bldP spid="128003" grpI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Телеконфнеренции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В ней появляются сведения по определенной тематике — новости, заметки, ответы на вопросы, отклики на предшествующие публикации и т.п.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Через конференции проще всего находить единомышленников,  организовывать Фан-клубы, либо научные сообщества.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393116"/>
            <a:ext cx="3168352" cy="20807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Преимущества конференций, клубов, форумов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dirty="0" smtClean="0"/>
              <a:t>Отсутствие необходимости совершать длительные переезды к месту проведения – достаточно лишь включить свой компьютер и набрать нужный электронный адрес;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/>
              <a:t>Колоссальная экономия времени, сил и денег при участии в форуме;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/>
              <a:t>Возможность принимать участие одновременно в нескольких форумах;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/>
              <a:t>Отсутствие физического контакта с оппонентами исключает возможность применения физической силы  в спорных ситуациях для достижения необходимых результатов;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/>
              <a:t>Период проведения форума не имеет жестких временных рамок;</a:t>
            </a:r>
          </a:p>
        </p:txBody>
      </p:sp>
      <p:pic>
        <p:nvPicPr>
          <p:cNvPr id="1741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3500438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491</TotalTime>
  <Words>570</Words>
  <Application>Microsoft Office PowerPoint</Application>
  <PresentationFormat>Экран (4:3)</PresentationFormat>
  <Paragraphs>69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Эркер</vt:lpstr>
      <vt:lpstr>Диаграмма Microsoft Graph</vt:lpstr>
      <vt:lpstr>Виртуальное общение</vt:lpstr>
      <vt:lpstr>Цели и задачи:</vt:lpstr>
      <vt:lpstr>Способы общения через Интернет:</vt:lpstr>
      <vt:lpstr>Электронная почта</vt:lpstr>
      <vt:lpstr>Преимущества электронной почты</vt:lpstr>
      <vt:lpstr>Недостатки электронной почты</vt:lpstr>
      <vt:lpstr>Форумы</vt:lpstr>
      <vt:lpstr>Телеконфнеренции</vt:lpstr>
      <vt:lpstr>Преимущества конференций, клубов, форумов</vt:lpstr>
      <vt:lpstr>Недостатки конференций, клубов, форумов</vt:lpstr>
      <vt:lpstr> Социальные сети</vt:lpstr>
      <vt:lpstr>Вконтакте </vt:lpstr>
      <vt:lpstr>Одноклассники</vt:lpstr>
      <vt:lpstr>Facebook</vt:lpstr>
      <vt:lpstr>Instagram</vt:lpstr>
      <vt:lpstr>Опрос и его результаты</vt:lpstr>
      <vt:lpstr>Пользуетесь ли вы Интернетом для общения с людьми?</vt:lpstr>
      <vt:lpstr>Имеется ли у вас электронный почтовый ящик?</vt:lpstr>
      <vt:lpstr>Заменит ли общение в Интернете, общение с людьми в реале? </vt:lpstr>
      <vt:lpstr>Презентация PowerPoint</vt:lpstr>
    </vt:vector>
  </TitlesOfParts>
  <Company>ScunsWare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Общение в Интернете</dc:title>
  <dc:creator>F609</dc:creator>
  <cp:lastModifiedBy>Windows User</cp:lastModifiedBy>
  <cp:revision>24</cp:revision>
  <dcterms:created xsi:type="dcterms:W3CDTF">2007-12-16T10:20:45Z</dcterms:created>
  <dcterms:modified xsi:type="dcterms:W3CDTF">2022-04-04T11:33:58Z</dcterms:modified>
</cp:coreProperties>
</file>