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5143500" cx="9144000"/>
  <p:notesSz cx="6858000" cy="9144000"/>
  <p:embeddedFontLst>
    <p:embeddedFont>
      <p:font typeface="Amatic SC"/>
      <p:regular r:id="rId13"/>
      <p:bold r:id="rId14"/>
    </p:embeddedFont>
    <p:embeddedFont>
      <p:font typeface="Source Code Pr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5987A14-1DBE-4A89-AAA2-255CE00CD480}">
  <a:tblStyle styleId="{65987A14-1DBE-4A89-AAA2-255CE00CD48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AmaticSC-regular.fntdata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SourceCodePro-regular.fntdata"/><Relationship Id="rId14" Type="http://schemas.openxmlformats.org/officeDocument/2006/relationships/font" Target="fonts/AmaticSC-bold.fntdata"/><Relationship Id="rId17" Type="http://schemas.openxmlformats.org/officeDocument/2006/relationships/font" Target="fonts/SourceCodePro-italic.fntdata"/><Relationship Id="rId16" Type="http://schemas.openxmlformats.org/officeDocument/2006/relationships/font" Target="fonts/SourceCodePr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schemas.openxmlformats.org/officeDocument/2006/relationships/font" Target="fonts/SourceCodePro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23490c0328_0_9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23490c0328_0_9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23490c0328_0_10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23490c0328_0_10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23490c0328_0_10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23490c0328_0_10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23490c0328_0_10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23490c0328_0_10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23490c0328_0_1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23490c0328_0_1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each-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7705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>
            <p:ph idx="4294967295" type="title"/>
          </p:nvPr>
        </p:nvSpPr>
        <p:spPr>
          <a:xfrm>
            <a:off x="527875" y="2304775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0">
                <a:solidFill>
                  <a:srgbClr val="38761D"/>
                </a:solidFill>
              </a:rPr>
              <a:t>animals</a:t>
            </a:r>
            <a:endParaRPr sz="10000">
              <a:solidFill>
                <a:srgbClr val="38761D"/>
              </a:solidFill>
            </a:endParaRPr>
          </a:p>
        </p:txBody>
      </p:sp>
      <p:sp>
        <p:nvSpPr>
          <p:cNvPr id="58" name="Google Shape;58;p13"/>
          <p:cNvSpPr txBox="1"/>
          <p:nvPr>
            <p:ph idx="4294967295" type="title"/>
          </p:nvPr>
        </p:nvSpPr>
        <p:spPr>
          <a:xfrm>
            <a:off x="2118250" y="3709350"/>
            <a:ext cx="4837200" cy="50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rgbClr val="274E13"/>
                </a:solidFill>
              </a:rPr>
              <a:t>учитель английского языка Меньшенина Е.С. </a:t>
            </a:r>
            <a:br>
              <a:rPr lang="ru" sz="2000">
                <a:solidFill>
                  <a:srgbClr val="274E13"/>
                </a:solidFill>
              </a:rPr>
            </a:br>
            <a:br>
              <a:rPr lang="ru" sz="2000">
                <a:solidFill>
                  <a:srgbClr val="274E13"/>
                </a:solidFill>
              </a:rPr>
            </a:br>
            <a:r>
              <a:rPr lang="ru" sz="2000">
                <a:solidFill>
                  <a:srgbClr val="274E13"/>
                </a:solidFill>
              </a:rPr>
              <a:t>ГБОУ СОШ №27 им. И.А.Бунина</a:t>
            </a:r>
            <a:endParaRPr sz="2000">
              <a:solidFill>
                <a:srgbClr val="274E13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FF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980125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/>
              <a:t>The blue bluebird blinks.</a:t>
            </a:r>
            <a:endParaRPr sz="4800"/>
          </a:p>
        </p:txBody>
      </p:sp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23962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/>
              <a:t>Seventy seven benevolent elephants</a:t>
            </a:r>
            <a:endParaRPr sz="4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287325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/>
              <a:t>Guess the animals!</a:t>
            </a:r>
            <a:endParaRPr sz="4800"/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accent1"/>
                </a:solidFill>
              </a:rPr>
              <a:t>1) I'm green. I've got a long tail and big teeth. </a:t>
            </a:r>
            <a:endParaRPr sz="15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accent1"/>
                </a:solidFill>
              </a:rPr>
              <a:t>2) I'm yellow and brown. I'm very tall. I've got a long neck. </a:t>
            </a:r>
            <a:endParaRPr sz="15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accent1"/>
                </a:solidFill>
              </a:rPr>
              <a:t>3) I'm brown and very funny. I can climb and make funny faces. </a:t>
            </a:r>
            <a:endParaRPr sz="15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accent1"/>
                </a:solidFill>
              </a:rPr>
              <a:t>4) I'm the king of animals. I've got a big head with a lot of hair. </a:t>
            </a:r>
            <a:endParaRPr sz="15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accent1"/>
                </a:solidFill>
              </a:rPr>
              <a:t>5) I'm grey and very big. I've got a very long nose. </a:t>
            </a:r>
            <a:endParaRPr sz="15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accent1"/>
                </a:solidFill>
              </a:rPr>
              <a:t>6) I can fly and sing. </a:t>
            </a:r>
            <a:endParaRPr sz="15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accent1"/>
                </a:solidFill>
              </a:rPr>
              <a:t>7) I'm grey and I can swim. </a:t>
            </a:r>
            <a:endParaRPr sz="1500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500">
                <a:solidFill>
                  <a:schemeClr val="accent1"/>
                </a:solidFill>
              </a:rPr>
              <a:t>8) I'm white with black stripes. I live in Africa.</a:t>
            </a:r>
            <a:endParaRPr sz="15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FF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match the animal with its </a:t>
            </a:r>
            <a:r>
              <a:rPr lang="ru"/>
              <a:t>characteristics</a:t>
            </a:r>
            <a:r>
              <a:rPr lang="ru"/>
              <a:t>:	</a:t>
            </a:r>
            <a:endParaRPr/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311700" y="1228675"/>
            <a:ext cx="42603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</a:rPr>
              <a:t>Tall</a:t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</a:rPr>
              <a:t>Friendly</a:t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</a:rPr>
              <a:t>Dangerous</a:t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</a:rPr>
              <a:t>Big</a:t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000000"/>
                </a:solidFill>
              </a:rPr>
              <a:t>Clever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4572000" y="1228675"/>
            <a:ext cx="42603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accent1"/>
                </a:solidFill>
              </a:rPr>
              <a:t>Dolphin</a:t>
            </a:r>
            <a:endParaRPr>
              <a:solidFill>
                <a:schemeClr val="accent1"/>
              </a:solidFill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accent1"/>
                </a:solidFill>
              </a:rPr>
              <a:t>Crocodile</a:t>
            </a:r>
            <a:endParaRPr>
              <a:solidFill>
                <a:schemeClr val="accent1"/>
              </a:solidFill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accent1"/>
                </a:solidFill>
              </a:rPr>
              <a:t>Hippo</a:t>
            </a:r>
            <a:endParaRPr>
              <a:solidFill>
                <a:schemeClr val="accent1"/>
              </a:solidFill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accent1"/>
                </a:solidFill>
              </a:rPr>
              <a:t>Dog</a:t>
            </a:r>
            <a:endParaRPr>
              <a:solidFill>
                <a:schemeClr val="accent1"/>
              </a:solidFill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chemeClr val="accent1"/>
                </a:solidFill>
              </a:rPr>
              <a:t>Giraffe</a:t>
            </a:r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FIND 11 ANIMALS!</a:t>
            </a:r>
            <a:endParaRPr/>
          </a:p>
        </p:txBody>
      </p:sp>
      <p:graphicFrame>
        <p:nvGraphicFramePr>
          <p:cNvPr id="83" name="Google Shape;83;p17"/>
          <p:cNvGraphicFramePr/>
          <p:nvPr/>
        </p:nvGraphicFramePr>
        <p:xfrm>
          <a:off x="952525" y="1047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{65987A14-1DBE-4A89-AAA2-255CE00CD480}</a:tableStyleId>
              </a:tblPr>
              <a:tblGrid>
                <a:gridCol w="804325"/>
                <a:gridCol w="804325"/>
                <a:gridCol w="804325"/>
                <a:gridCol w="804325"/>
                <a:gridCol w="804325"/>
                <a:gridCol w="804325"/>
                <a:gridCol w="804325"/>
                <a:gridCol w="804325"/>
                <a:gridCol w="8043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e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l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e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h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a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n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t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o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h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i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o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m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r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u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s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l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o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g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i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r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a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f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f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e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a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n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s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d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s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n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w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r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a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m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o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n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k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e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y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h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l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h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i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k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j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c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u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n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i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k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z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e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b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r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a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g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g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n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k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g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r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v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r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t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y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d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o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g</a:t>
                      </a:r>
                      <a:endParaRPr sz="18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77054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8"/>
          <p:cNvSpPr txBox="1"/>
          <p:nvPr>
            <p:ph idx="4294967295" type="title"/>
          </p:nvPr>
        </p:nvSpPr>
        <p:spPr>
          <a:xfrm>
            <a:off x="444725" y="24045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0000">
                <a:solidFill>
                  <a:srgbClr val="274E13"/>
                </a:solidFill>
              </a:rPr>
              <a:t>GOODBYE!</a:t>
            </a:r>
            <a:endParaRPr sz="10000">
              <a:solidFill>
                <a:srgbClr val="274E1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