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</p:sldIdLst>
  <p:sldSz cx="12192000" cy="6858000"/>
  <p:notesSz cx="12192000" cy="6858000"/>
  <p:embeddedFontLst>
    <p:embeddedFont>
      <p:font typeface="BKADOJ+Arial" panose="020B0604020202020204" charset="0"/>
      <p:regular r:id="rId28"/>
    </p:embeddedFont>
    <p:embeddedFont>
      <p:font typeface="RRHOPF+Calibri Bold Italic" panose="020B0604020202020204" charset="0"/>
      <p:regular r:id="rId29"/>
    </p:embeddedFont>
    <p:embeddedFont>
      <p:font typeface="KMIMCN+Calibri Bold" panose="020B0604020202020204" charset="0"/>
      <p:regular r:id="rId30"/>
    </p:embeddedFont>
    <p:embeddedFont>
      <p:font typeface="LPSDOG+Calibri Italic" panose="020B0604020202020204" charset="0"/>
      <p:regular r:id="rId31"/>
    </p:embeddedFont>
    <p:embeddedFont>
      <p:font typeface="OSJFIO+Arial" panose="020B0604020202020204" charset="0"/>
      <p:regular r:id="rId32"/>
    </p:embeddedFont>
    <p:embeddedFont>
      <p:font typeface="RVWGAE+Calibri Bold Italic" panose="020B0604020202020204" charset="0"/>
      <p:regular r:id="rId33"/>
    </p:embeddedFont>
    <p:embeddedFont>
      <p:font typeface="CUUDVN+Calibri" panose="020B0604020202020204" charset="0"/>
      <p:regular r:id="rId34"/>
    </p:embeddedFont>
    <p:embeddedFont>
      <p:font typeface="CTVDVB+Arial Bold" panose="020B0604020202020204" charset="0"/>
      <p:regular r:id="rId35"/>
    </p:embeddedFont>
    <p:embeddedFont>
      <p:font typeface="BFACKQ+Times New Roman" panose="020B0604020202020204" charset="0"/>
      <p:regular r:id="rId36"/>
    </p:embeddedFont>
    <p:embeddedFont>
      <p:font typeface="RTUVCE+Wingdings" panose="05000000000000000000" charset="2"/>
      <p:regular r:id="rId37"/>
    </p:embeddedFont>
    <p:embeddedFont>
      <p:font typeface="TWNVMT+Arial Bold Italic" panose="020B0604020202020204" charset="0"/>
      <p:regular r:id="rId38"/>
    </p:embeddedFont>
    <p:embeddedFont>
      <p:font typeface="KFCRPH+Arial Bold" panose="020B0604020202020204" charset="0"/>
      <p:regular r:id="rId39"/>
    </p:embeddedFont>
    <p:embeddedFont>
      <p:font typeface="LRWRVE+Calibri Italic" panose="020B0604020202020204" charset="0"/>
      <p:regular r:id="rId40"/>
    </p:embeddedFont>
    <p:embeddedFont>
      <p:font typeface="Calibri" panose="020F0502020204030204" pitchFamily="34" charset="0"/>
      <p:regular r:id="rId41"/>
      <p:bold r:id="rId42"/>
      <p:italic r:id="rId43"/>
      <p:boldItalic r:id="rId44"/>
    </p:embeddedFont>
    <p:embeddedFont>
      <p:font typeface="WGWQVA+Calibri Bold" panose="020B0604020202020204" charset="0"/>
      <p:regular r:id="rId45"/>
    </p:embeddedFont>
    <p:embeddedFont>
      <p:font typeface="LHSDHL+Calibri" panose="020B0604020202020204" charset="0"/>
      <p:regular r:id="rId46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68">
          <p15:clr>
            <a:srgbClr val="A4A3A4"/>
          </p15:clr>
        </p15:guide>
        <p15:guide id="2" pos="244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258" y="90"/>
      </p:cViewPr>
      <p:guideLst>
        <p:guide orient="horz" pos="3168"/>
        <p:guide pos="244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font" Target="fonts/font12.fntdata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font" Target="fonts/font7.fntdata"/><Relationship Id="rId42" Type="http://schemas.openxmlformats.org/officeDocument/2006/relationships/font" Target="fonts/font15.fntdata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font" Target="fonts/font6.fntdata"/><Relationship Id="rId38" Type="http://schemas.openxmlformats.org/officeDocument/2006/relationships/font" Target="fonts/font11.fntdata"/><Relationship Id="rId46" Type="http://schemas.openxmlformats.org/officeDocument/2006/relationships/font" Target="fonts/font19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font" Target="fonts/font2.fntdata"/><Relationship Id="rId41" Type="http://schemas.openxmlformats.org/officeDocument/2006/relationships/font" Target="fonts/font14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font" Target="fonts/font5.fntdata"/><Relationship Id="rId37" Type="http://schemas.openxmlformats.org/officeDocument/2006/relationships/font" Target="fonts/font10.fntdata"/><Relationship Id="rId40" Type="http://schemas.openxmlformats.org/officeDocument/2006/relationships/font" Target="fonts/font13.fntdata"/><Relationship Id="rId45" Type="http://schemas.openxmlformats.org/officeDocument/2006/relationships/font" Target="fonts/font18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font" Target="fonts/font1.fntdata"/><Relationship Id="rId36" Type="http://schemas.openxmlformats.org/officeDocument/2006/relationships/font" Target="fonts/font9.fntdata"/><Relationship Id="rId49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4.fntdata"/><Relationship Id="rId44" Type="http://schemas.openxmlformats.org/officeDocument/2006/relationships/font" Target="fonts/font17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font" Target="fonts/font3.fntdata"/><Relationship Id="rId35" Type="http://schemas.openxmlformats.org/officeDocument/2006/relationships/font" Target="fonts/font8.fntdata"/><Relationship Id="rId43" Type="http://schemas.openxmlformats.org/officeDocument/2006/relationships/font" Target="fonts/font16.fntdata"/><Relationship Id="rId48" Type="http://schemas.openxmlformats.org/officeDocument/2006/relationships/viewProps" Target="viewProps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Title</a:t>
            </a:r>
            <a:endParaRPr lang="en-US"/>
          </a:p>
        </p:txBody>
      </p:sp>
      <p:sp>
        <p:nvSpPr>
          <p:cNvPr id="3" name="Text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smtClean="0"/>
              <a:t>Text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525B2-4347-4F72-BAF7-76B19438D329}" type="datetimeFigureOut">
              <a:rPr lang="en-US" smtClean="0"/>
              <a:t>4/5/2022</a:t>
            </a:fld>
            <a:endParaRPr lang="en-US"/>
          </a:p>
        </p:txBody>
      </p:sp>
      <p:sp>
        <p:nvSpPr>
          <p:cNvPr id="5" name="Foo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073CC-40D5-4B23-8DF0-9BD0A0C12F2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77666" y="427735"/>
            <a:ext cx="6797992" cy="171094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77666" y="2459482"/>
            <a:ext cx="6797992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2568130" y="9944862"/>
            <a:ext cx="2417063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377666" y="9944862"/>
            <a:ext cx="1737264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4/5/2022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5438394" y="9944862"/>
            <a:ext cx="1737264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D0%9C%D0%9A%D0%91-10:_%D0%9A%D0%BB%D0%B0%D1%81%D1%81_V" TargetMode="Externa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D0%9A%D0%B0%D0%BD%D0%BD%D0%B5%D1%80,_%D0%9B%D0%B5%D0%BE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hyperlink" Target="https://ru.wikipedia.org/wiki/%D0%AD%D1%85%D0%BE%D0%BB%D0%B0%D0%BB%D0%B8%D1%8F" TargetMode="External"/><Relationship Id="rId4" Type="http://schemas.openxmlformats.org/officeDocument/2006/relationships/hyperlink" Target="https://ru.wikipedia.org/wiki/%D0%9C%D1%83%D1%82%D0%B8%D0%B7%D0%BC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2118106" y="63279"/>
            <a:ext cx="7972826" cy="108998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4394"/>
              </a:lnSpc>
              <a:spcBef>
                <a:spcPts val="0"/>
              </a:spcBef>
              <a:spcAft>
                <a:spcPts val="0"/>
              </a:spcAft>
            </a:pPr>
            <a:r>
              <a:rPr sz="3600" b="1" i="1" dirty="0">
                <a:solidFill>
                  <a:srgbClr val="000000"/>
                </a:solidFill>
                <a:latin typeface="RVWGAE+Calibri Bold Italic"/>
                <a:cs typeface="RVWGAE+Calibri Bold Italic"/>
              </a:rPr>
              <a:t>«Особенности</a:t>
            </a:r>
            <a:r>
              <a:rPr sz="3600" b="1" i="1" spc="11" dirty="0">
                <a:solidFill>
                  <a:srgbClr val="000000"/>
                </a:solidFill>
                <a:latin typeface="RVWGAE+Calibri Bold Italic"/>
                <a:cs typeface="RVWGAE+Calibri Bold Italic"/>
              </a:rPr>
              <a:t> </a:t>
            </a:r>
            <a:r>
              <a:rPr sz="3600" b="1" i="1" dirty="0">
                <a:solidFill>
                  <a:srgbClr val="000000"/>
                </a:solidFill>
                <a:latin typeface="RVWGAE+Calibri Bold Italic"/>
                <a:cs typeface="RVWGAE+Calibri Bold Italic"/>
              </a:rPr>
              <a:t>психического</a:t>
            </a:r>
            <a:r>
              <a:rPr sz="3600" b="1" i="1" spc="47" dirty="0">
                <a:solidFill>
                  <a:srgbClr val="000000"/>
                </a:solidFill>
                <a:latin typeface="RVWGAE+Calibri Bold Italic"/>
                <a:cs typeface="RVWGAE+Calibri Bold Italic"/>
              </a:rPr>
              <a:t> </a:t>
            </a:r>
            <a:r>
              <a:rPr sz="3600" b="1" i="1" dirty="0">
                <a:solidFill>
                  <a:srgbClr val="000000"/>
                </a:solidFill>
                <a:latin typeface="RVWGAE+Calibri Bold Italic"/>
                <a:cs typeface="RVWGAE+Calibri Bold Italic"/>
              </a:rPr>
              <a:t>развития</a:t>
            </a:r>
          </a:p>
          <a:p>
            <a:pPr marL="1298702" marR="0">
              <a:lnSpc>
                <a:spcPts val="3888"/>
              </a:lnSpc>
              <a:spcBef>
                <a:spcPts val="0"/>
              </a:spcBef>
              <a:spcAft>
                <a:spcPts val="0"/>
              </a:spcAft>
            </a:pPr>
            <a:r>
              <a:rPr sz="3600" b="1" i="1" dirty="0">
                <a:solidFill>
                  <a:srgbClr val="000000"/>
                </a:solidFill>
                <a:latin typeface="RVWGAE+Calibri Bold Italic"/>
                <a:cs typeface="RVWGAE+Calibri Bold Italic"/>
              </a:rPr>
              <a:t>детей</a:t>
            </a:r>
            <a:r>
              <a:rPr sz="3600" b="1" i="1" spc="-26" dirty="0">
                <a:solidFill>
                  <a:srgbClr val="000000"/>
                </a:solidFill>
                <a:latin typeface="RVWGAE+Calibri Bold Italic"/>
                <a:cs typeface="RVWGAE+Calibri Bold Italic"/>
              </a:rPr>
              <a:t> </a:t>
            </a:r>
            <a:r>
              <a:rPr sz="3600" b="1" i="1" dirty="0">
                <a:solidFill>
                  <a:srgbClr val="000000"/>
                </a:solidFill>
                <a:latin typeface="RVWGAE+Calibri Bold Italic"/>
                <a:cs typeface="RVWGAE+Calibri Bold Italic"/>
              </a:rPr>
              <a:t>с расстройствами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3294888" y="1051212"/>
            <a:ext cx="5620317" cy="5962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4394"/>
              </a:lnSpc>
              <a:spcBef>
                <a:spcPts val="0"/>
              </a:spcBef>
              <a:spcAft>
                <a:spcPts val="0"/>
              </a:spcAft>
            </a:pPr>
            <a:r>
              <a:rPr sz="3600" b="1" i="1" dirty="0">
                <a:solidFill>
                  <a:srgbClr val="000000"/>
                </a:solidFill>
                <a:latin typeface="RVWGAE+Calibri Bold Italic"/>
                <a:cs typeface="RVWGAE+Calibri Bold Italic"/>
              </a:rPr>
              <a:t>аутистического</a:t>
            </a:r>
            <a:r>
              <a:rPr sz="3600" b="1" i="1" spc="24" dirty="0">
                <a:solidFill>
                  <a:srgbClr val="000000"/>
                </a:solidFill>
                <a:latin typeface="RVWGAE+Calibri Bold Italic"/>
                <a:cs typeface="RVWGAE+Calibri Bold Italic"/>
              </a:rPr>
              <a:t> </a:t>
            </a:r>
            <a:r>
              <a:rPr sz="3600" b="1" i="1" dirty="0">
                <a:solidFill>
                  <a:srgbClr val="000000"/>
                </a:solidFill>
                <a:latin typeface="RVWGAE+Calibri Bold Italic"/>
                <a:cs typeface="RVWGAE+Calibri Bold Italic"/>
              </a:rPr>
              <a:t>спектра»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7191502" y="4264700"/>
            <a:ext cx="4543578" cy="150041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3911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3200" b="1" i="1" dirty="0" smtClean="0">
                <a:solidFill>
                  <a:srgbClr val="000000"/>
                </a:solidFill>
                <a:latin typeface="RVWGAE+Calibri Bold Italic"/>
                <a:cs typeface="RVWGAE+Calibri Bold Italic"/>
              </a:rPr>
              <a:t>Преподаватель специальных дисциплин </a:t>
            </a:r>
          </a:p>
          <a:p>
            <a:pPr marL="0" marR="0">
              <a:lnSpc>
                <a:spcPts val="3911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3200" b="1" i="1" dirty="0" smtClean="0">
                <a:solidFill>
                  <a:srgbClr val="000000"/>
                </a:solidFill>
                <a:latin typeface="RVWGAE+Calibri Bold Italic"/>
                <a:cs typeface="RVWGAE+Calibri Bold Italic"/>
              </a:rPr>
              <a:t>Хакимова М.К.</a:t>
            </a:r>
            <a:endParaRPr sz="3200" b="1" i="1" dirty="0">
              <a:solidFill>
                <a:srgbClr val="000000"/>
              </a:solidFill>
              <a:latin typeface="RVWGAE+Calibri Bold Italic"/>
              <a:cs typeface="RVWGAE+Calibri Bold Italic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1118006" y="181971"/>
            <a:ext cx="10859001" cy="41017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2929"/>
              </a:lnSpc>
              <a:spcBef>
                <a:spcPts val="0"/>
              </a:spcBef>
              <a:spcAft>
                <a:spcPts val="0"/>
              </a:spcAft>
            </a:pPr>
            <a:r>
              <a:rPr sz="2400" b="1" dirty="0">
                <a:solidFill>
                  <a:srgbClr val="000000"/>
                </a:solidFill>
                <a:latin typeface="KMIMCN+Calibri Bold"/>
                <a:cs typeface="KMIMCN+Calibri Bold"/>
              </a:rPr>
              <a:t>Классификация раннего </a:t>
            </a:r>
            <a:r>
              <a:rPr sz="2400" b="1" spc="-12" dirty="0">
                <a:solidFill>
                  <a:srgbClr val="000000"/>
                </a:solidFill>
                <a:latin typeface="KMIMCN+Calibri Bold"/>
                <a:cs typeface="KMIMCN+Calibri Bold"/>
              </a:rPr>
              <a:t>детского</a:t>
            </a:r>
            <a:r>
              <a:rPr sz="2400" b="1" spc="-21" dirty="0">
                <a:solidFill>
                  <a:srgbClr val="000000"/>
                </a:solidFill>
                <a:latin typeface="KMIMCN+Calibri Bold"/>
                <a:cs typeface="KMIMCN+Calibri Bold"/>
              </a:rPr>
              <a:t> </a:t>
            </a:r>
            <a:r>
              <a:rPr sz="2400" b="1" dirty="0">
                <a:solidFill>
                  <a:srgbClr val="000000"/>
                </a:solidFill>
                <a:latin typeface="KMIMCN+Calibri Bold"/>
                <a:cs typeface="KMIMCN+Calibri Bold"/>
              </a:rPr>
              <a:t>аутизма</a:t>
            </a:r>
            <a:r>
              <a:rPr sz="2400" b="1" spc="10" dirty="0">
                <a:solidFill>
                  <a:srgbClr val="000000"/>
                </a:solidFill>
                <a:latin typeface="KMIMCN+Calibri Bold"/>
                <a:cs typeface="KMIMCN+Calibri Bold"/>
              </a:rPr>
              <a:t> </a:t>
            </a:r>
            <a:r>
              <a:rPr sz="2400" b="1" dirty="0">
                <a:solidFill>
                  <a:srgbClr val="000000"/>
                </a:solidFill>
                <a:latin typeface="KMIMCN+Calibri Bold"/>
                <a:cs typeface="KMIMCN+Calibri Bold"/>
              </a:rPr>
              <a:t>по К.С.</a:t>
            </a:r>
            <a:r>
              <a:rPr sz="2400" b="1" spc="-11" dirty="0">
                <a:solidFill>
                  <a:srgbClr val="000000"/>
                </a:solidFill>
                <a:latin typeface="KMIMCN+Calibri Bold"/>
                <a:cs typeface="KMIMCN+Calibri Bold"/>
              </a:rPr>
              <a:t> </a:t>
            </a:r>
            <a:r>
              <a:rPr sz="2400" b="1" dirty="0">
                <a:solidFill>
                  <a:srgbClr val="000000"/>
                </a:solidFill>
                <a:latin typeface="KMIMCN+Calibri Bold"/>
                <a:cs typeface="KMIMCN+Calibri Bold"/>
              </a:rPr>
              <a:t>Лебединской, </a:t>
            </a:r>
            <a:r>
              <a:rPr sz="2400" b="1" spc="-17" dirty="0">
                <a:solidFill>
                  <a:srgbClr val="000000"/>
                </a:solidFill>
                <a:latin typeface="KMIMCN+Calibri Bold"/>
                <a:cs typeface="KMIMCN+Calibri Bold"/>
              </a:rPr>
              <a:t>О.С.</a:t>
            </a:r>
            <a:r>
              <a:rPr sz="2400" b="1" spc="16" dirty="0">
                <a:solidFill>
                  <a:srgbClr val="000000"/>
                </a:solidFill>
                <a:latin typeface="KMIMCN+Calibri Bold"/>
                <a:cs typeface="KMIMCN+Calibri Bold"/>
              </a:rPr>
              <a:t> </a:t>
            </a:r>
            <a:r>
              <a:rPr sz="2400" b="1" spc="-11" dirty="0">
                <a:solidFill>
                  <a:srgbClr val="000000"/>
                </a:solidFill>
                <a:latin typeface="KMIMCN+Calibri Bold"/>
                <a:cs typeface="KMIMCN+Calibri Bold"/>
              </a:rPr>
              <a:t>Никольской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202387" y="651624"/>
            <a:ext cx="2661637" cy="46941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716"/>
              </a:lnSpc>
              <a:spcBef>
                <a:spcPts val="0"/>
              </a:spcBef>
              <a:spcAft>
                <a:spcPts val="0"/>
              </a:spcAft>
            </a:pPr>
            <a:r>
              <a:rPr sz="1400" b="1" dirty="0">
                <a:solidFill>
                  <a:srgbClr val="000000"/>
                </a:solidFill>
                <a:latin typeface="KMIMCN+Calibri Bold"/>
                <a:cs typeface="KMIMCN+Calibri Bold"/>
              </a:rPr>
              <a:t>1</a:t>
            </a:r>
            <a:r>
              <a:rPr sz="1400" b="1" spc="-19" dirty="0">
                <a:solidFill>
                  <a:srgbClr val="000000"/>
                </a:solidFill>
                <a:latin typeface="KMIMCN+Calibri Bold"/>
                <a:cs typeface="KMIMCN+Calibri Bold"/>
              </a:rPr>
              <a:t> </a:t>
            </a:r>
            <a:r>
              <a:rPr sz="1400" b="1" dirty="0">
                <a:solidFill>
                  <a:srgbClr val="000000"/>
                </a:solidFill>
                <a:latin typeface="KMIMCN+Calibri Bold"/>
                <a:cs typeface="KMIMCN+Calibri Bold"/>
              </a:rPr>
              <a:t>группа – полная</a:t>
            </a:r>
            <a:r>
              <a:rPr sz="1400" b="1" spc="-26" dirty="0">
                <a:solidFill>
                  <a:srgbClr val="000000"/>
                </a:solidFill>
                <a:latin typeface="KMIMCN+Calibri Bold"/>
                <a:cs typeface="KMIMCN+Calibri Bold"/>
              </a:rPr>
              <a:t> </a:t>
            </a:r>
            <a:r>
              <a:rPr sz="1400" b="1" dirty="0">
                <a:solidFill>
                  <a:srgbClr val="000000"/>
                </a:solidFill>
                <a:latin typeface="KMIMCN+Calibri Bold"/>
                <a:cs typeface="KMIMCN+Calibri Bold"/>
              </a:rPr>
              <a:t>отрешенность</a:t>
            </a:r>
          </a:p>
          <a:p>
            <a:pPr marL="547116" marR="0">
              <a:lnSpc>
                <a:spcPts val="1679"/>
              </a:lnSpc>
              <a:spcBef>
                <a:spcPts val="0"/>
              </a:spcBef>
              <a:spcAft>
                <a:spcPts val="0"/>
              </a:spcAft>
            </a:pPr>
            <a:r>
              <a:rPr sz="1400" b="1" dirty="0">
                <a:solidFill>
                  <a:srgbClr val="000000"/>
                </a:solidFill>
                <a:latin typeface="KMIMCN+Calibri Bold"/>
                <a:cs typeface="KMIMCN+Calibri Bold"/>
              </a:rPr>
              <a:t>от</a:t>
            </a:r>
            <a:r>
              <a:rPr sz="1400" b="1" spc="-25" dirty="0">
                <a:solidFill>
                  <a:srgbClr val="000000"/>
                </a:solidFill>
                <a:latin typeface="KMIMCN+Calibri Bold"/>
                <a:cs typeface="KMIMCN+Calibri Bold"/>
              </a:rPr>
              <a:t> </a:t>
            </a:r>
            <a:r>
              <a:rPr sz="1400" b="1" dirty="0">
                <a:solidFill>
                  <a:srgbClr val="000000"/>
                </a:solidFill>
                <a:latin typeface="KMIMCN+Calibri Bold"/>
                <a:cs typeface="KMIMCN+Calibri Bold"/>
              </a:rPr>
              <a:t>происходящего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3254628" y="651624"/>
            <a:ext cx="2662314" cy="25613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716"/>
              </a:lnSpc>
              <a:spcBef>
                <a:spcPts val="0"/>
              </a:spcBef>
              <a:spcAft>
                <a:spcPts val="0"/>
              </a:spcAft>
            </a:pPr>
            <a:r>
              <a:rPr sz="1400" b="1" dirty="0">
                <a:solidFill>
                  <a:srgbClr val="000000"/>
                </a:solidFill>
                <a:latin typeface="KMIMCN+Calibri Bold"/>
                <a:cs typeface="KMIMCN+Calibri Bold"/>
              </a:rPr>
              <a:t>2</a:t>
            </a:r>
            <a:r>
              <a:rPr sz="1400" b="1" spc="-19" dirty="0">
                <a:solidFill>
                  <a:srgbClr val="000000"/>
                </a:solidFill>
                <a:latin typeface="KMIMCN+Calibri Bold"/>
                <a:cs typeface="KMIMCN+Calibri Bold"/>
              </a:rPr>
              <a:t> </a:t>
            </a:r>
            <a:r>
              <a:rPr sz="1400" b="1" dirty="0">
                <a:solidFill>
                  <a:srgbClr val="000000"/>
                </a:solidFill>
                <a:latin typeface="KMIMCN+Calibri Bold"/>
                <a:cs typeface="KMIMCN+Calibri Bold"/>
              </a:rPr>
              <a:t>группа – активное</a:t>
            </a:r>
            <a:r>
              <a:rPr sz="1400" b="1" spc="-56" dirty="0">
                <a:solidFill>
                  <a:srgbClr val="000000"/>
                </a:solidFill>
                <a:latin typeface="KMIMCN+Calibri Bold"/>
                <a:cs typeface="KMIMCN+Calibri Bold"/>
              </a:rPr>
              <a:t> </a:t>
            </a:r>
            <a:r>
              <a:rPr sz="1400" b="1" dirty="0">
                <a:solidFill>
                  <a:srgbClr val="000000"/>
                </a:solidFill>
                <a:latin typeface="KMIMCN+Calibri Bold"/>
                <a:cs typeface="KMIMCN+Calibri Bold"/>
              </a:rPr>
              <a:t>отвержение</a:t>
            </a:r>
          </a:p>
        </p:txBody>
      </p:sp>
      <p:sp>
        <p:nvSpPr>
          <p:cNvPr id="6" name="object 6"/>
          <p:cNvSpPr txBox="1"/>
          <p:nvPr/>
        </p:nvSpPr>
        <p:spPr>
          <a:xfrm>
            <a:off x="6587617" y="651624"/>
            <a:ext cx="2361928" cy="46941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35635" marR="0">
              <a:lnSpc>
                <a:spcPts val="1716"/>
              </a:lnSpc>
              <a:spcBef>
                <a:spcPts val="0"/>
              </a:spcBef>
              <a:spcAft>
                <a:spcPts val="0"/>
              </a:spcAft>
            </a:pPr>
            <a:r>
              <a:rPr sz="1400" b="1" dirty="0">
                <a:solidFill>
                  <a:srgbClr val="000000"/>
                </a:solidFill>
                <a:latin typeface="KMIMCN+Calibri Bold"/>
                <a:cs typeface="KMIMCN+Calibri Bold"/>
              </a:rPr>
              <a:t>3</a:t>
            </a:r>
            <a:r>
              <a:rPr sz="1400" b="1" spc="-19" dirty="0">
                <a:solidFill>
                  <a:srgbClr val="000000"/>
                </a:solidFill>
                <a:latin typeface="KMIMCN+Calibri Bold"/>
                <a:cs typeface="KMIMCN+Calibri Bold"/>
              </a:rPr>
              <a:t> </a:t>
            </a:r>
            <a:r>
              <a:rPr sz="1400" b="1" dirty="0">
                <a:solidFill>
                  <a:srgbClr val="000000"/>
                </a:solidFill>
                <a:latin typeface="KMIMCN+Calibri Bold"/>
                <a:cs typeface="KMIMCN+Calibri Bold"/>
              </a:rPr>
              <a:t>группа – захваченность</a:t>
            </a:r>
          </a:p>
          <a:p>
            <a:pPr marL="0" marR="0">
              <a:lnSpc>
                <a:spcPts val="1679"/>
              </a:lnSpc>
              <a:spcBef>
                <a:spcPts val="0"/>
              </a:spcBef>
              <a:spcAft>
                <a:spcPts val="0"/>
              </a:spcAft>
            </a:pPr>
            <a:r>
              <a:rPr sz="1400" b="1" dirty="0">
                <a:solidFill>
                  <a:srgbClr val="000000"/>
                </a:solidFill>
                <a:latin typeface="KMIMCN+Calibri Bold"/>
                <a:cs typeface="KMIMCN+Calibri Bold"/>
              </a:rPr>
              <a:t>аутистическими</a:t>
            </a:r>
            <a:r>
              <a:rPr sz="1400" b="1" spc="-51" dirty="0">
                <a:solidFill>
                  <a:srgbClr val="000000"/>
                </a:solidFill>
                <a:latin typeface="KMIMCN+Calibri Bold"/>
                <a:cs typeface="KMIMCN+Calibri Bold"/>
              </a:rPr>
              <a:t> </a:t>
            </a:r>
            <a:r>
              <a:rPr sz="1400" b="1" dirty="0">
                <a:solidFill>
                  <a:srgbClr val="000000"/>
                </a:solidFill>
                <a:latin typeface="KMIMCN+Calibri Bold"/>
                <a:cs typeface="KMIMCN+Calibri Bold"/>
              </a:rPr>
              <a:t>интересами</a:t>
            </a:r>
          </a:p>
        </p:txBody>
      </p:sp>
      <p:sp>
        <p:nvSpPr>
          <p:cNvPr id="7" name="object 7"/>
          <p:cNvSpPr txBox="1"/>
          <p:nvPr/>
        </p:nvSpPr>
        <p:spPr>
          <a:xfrm>
            <a:off x="9355836" y="651624"/>
            <a:ext cx="2893941" cy="68277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716"/>
              </a:lnSpc>
              <a:spcBef>
                <a:spcPts val="0"/>
              </a:spcBef>
              <a:spcAft>
                <a:spcPts val="0"/>
              </a:spcAft>
            </a:pPr>
            <a:r>
              <a:rPr sz="1400" b="1" dirty="0">
                <a:solidFill>
                  <a:srgbClr val="000000"/>
                </a:solidFill>
                <a:latin typeface="KMIMCN+Calibri Bold"/>
                <a:cs typeface="KMIMCN+Calibri Bold"/>
              </a:rPr>
              <a:t>4</a:t>
            </a:r>
            <a:r>
              <a:rPr sz="1400" b="1" spc="-19" dirty="0">
                <a:solidFill>
                  <a:srgbClr val="000000"/>
                </a:solidFill>
                <a:latin typeface="KMIMCN+Calibri Bold"/>
                <a:cs typeface="KMIMCN+Calibri Bold"/>
              </a:rPr>
              <a:t> </a:t>
            </a:r>
            <a:r>
              <a:rPr sz="1400" b="1" dirty="0">
                <a:solidFill>
                  <a:srgbClr val="000000"/>
                </a:solidFill>
                <a:latin typeface="KMIMCN+Calibri Bold"/>
                <a:cs typeface="KMIMCN+Calibri Bold"/>
              </a:rPr>
              <a:t>группа</a:t>
            </a:r>
            <a:r>
              <a:rPr sz="1400" b="1" spc="303" dirty="0">
                <a:solidFill>
                  <a:srgbClr val="000000"/>
                </a:solidFill>
                <a:latin typeface="KMIMCN+Calibri Bold"/>
                <a:cs typeface="KMIMCN+Calibri Bold"/>
              </a:rPr>
              <a:t> </a:t>
            </a:r>
            <a:r>
              <a:rPr sz="1400" b="1" dirty="0">
                <a:solidFill>
                  <a:srgbClr val="000000"/>
                </a:solidFill>
                <a:latin typeface="WGWQVA+Calibri Bold"/>
                <a:cs typeface="WGWQVA+Calibri Bold"/>
              </a:rPr>
              <a:t>-</a:t>
            </a:r>
            <a:r>
              <a:rPr sz="1400" b="1" spc="-47" dirty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400" b="1" dirty="0">
                <a:solidFill>
                  <a:srgbClr val="000000"/>
                </a:solidFill>
                <a:latin typeface="KMIMCN+Calibri Bold"/>
                <a:cs typeface="KMIMCN+Calibri Bold"/>
              </a:rPr>
              <a:t>чрезвычайная</a:t>
            </a:r>
            <a:r>
              <a:rPr sz="1400" b="1" spc="-29" dirty="0">
                <a:solidFill>
                  <a:srgbClr val="000000"/>
                </a:solidFill>
                <a:latin typeface="KMIMCN+Calibri Bold"/>
                <a:cs typeface="KMIMCN+Calibri Bold"/>
              </a:rPr>
              <a:t> </a:t>
            </a:r>
            <a:r>
              <a:rPr sz="1400" b="1" dirty="0">
                <a:solidFill>
                  <a:srgbClr val="000000"/>
                </a:solidFill>
                <a:latin typeface="KMIMCN+Calibri Bold"/>
                <a:cs typeface="KMIMCN+Calibri Bold"/>
              </a:rPr>
              <a:t>трудность</a:t>
            </a:r>
          </a:p>
          <a:p>
            <a:pPr marL="432816" marR="0">
              <a:lnSpc>
                <a:spcPts val="1679"/>
              </a:lnSpc>
              <a:spcBef>
                <a:spcPts val="0"/>
              </a:spcBef>
              <a:spcAft>
                <a:spcPts val="0"/>
              </a:spcAft>
            </a:pPr>
            <a:r>
              <a:rPr sz="1400" b="1" dirty="0">
                <a:solidFill>
                  <a:srgbClr val="000000"/>
                </a:solidFill>
                <a:latin typeface="KMIMCN+Calibri Bold"/>
                <a:cs typeface="KMIMCN+Calibri Bold"/>
              </a:rPr>
              <a:t>организации</a:t>
            </a:r>
            <a:r>
              <a:rPr sz="1400" b="1" spc="-56" dirty="0">
                <a:solidFill>
                  <a:srgbClr val="000000"/>
                </a:solidFill>
                <a:latin typeface="KMIMCN+Calibri Bold"/>
                <a:cs typeface="KMIMCN+Calibri Bold"/>
              </a:rPr>
              <a:t> </a:t>
            </a:r>
            <a:r>
              <a:rPr sz="1400" b="1" dirty="0">
                <a:solidFill>
                  <a:srgbClr val="000000"/>
                </a:solidFill>
                <a:latin typeface="KMIMCN+Calibri Bold"/>
                <a:cs typeface="KMIMCN+Calibri Bold"/>
              </a:rPr>
              <a:t>общения</a:t>
            </a:r>
            <a:r>
              <a:rPr sz="1400" b="1" spc="-32" dirty="0">
                <a:solidFill>
                  <a:srgbClr val="000000"/>
                </a:solidFill>
                <a:latin typeface="KMIMCN+Calibri Bold"/>
                <a:cs typeface="KMIMCN+Calibri Bold"/>
              </a:rPr>
              <a:t> </a:t>
            </a:r>
            <a:r>
              <a:rPr sz="1400" b="1" dirty="0">
                <a:solidFill>
                  <a:srgbClr val="000000"/>
                </a:solidFill>
                <a:latin typeface="KMIMCN+Calibri Bold"/>
                <a:cs typeface="KMIMCN+Calibri Bold"/>
              </a:rPr>
              <a:t>и</a:t>
            </a:r>
          </a:p>
          <a:p>
            <a:pPr marL="731520" marR="0">
              <a:lnSpc>
                <a:spcPts val="1679"/>
              </a:lnSpc>
              <a:spcBef>
                <a:spcPts val="0"/>
              </a:spcBef>
              <a:spcAft>
                <a:spcPts val="0"/>
              </a:spcAft>
            </a:pPr>
            <a:r>
              <a:rPr sz="1400" b="1" dirty="0">
                <a:solidFill>
                  <a:srgbClr val="000000"/>
                </a:solidFill>
                <a:latin typeface="KMIMCN+Calibri Bold"/>
                <a:cs typeface="KMIMCN+Calibri Bold"/>
              </a:rPr>
              <a:t>взаимодействия</a:t>
            </a:r>
          </a:p>
        </p:txBody>
      </p:sp>
      <p:sp>
        <p:nvSpPr>
          <p:cNvPr id="8" name="object 8"/>
          <p:cNvSpPr txBox="1"/>
          <p:nvPr/>
        </p:nvSpPr>
        <p:spPr>
          <a:xfrm>
            <a:off x="316077" y="1385242"/>
            <a:ext cx="1849302" cy="2241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464"/>
              </a:lnSpc>
              <a:spcBef>
                <a:spcPts val="0"/>
              </a:spcBef>
              <a:spcAft>
                <a:spcPts val="0"/>
              </a:spcAft>
            </a:pPr>
            <a:r>
              <a:rPr sz="1200" dirty="0">
                <a:solidFill>
                  <a:srgbClr val="000000"/>
                </a:solidFill>
                <a:latin typeface="LHSDHL+Calibri"/>
                <a:cs typeface="LHSDHL+Calibri"/>
              </a:rPr>
              <a:t>Дети</a:t>
            </a:r>
            <a:r>
              <a:rPr sz="1200" spc="19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1200" dirty="0">
                <a:solidFill>
                  <a:srgbClr val="000000"/>
                </a:solidFill>
                <a:latin typeface="LHSDHL+Calibri"/>
                <a:cs typeface="LHSDHL+Calibri"/>
              </a:rPr>
              <a:t>с наиболее</a:t>
            </a:r>
            <a:r>
              <a:rPr sz="1200" spc="24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1200" dirty="0">
                <a:solidFill>
                  <a:srgbClr val="000000"/>
                </a:solidFill>
                <a:latin typeface="LHSDHL+Calibri"/>
                <a:cs typeface="LHSDHL+Calibri"/>
              </a:rPr>
              <a:t>глубокой</a:t>
            </a:r>
          </a:p>
        </p:txBody>
      </p:sp>
      <p:sp>
        <p:nvSpPr>
          <p:cNvPr id="9" name="object 9"/>
          <p:cNvSpPr txBox="1"/>
          <p:nvPr/>
        </p:nvSpPr>
        <p:spPr>
          <a:xfrm>
            <a:off x="2987294" y="1385242"/>
            <a:ext cx="3052776" cy="168755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07263" marR="0">
              <a:lnSpc>
                <a:spcPts val="1464"/>
              </a:lnSpc>
              <a:spcBef>
                <a:spcPts val="0"/>
              </a:spcBef>
              <a:spcAft>
                <a:spcPts val="0"/>
              </a:spcAft>
            </a:pPr>
            <a:r>
              <a:rPr sz="1200" dirty="0">
                <a:solidFill>
                  <a:srgbClr val="000000"/>
                </a:solidFill>
                <a:latin typeface="LHSDHL+Calibri"/>
                <a:cs typeface="LHSDHL+Calibri"/>
              </a:rPr>
              <a:t>Поведение</a:t>
            </a:r>
            <a:r>
              <a:rPr sz="1200" spc="20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1200" dirty="0">
                <a:solidFill>
                  <a:srgbClr val="000000"/>
                </a:solidFill>
                <a:latin typeface="LHSDHL+Calibri"/>
                <a:cs typeface="LHSDHL+Calibri"/>
              </a:rPr>
              <a:t>более</a:t>
            </a:r>
            <a:r>
              <a:rPr sz="1200" spc="26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1200" dirty="0">
                <a:solidFill>
                  <a:srgbClr val="000000"/>
                </a:solidFill>
                <a:latin typeface="LHSDHL+Calibri"/>
                <a:cs typeface="LHSDHL+Calibri"/>
              </a:rPr>
              <a:t>целенаправленное.</a:t>
            </a:r>
          </a:p>
          <a:p>
            <a:pPr marL="0" marR="0">
              <a:lnSpc>
                <a:spcPts val="1439"/>
              </a:lnSpc>
              <a:spcBef>
                <a:spcPts val="0"/>
              </a:spcBef>
              <a:spcAft>
                <a:spcPts val="0"/>
              </a:spcAft>
            </a:pPr>
            <a:r>
              <a:rPr sz="1200" dirty="0">
                <a:solidFill>
                  <a:srgbClr val="000000"/>
                </a:solidFill>
                <a:latin typeface="LHSDHL+Calibri"/>
                <a:cs typeface="LHSDHL+Calibri"/>
              </a:rPr>
              <a:t>Активность в контактах</a:t>
            </a:r>
            <a:r>
              <a:rPr sz="1200" spc="14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1200" dirty="0">
                <a:solidFill>
                  <a:srgbClr val="000000"/>
                </a:solidFill>
                <a:latin typeface="LHSDHL+Calibri"/>
                <a:cs typeface="LHSDHL+Calibri"/>
              </a:rPr>
              <a:t>в первую</a:t>
            </a:r>
            <a:r>
              <a:rPr sz="1200" spc="-25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1200" dirty="0">
                <a:solidFill>
                  <a:srgbClr val="000000"/>
                </a:solidFill>
                <a:latin typeface="LHSDHL+Calibri"/>
                <a:cs typeface="LHSDHL+Calibri"/>
              </a:rPr>
              <a:t>очередь</a:t>
            </a:r>
          </a:p>
          <a:p>
            <a:pPr marL="0" marR="0">
              <a:lnSpc>
                <a:spcPts val="1439"/>
              </a:lnSpc>
              <a:spcBef>
                <a:spcPts val="0"/>
              </a:spcBef>
              <a:spcAft>
                <a:spcPts val="0"/>
              </a:spcAft>
            </a:pPr>
            <a:r>
              <a:rPr sz="1200" dirty="0">
                <a:solidFill>
                  <a:srgbClr val="000000"/>
                </a:solidFill>
                <a:latin typeface="LHSDHL+Calibri"/>
                <a:cs typeface="LHSDHL+Calibri"/>
              </a:rPr>
              <a:t>проявляется</a:t>
            </a:r>
            <a:r>
              <a:rPr sz="1200" spc="13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1200" dirty="0">
                <a:solidFill>
                  <a:srgbClr val="000000"/>
                </a:solidFill>
                <a:latin typeface="LHSDHL+Calibri"/>
                <a:cs typeface="LHSDHL+Calibri"/>
              </a:rPr>
              <a:t>в развитии избирательных</a:t>
            </a:r>
          </a:p>
          <a:p>
            <a:pPr marL="0" marR="0">
              <a:lnSpc>
                <a:spcPts val="1440"/>
              </a:lnSpc>
              <a:spcBef>
                <a:spcPts val="50"/>
              </a:spcBef>
              <a:spcAft>
                <a:spcPts val="0"/>
              </a:spcAft>
            </a:pPr>
            <a:r>
              <a:rPr sz="1200" dirty="0">
                <a:solidFill>
                  <a:srgbClr val="000000"/>
                </a:solidFill>
                <a:latin typeface="LHSDHL+Calibri"/>
                <a:cs typeface="LHSDHL+Calibri"/>
              </a:rPr>
              <a:t>отношений с</a:t>
            </a:r>
            <a:r>
              <a:rPr sz="1200" spc="12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1200" dirty="0">
                <a:solidFill>
                  <a:srgbClr val="000000"/>
                </a:solidFill>
                <a:latin typeface="LHSDHL+Calibri"/>
                <a:cs typeface="LHSDHL+Calibri"/>
              </a:rPr>
              <a:t>окружающим миром.</a:t>
            </a:r>
            <a:r>
              <a:rPr sz="1200" spc="-13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1200" dirty="0">
                <a:solidFill>
                  <a:srgbClr val="000000"/>
                </a:solidFill>
                <a:latin typeface="LHSDHL+Calibri"/>
                <a:cs typeface="LHSDHL+Calibri"/>
              </a:rPr>
              <a:t>Дети</a:t>
            </a:r>
          </a:p>
          <a:p>
            <a:pPr marL="0" marR="0">
              <a:lnSpc>
                <a:spcPts val="1439"/>
              </a:lnSpc>
              <a:spcBef>
                <a:spcPts val="0"/>
              </a:spcBef>
              <a:spcAft>
                <a:spcPts val="0"/>
              </a:spcAft>
            </a:pPr>
            <a:r>
              <a:rPr sz="1200" dirty="0">
                <a:solidFill>
                  <a:srgbClr val="000000"/>
                </a:solidFill>
                <a:latin typeface="LHSDHL+Calibri"/>
                <a:cs typeface="LHSDHL+Calibri"/>
              </a:rPr>
              <a:t>общаются с</a:t>
            </a:r>
            <a:r>
              <a:rPr sz="1200" spc="12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1200" dirty="0">
                <a:solidFill>
                  <a:srgbClr val="000000"/>
                </a:solidFill>
                <a:latin typeface="LHSDHL+Calibri"/>
                <a:cs typeface="LHSDHL+Calibri"/>
              </a:rPr>
              <a:t>ограниченным</a:t>
            </a:r>
            <a:r>
              <a:rPr sz="1200" spc="-16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1200" dirty="0">
                <a:solidFill>
                  <a:srgbClr val="000000"/>
                </a:solidFill>
                <a:latin typeface="LHSDHL+Calibri"/>
                <a:cs typeface="LHSDHL+Calibri"/>
              </a:rPr>
              <a:t>кругом людей,</a:t>
            </a:r>
          </a:p>
          <a:p>
            <a:pPr marL="0" marR="0">
              <a:lnSpc>
                <a:spcPts val="1442"/>
              </a:lnSpc>
              <a:spcBef>
                <a:spcPts val="50"/>
              </a:spcBef>
              <a:spcAft>
                <a:spcPts val="0"/>
              </a:spcAft>
            </a:pPr>
            <a:r>
              <a:rPr sz="1200" dirty="0">
                <a:solidFill>
                  <a:srgbClr val="000000"/>
                </a:solidFill>
                <a:latin typeface="LHSDHL+Calibri"/>
                <a:cs typeface="LHSDHL+Calibri"/>
              </a:rPr>
              <a:t>проявляют</a:t>
            </a:r>
            <a:r>
              <a:rPr sz="1200" spc="11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1200" dirty="0">
                <a:solidFill>
                  <a:srgbClr val="000000"/>
                </a:solidFill>
                <a:latin typeface="LHSDHL+Calibri"/>
                <a:cs typeface="LHSDHL+Calibri"/>
              </a:rPr>
              <a:t>повышенную</a:t>
            </a:r>
            <a:r>
              <a:rPr sz="1200" spc="-13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1200" dirty="0">
                <a:solidFill>
                  <a:srgbClr val="000000"/>
                </a:solidFill>
                <a:latin typeface="LHSDHL+Calibri"/>
                <a:cs typeface="LHSDHL+Calibri"/>
              </a:rPr>
              <a:t>избирательность</a:t>
            </a:r>
            <a:r>
              <a:rPr sz="1200" spc="10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1200" dirty="0">
                <a:solidFill>
                  <a:srgbClr val="000000"/>
                </a:solidFill>
                <a:latin typeface="LHSDHL+Calibri"/>
                <a:cs typeface="LHSDHL+Calibri"/>
              </a:rPr>
              <a:t>в</a:t>
            </a:r>
          </a:p>
          <a:p>
            <a:pPr marL="0" marR="0">
              <a:lnSpc>
                <a:spcPts val="1439"/>
              </a:lnSpc>
              <a:spcBef>
                <a:spcPts val="0"/>
              </a:spcBef>
              <a:spcAft>
                <a:spcPts val="0"/>
              </a:spcAft>
            </a:pPr>
            <a:r>
              <a:rPr sz="1200" dirty="0">
                <a:solidFill>
                  <a:srgbClr val="000000"/>
                </a:solidFill>
                <a:latin typeface="LHSDHL+Calibri"/>
                <a:cs typeface="LHSDHL+Calibri"/>
              </a:rPr>
              <a:t>еде, </a:t>
            </a:r>
            <a:r>
              <a:rPr sz="1200" spc="-10" dirty="0">
                <a:solidFill>
                  <a:srgbClr val="000000"/>
                </a:solidFill>
                <a:latin typeface="LHSDHL+Calibri"/>
                <a:cs typeface="LHSDHL+Calibri"/>
              </a:rPr>
              <a:t>одежде.</a:t>
            </a:r>
            <a:r>
              <a:rPr sz="1200" spc="13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1200" dirty="0">
                <a:solidFill>
                  <a:srgbClr val="000000"/>
                </a:solidFill>
                <a:latin typeface="LHSDHL+Calibri"/>
                <a:cs typeface="LHSDHL+Calibri"/>
              </a:rPr>
              <a:t>Любое</a:t>
            </a:r>
            <a:r>
              <a:rPr sz="1200" spc="20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1200" dirty="0">
                <a:solidFill>
                  <a:srgbClr val="000000"/>
                </a:solidFill>
                <a:latin typeface="LHSDHL+Calibri"/>
                <a:cs typeface="LHSDHL+Calibri"/>
              </a:rPr>
              <a:t>нарушение привычного</a:t>
            </a:r>
          </a:p>
          <a:p>
            <a:pPr marL="0" marR="0">
              <a:lnSpc>
                <a:spcPts val="1439"/>
              </a:lnSpc>
              <a:spcBef>
                <a:spcPts val="0"/>
              </a:spcBef>
              <a:spcAft>
                <a:spcPts val="0"/>
              </a:spcAft>
            </a:pPr>
            <a:r>
              <a:rPr sz="1200" dirty="0">
                <a:solidFill>
                  <a:srgbClr val="000000"/>
                </a:solidFill>
                <a:latin typeface="LHSDHL+Calibri"/>
                <a:cs typeface="LHSDHL+Calibri"/>
              </a:rPr>
              <a:t>ритма</a:t>
            </a:r>
            <a:r>
              <a:rPr sz="1200" spc="-18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1200" dirty="0">
                <a:solidFill>
                  <a:srgbClr val="000000"/>
                </a:solidFill>
                <a:latin typeface="LHSDHL+Calibri"/>
                <a:cs typeface="LHSDHL+Calibri"/>
              </a:rPr>
              <a:t>жизни</a:t>
            </a:r>
            <a:r>
              <a:rPr sz="1200" spc="17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1200" dirty="0">
                <a:solidFill>
                  <a:srgbClr val="000000"/>
                </a:solidFill>
                <a:latin typeface="LHSDHL+Calibri"/>
                <a:cs typeface="LHSDHL+Calibri"/>
              </a:rPr>
              <a:t>ведёт к сильной</a:t>
            </a:r>
            <a:r>
              <a:rPr sz="1200" spc="28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1200" dirty="0">
                <a:solidFill>
                  <a:srgbClr val="000000"/>
                </a:solidFill>
                <a:latin typeface="LHSDHL+Calibri"/>
                <a:cs typeface="LHSDHL+Calibri"/>
              </a:rPr>
              <a:t>аффективной</a:t>
            </a:r>
          </a:p>
          <a:p>
            <a:pPr marL="0" marR="0">
              <a:lnSpc>
                <a:spcPts val="1440"/>
              </a:lnSpc>
              <a:spcBef>
                <a:spcPts val="50"/>
              </a:spcBef>
              <a:spcAft>
                <a:spcPts val="0"/>
              </a:spcAft>
            </a:pPr>
            <a:r>
              <a:rPr sz="1200" dirty="0">
                <a:solidFill>
                  <a:srgbClr val="000000"/>
                </a:solidFill>
                <a:latin typeface="LHSDHL+Calibri"/>
                <a:cs typeface="LHSDHL+Calibri"/>
              </a:rPr>
              <a:t>реакции.</a:t>
            </a:r>
          </a:p>
        </p:txBody>
      </p:sp>
      <p:sp>
        <p:nvSpPr>
          <p:cNvPr id="10" name="object 10"/>
          <p:cNvSpPr txBox="1"/>
          <p:nvPr/>
        </p:nvSpPr>
        <p:spPr>
          <a:xfrm>
            <a:off x="6215126" y="1385242"/>
            <a:ext cx="2955038" cy="58989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73735" marR="0">
              <a:lnSpc>
                <a:spcPts val="1464"/>
              </a:lnSpc>
              <a:spcBef>
                <a:spcPts val="0"/>
              </a:spcBef>
              <a:spcAft>
                <a:spcPts val="0"/>
              </a:spcAft>
            </a:pPr>
            <a:r>
              <a:rPr sz="1200" dirty="0">
                <a:solidFill>
                  <a:srgbClr val="000000"/>
                </a:solidFill>
                <a:latin typeface="LHSDHL+Calibri"/>
                <a:cs typeface="LHSDHL+Calibri"/>
              </a:rPr>
              <a:t>Дети стараются укрыться от</a:t>
            </a:r>
            <a:r>
              <a:rPr sz="1200" spc="29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1200" dirty="0">
                <a:solidFill>
                  <a:srgbClr val="000000"/>
                </a:solidFill>
                <a:latin typeface="LHSDHL+Calibri"/>
                <a:cs typeface="LHSDHL+Calibri"/>
              </a:rPr>
              <a:t>окр. мира в</a:t>
            </a:r>
          </a:p>
          <a:p>
            <a:pPr marL="0" marR="0">
              <a:lnSpc>
                <a:spcPts val="1439"/>
              </a:lnSpc>
              <a:spcBef>
                <a:spcPts val="0"/>
              </a:spcBef>
              <a:spcAft>
                <a:spcPts val="0"/>
              </a:spcAft>
            </a:pPr>
            <a:r>
              <a:rPr sz="1200" dirty="0">
                <a:solidFill>
                  <a:srgbClr val="000000"/>
                </a:solidFill>
                <a:latin typeface="LHSDHL+Calibri"/>
                <a:cs typeface="LHSDHL+Calibri"/>
              </a:rPr>
              <a:t>своих</a:t>
            </a:r>
            <a:r>
              <a:rPr sz="1200" spc="11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1200" dirty="0">
                <a:solidFill>
                  <a:srgbClr val="000000"/>
                </a:solidFill>
                <a:latin typeface="LHSDHL+Calibri"/>
                <a:cs typeface="LHSDHL+Calibri"/>
              </a:rPr>
              <a:t>интересах, их занятия</a:t>
            </a:r>
            <a:r>
              <a:rPr sz="1200" spc="39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1200" dirty="0">
                <a:solidFill>
                  <a:srgbClr val="000000"/>
                </a:solidFill>
                <a:latin typeface="LHSDHL+Calibri"/>
                <a:cs typeface="LHSDHL+Calibri"/>
              </a:rPr>
              <a:t>проявляются</a:t>
            </a:r>
            <a:r>
              <a:rPr sz="1200" spc="27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1200" dirty="0">
                <a:solidFill>
                  <a:srgbClr val="000000"/>
                </a:solidFill>
                <a:latin typeface="LHSDHL+Calibri"/>
                <a:cs typeface="LHSDHL+Calibri"/>
              </a:rPr>
              <a:t>в</a:t>
            </a:r>
          </a:p>
          <a:p>
            <a:pPr marL="0" marR="0">
              <a:lnSpc>
                <a:spcPts val="1439"/>
              </a:lnSpc>
              <a:spcBef>
                <a:spcPts val="0"/>
              </a:spcBef>
              <a:spcAft>
                <a:spcPts val="0"/>
              </a:spcAft>
            </a:pPr>
            <a:r>
              <a:rPr sz="1200" dirty="0">
                <a:solidFill>
                  <a:srgbClr val="000000"/>
                </a:solidFill>
                <a:latin typeface="LHSDHL+Calibri"/>
                <a:cs typeface="LHSDHL+Calibri"/>
              </a:rPr>
              <a:t>стереотипной форме и не</a:t>
            </a:r>
            <a:r>
              <a:rPr sz="1200" spc="12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1200" dirty="0">
                <a:solidFill>
                  <a:srgbClr val="000000"/>
                </a:solidFill>
                <a:latin typeface="LHSDHL+Calibri"/>
                <a:cs typeface="LHSDHL+Calibri"/>
              </a:rPr>
              <a:t>носят</a:t>
            </a:r>
          </a:p>
        </p:txBody>
      </p:sp>
      <p:sp>
        <p:nvSpPr>
          <p:cNvPr id="11" name="object 11"/>
          <p:cNvSpPr txBox="1"/>
          <p:nvPr/>
        </p:nvSpPr>
        <p:spPr>
          <a:xfrm>
            <a:off x="9352534" y="1385242"/>
            <a:ext cx="2771869" cy="150467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38684" marR="0">
              <a:lnSpc>
                <a:spcPts val="1464"/>
              </a:lnSpc>
              <a:spcBef>
                <a:spcPts val="0"/>
              </a:spcBef>
              <a:spcAft>
                <a:spcPts val="0"/>
              </a:spcAft>
            </a:pPr>
            <a:r>
              <a:rPr sz="1200" dirty="0">
                <a:solidFill>
                  <a:srgbClr val="000000"/>
                </a:solidFill>
                <a:latin typeface="LHSDHL+Calibri"/>
                <a:cs typeface="LHSDHL+Calibri"/>
              </a:rPr>
              <a:t>Наиболее</a:t>
            </a:r>
            <a:r>
              <a:rPr sz="1200" spc="23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1200" dirty="0">
                <a:solidFill>
                  <a:srgbClr val="000000"/>
                </a:solidFill>
                <a:latin typeface="LHSDHL+Calibri"/>
                <a:cs typeface="LHSDHL+Calibri"/>
              </a:rPr>
              <a:t>легкий вариант проявления</a:t>
            </a:r>
          </a:p>
          <a:p>
            <a:pPr marL="0" marR="0">
              <a:lnSpc>
                <a:spcPts val="1439"/>
              </a:lnSpc>
              <a:spcBef>
                <a:spcPts val="0"/>
              </a:spcBef>
              <a:spcAft>
                <a:spcPts val="0"/>
              </a:spcAft>
            </a:pPr>
            <a:r>
              <a:rPr sz="1200" dirty="0">
                <a:solidFill>
                  <a:srgbClr val="000000"/>
                </a:solidFill>
                <a:latin typeface="LHSDHL+Calibri"/>
                <a:cs typeface="LHSDHL+Calibri"/>
              </a:rPr>
              <a:t>аутизма. Основная</a:t>
            </a:r>
            <a:r>
              <a:rPr sz="1200" spc="26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1200" dirty="0">
                <a:solidFill>
                  <a:srgbClr val="000000"/>
                </a:solidFill>
                <a:latin typeface="LHSDHL+Calibri"/>
                <a:cs typeface="LHSDHL+Calibri"/>
              </a:rPr>
              <a:t>черта </a:t>
            </a:r>
            <a:r>
              <a:rPr sz="1200" dirty="0">
                <a:solidFill>
                  <a:srgbClr val="000000"/>
                </a:solidFill>
                <a:latin typeface="CUUDVN+Calibri"/>
                <a:cs typeface="CUUDVN+Calibri"/>
              </a:rPr>
              <a:t>- </a:t>
            </a:r>
            <a:r>
              <a:rPr sz="1200" dirty="0">
                <a:solidFill>
                  <a:srgbClr val="000000"/>
                </a:solidFill>
                <a:latin typeface="LHSDHL+Calibri"/>
                <a:cs typeface="LHSDHL+Calibri"/>
              </a:rPr>
              <a:t>повышенная</a:t>
            </a:r>
          </a:p>
          <a:p>
            <a:pPr marL="0" marR="0">
              <a:lnSpc>
                <a:spcPts val="1439"/>
              </a:lnSpc>
              <a:spcBef>
                <a:spcPts val="0"/>
              </a:spcBef>
              <a:spcAft>
                <a:spcPts val="0"/>
              </a:spcAft>
            </a:pPr>
            <a:r>
              <a:rPr sz="1200" dirty="0">
                <a:solidFill>
                  <a:srgbClr val="000000"/>
                </a:solidFill>
                <a:latin typeface="LHSDHL+Calibri"/>
                <a:cs typeface="LHSDHL+Calibri"/>
              </a:rPr>
              <a:t>ранимость,</a:t>
            </a:r>
            <a:r>
              <a:rPr sz="1200" spc="-15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1200" dirty="0">
                <a:solidFill>
                  <a:srgbClr val="000000"/>
                </a:solidFill>
                <a:latin typeface="LHSDHL+Calibri"/>
                <a:cs typeface="LHSDHL+Calibri"/>
              </a:rPr>
              <a:t>уязвимость</a:t>
            </a:r>
            <a:r>
              <a:rPr sz="1200" spc="20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1200" dirty="0">
                <a:solidFill>
                  <a:srgbClr val="000000"/>
                </a:solidFill>
                <a:latin typeface="LHSDHL+Calibri"/>
                <a:cs typeface="LHSDHL+Calibri"/>
              </a:rPr>
              <a:t>при</a:t>
            </a:r>
          </a:p>
          <a:p>
            <a:pPr marL="0" marR="0">
              <a:lnSpc>
                <a:spcPts val="1440"/>
              </a:lnSpc>
              <a:spcBef>
                <a:spcPts val="50"/>
              </a:spcBef>
              <a:spcAft>
                <a:spcPts val="0"/>
              </a:spcAft>
            </a:pPr>
            <a:r>
              <a:rPr sz="1200" dirty="0">
                <a:solidFill>
                  <a:srgbClr val="000000"/>
                </a:solidFill>
                <a:latin typeface="LHSDHL+Calibri"/>
                <a:cs typeface="LHSDHL+Calibri"/>
              </a:rPr>
              <a:t>взаимодействии</a:t>
            </a:r>
            <a:r>
              <a:rPr sz="1200" spc="19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1200" dirty="0">
                <a:solidFill>
                  <a:srgbClr val="000000"/>
                </a:solidFill>
                <a:latin typeface="LHSDHL+Calibri"/>
                <a:cs typeface="LHSDHL+Calibri"/>
              </a:rPr>
              <a:t>с окружающими.</a:t>
            </a:r>
          </a:p>
          <a:p>
            <a:pPr marL="0" marR="0">
              <a:lnSpc>
                <a:spcPts val="1439"/>
              </a:lnSpc>
              <a:spcBef>
                <a:spcPts val="0"/>
              </a:spcBef>
              <a:spcAft>
                <a:spcPts val="0"/>
              </a:spcAft>
            </a:pPr>
            <a:r>
              <a:rPr sz="1200" dirty="0">
                <a:solidFill>
                  <a:srgbClr val="000000"/>
                </a:solidFill>
                <a:latin typeface="LHSDHL+Calibri"/>
                <a:cs typeface="LHSDHL+Calibri"/>
              </a:rPr>
              <a:t>Избегание отношений, если</a:t>
            </a:r>
            <a:r>
              <a:rPr sz="1200" spc="15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1200" dirty="0">
                <a:solidFill>
                  <a:srgbClr val="000000"/>
                </a:solidFill>
                <a:latin typeface="LHSDHL+Calibri"/>
                <a:cs typeface="LHSDHL+Calibri"/>
              </a:rPr>
              <a:t>ребёнок</a:t>
            </a:r>
          </a:p>
          <a:p>
            <a:pPr marL="0" marR="0">
              <a:lnSpc>
                <a:spcPts val="1442"/>
              </a:lnSpc>
              <a:spcBef>
                <a:spcPts val="50"/>
              </a:spcBef>
              <a:spcAft>
                <a:spcPts val="0"/>
              </a:spcAft>
            </a:pPr>
            <a:r>
              <a:rPr sz="1200" dirty="0">
                <a:solidFill>
                  <a:srgbClr val="000000"/>
                </a:solidFill>
                <a:latin typeface="LHSDHL+Calibri"/>
                <a:cs typeface="LHSDHL+Calibri"/>
              </a:rPr>
              <a:t>чувствует</a:t>
            </a:r>
            <a:r>
              <a:rPr sz="1200" spc="-25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1200" dirty="0">
                <a:solidFill>
                  <a:srgbClr val="000000"/>
                </a:solidFill>
                <a:latin typeface="LHSDHL+Calibri"/>
                <a:cs typeface="LHSDHL+Calibri"/>
              </a:rPr>
              <a:t>какую</a:t>
            </a:r>
            <a:r>
              <a:rPr sz="1200" dirty="0">
                <a:solidFill>
                  <a:srgbClr val="000000"/>
                </a:solidFill>
                <a:latin typeface="CUUDVN+Calibri"/>
                <a:cs typeface="CUUDVN+Calibri"/>
              </a:rPr>
              <a:t>-</a:t>
            </a:r>
            <a:r>
              <a:rPr sz="1200" dirty="0">
                <a:solidFill>
                  <a:srgbClr val="000000"/>
                </a:solidFill>
                <a:latin typeface="LHSDHL+Calibri"/>
                <a:cs typeface="LHSDHL+Calibri"/>
              </a:rPr>
              <a:t>либо</a:t>
            </a:r>
            <a:r>
              <a:rPr sz="1200" spc="19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1200" dirty="0">
                <a:solidFill>
                  <a:srgbClr val="000000"/>
                </a:solidFill>
                <a:latin typeface="LHSDHL+Calibri"/>
                <a:cs typeface="LHSDHL+Calibri"/>
              </a:rPr>
              <a:t>преграду;</a:t>
            </a:r>
          </a:p>
          <a:p>
            <a:pPr marL="0" marR="0">
              <a:lnSpc>
                <a:spcPts val="1439"/>
              </a:lnSpc>
              <a:spcBef>
                <a:spcPts val="0"/>
              </a:spcBef>
              <a:spcAft>
                <a:spcPts val="0"/>
              </a:spcAft>
            </a:pPr>
            <a:r>
              <a:rPr sz="1200" dirty="0">
                <a:solidFill>
                  <a:srgbClr val="000000"/>
                </a:solidFill>
                <a:latin typeface="LHSDHL+Calibri"/>
                <a:cs typeface="LHSDHL+Calibri"/>
              </a:rPr>
              <a:t>чувствительность к</a:t>
            </a:r>
            <a:r>
              <a:rPr sz="1200" spc="11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1200" dirty="0">
                <a:solidFill>
                  <a:srgbClr val="000000"/>
                </a:solidFill>
                <a:latin typeface="LHSDHL+Calibri"/>
                <a:cs typeface="LHSDHL+Calibri"/>
              </a:rPr>
              <a:t>чужой оценке.</a:t>
            </a:r>
          </a:p>
          <a:p>
            <a:pPr marL="0" marR="0">
              <a:lnSpc>
                <a:spcPts val="1439"/>
              </a:lnSpc>
              <a:spcBef>
                <a:spcPts val="0"/>
              </a:spcBef>
              <a:spcAft>
                <a:spcPts val="0"/>
              </a:spcAft>
            </a:pPr>
            <a:r>
              <a:rPr sz="1200" dirty="0">
                <a:solidFill>
                  <a:srgbClr val="000000"/>
                </a:solidFill>
                <a:latin typeface="LHSDHL+Calibri"/>
                <a:cs typeface="LHSDHL+Calibri"/>
              </a:rPr>
              <a:t>самая легкая</a:t>
            </a:r>
            <a:r>
              <a:rPr sz="1200" spc="14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1200" dirty="0">
                <a:solidFill>
                  <a:srgbClr val="000000"/>
                </a:solidFill>
                <a:latin typeface="LHSDHL+Calibri"/>
                <a:cs typeface="LHSDHL+Calibri"/>
              </a:rPr>
              <a:t>форма.</a:t>
            </a:r>
          </a:p>
        </p:txBody>
      </p:sp>
      <p:sp>
        <p:nvSpPr>
          <p:cNvPr id="12" name="object 12"/>
          <p:cNvSpPr txBox="1"/>
          <p:nvPr/>
        </p:nvSpPr>
        <p:spPr>
          <a:xfrm>
            <a:off x="108813" y="1568122"/>
            <a:ext cx="5494814" cy="315085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464"/>
              </a:lnSpc>
              <a:spcBef>
                <a:spcPts val="0"/>
              </a:spcBef>
              <a:spcAft>
                <a:spcPts val="0"/>
              </a:spcAft>
            </a:pPr>
            <a:r>
              <a:rPr sz="1200" dirty="0">
                <a:solidFill>
                  <a:srgbClr val="000000"/>
                </a:solidFill>
                <a:latin typeface="LHSDHL+Calibri"/>
                <a:cs typeface="LHSDHL+Calibri"/>
              </a:rPr>
              <a:t>патологией,</a:t>
            </a:r>
            <a:r>
              <a:rPr sz="1200" spc="-17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1200" dirty="0">
                <a:solidFill>
                  <a:srgbClr val="000000"/>
                </a:solidFill>
                <a:latin typeface="LHSDHL+Calibri"/>
                <a:cs typeface="LHSDHL+Calibri"/>
              </a:rPr>
              <a:t>которая проявляется</a:t>
            </a:r>
            <a:r>
              <a:rPr sz="1200" spc="25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1200" dirty="0">
                <a:solidFill>
                  <a:srgbClr val="000000"/>
                </a:solidFill>
                <a:latin typeface="LHSDHL+Calibri"/>
                <a:cs typeface="LHSDHL+Calibri"/>
              </a:rPr>
              <a:t>в</a:t>
            </a:r>
          </a:p>
          <a:p>
            <a:pPr marL="0" marR="0">
              <a:lnSpc>
                <a:spcPts val="1439"/>
              </a:lnSpc>
              <a:spcBef>
                <a:spcPts val="0"/>
              </a:spcBef>
              <a:spcAft>
                <a:spcPts val="0"/>
              </a:spcAft>
            </a:pPr>
            <a:r>
              <a:rPr sz="1200" dirty="0">
                <a:solidFill>
                  <a:srgbClr val="000000"/>
                </a:solidFill>
                <a:latin typeface="LHSDHL+Calibri"/>
                <a:cs typeface="LHSDHL+Calibri"/>
              </a:rPr>
              <a:t>стремлении ребенка исключить</a:t>
            </a:r>
            <a:r>
              <a:rPr sz="1200" spc="30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1200" dirty="0">
                <a:solidFill>
                  <a:srgbClr val="000000"/>
                </a:solidFill>
                <a:latin typeface="LHSDHL+Calibri"/>
                <a:cs typeface="LHSDHL+Calibri"/>
              </a:rPr>
              <a:t>любые</a:t>
            </a:r>
          </a:p>
          <a:p>
            <a:pPr marL="0" marR="0">
              <a:lnSpc>
                <a:spcPts val="1440"/>
              </a:lnSpc>
              <a:spcBef>
                <a:spcPts val="0"/>
              </a:spcBef>
              <a:spcAft>
                <a:spcPts val="0"/>
              </a:spcAft>
            </a:pPr>
            <a:r>
              <a:rPr sz="1200" dirty="0">
                <a:solidFill>
                  <a:srgbClr val="000000"/>
                </a:solidFill>
                <a:latin typeface="LHSDHL+Calibri"/>
                <a:cs typeface="LHSDHL+Calibri"/>
              </a:rPr>
              <a:t>точек</a:t>
            </a:r>
            <a:r>
              <a:rPr sz="1200" spc="-11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1200" dirty="0">
                <a:solidFill>
                  <a:srgbClr val="000000"/>
                </a:solidFill>
                <a:latin typeface="LHSDHL+Calibri"/>
                <a:cs typeface="LHSDHL+Calibri"/>
              </a:rPr>
              <a:t>соприкосновения</a:t>
            </a:r>
            <a:r>
              <a:rPr sz="1200" spc="35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1200" dirty="0">
                <a:solidFill>
                  <a:srgbClr val="000000"/>
                </a:solidFill>
                <a:latin typeface="LHSDHL+Calibri"/>
                <a:cs typeface="LHSDHL+Calibri"/>
              </a:rPr>
              <a:t>с</a:t>
            </a:r>
            <a:r>
              <a:rPr sz="1200" spc="12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1200" dirty="0">
                <a:solidFill>
                  <a:srgbClr val="000000"/>
                </a:solidFill>
                <a:latin typeface="LHSDHL+Calibri"/>
                <a:cs typeface="LHSDHL+Calibri"/>
              </a:rPr>
              <a:t>окружающим</a:t>
            </a:r>
          </a:p>
          <a:p>
            <a:pPr marL="0" marR="0">
              <a:lnSpc>
                <a:spcPts val="1439"/>
              </a:lnSpc>
              <a:spcBef>
                <a:spcPts val="50"/>
              </a:spcBef>
              <a:spcAft>
                <a:spcPts val="0"/>
              </a:spcAft>
            </a:pPr>
            <a:r>
              <a:rPr sz="1200" dirty="0">
                <a:solidFill>
                  <a:srgbClr val="000000"/>
                </a:solidFill>
                <a:latin typeface="LHSDHL+Calibri"/>
                <a:cs typeface="LHSDHL+Calibri"/>
              </a:rPr>
              <a:t>миром.</a:t>
            </a:r>
            <a:r>
              <a:rPr sz="1200" spc="-25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1200" dirty="0">
                <a:solidFill>
                  <a:srgbClr val="000000"/>
                </a:solidFill>
                <a:latin typeface="LHSDHL+Calibri"/>
                <a:cs typeface="LHSDHL+Calibri"/>
              </a:rPr>
              <a:t>Невозможно</a:t>
            </a:r>
            <a:r>
              <a:rPr sz="1200" spc="19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1200" dirty="0">
                <a:solidFill>
                  <a:srgbClr val="000000"/>
                </a:solidFill>
                <a:latin typeface="LHSDHL+Calibri"/>
                <a:cs typeface="LHSDHL+Calibri"/>
              </a:rPr>
              <a:t>организовать</a:t>
            </a:r>
          </a:p>
          <a:p>
            <a:pPr marL="0" marR="0">
              <a:lnSpc>
                <a:spcPts val="1442"/>
              </a:lnSpc>
              <a:spcBef>
                <a:spcPts val="0"/>
              </a:spcBef>
              <a:spcAft>
                <a:spcPts val="0"/>
              </a:spcAft>
            </a:pPr>
            <a:r>
              <a:rPr sz="1200" dirty="0">
                <a:solidFill>
                  <a:srgbClr val="000000"/>
                </a:solidFill>
                <a:latin typeface="LHSDHL+Calibri"/>
                <a:cs typeface="LHSDHL+Calibri"/>
              </a:rPr>
              <a:t>ребенка: поймать взгляд,</a:t>
            </a:r>
            <a:r>
              <a:rPr sz="1200" spc="16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1200" dirty="0">
                <a:solidFill>
                  <a:srgbClr val="000000"/>
                </a:solidFill>
                <a:latin typeface="LHSDHL+Calibri"/>
                <a:cs typeface="LHSDHL+Calibri"/>
              </a:rPr>
              <a:t>добиться</a:t>
            </a:r>
          </a:p>
          <a:p>
            <a:pPr marL="0" marR="0">
              <a:lnSpc>
                <a:spcPts val="1439"/>
              </a:lnSpc>
              <a:spcBef>
                <a:spcPts val="50"/>
              </a:spcBef>
              <a:spcAft>
                <a:spcPts val="0"/>
              </a:spcAft>
            </a:pPr>
            <a:r>
              <a:rPr sz="1200" dirty="0">
                <a:solidFill>
                  <a:srgbClr val="000000"/>
                </a:solidFill>
                <a:latin typeface="LHSDHL+Calibri"/>
                <a:cs typeface="LHSDHL+Calibri"/>
              </a:rPr>
              <a:t>ответной</a:t>
            </a:r>
            <a:r>
              <a:rPr sz="1200" spc="-19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1200" dirty="0">
                <a:solidFill>
                  <a:srgbClr val="000000"/>
                </a:solidFill>
                <a:latin typeface="LHSDHL+Calibri"/>
                <a:cs typeface="LHSDHL+Calibri"/>
              </a:rPr>
              <a:t>улыбки,</a:t>
            </a:r>
            <a:r>
              <a:rPr sz="1200" spc="22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1200" dirty="0">
                <a:solidFill>
                  <a:srgbClr val="000000"/>
                </a:solidFill>
                <a:latin typeface="LHSDHL+Calibri"/>
                <a:cs typeface="LHSDHL+Calibri"/>
              </a:rPr>
              <a:t>услышать</a:t>
            </a:r>
            <a:r>
              <a:rPr sz="1200" spc="-19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1200" spc="-10" dirty="0">
                <a:solidFill>
                  <a:srgbClr val="000000"/>
                </a:solidFill>
                <a:latin typeface="LHSDHL+Calibri"/>
                <a:cs typeface="LHSDHL+Calibri"/>
              </a:rPr>
              <a:t>жалобу,</a:t>
            </a:r>
          </a:p>
          <a:p>
            <a:pPr marL="0" marR="0">
              <a:lnSpc>
                <a:spcPts val="1439"/>
              </a:lnSpc>
              <a:spcBef>
                <a:spcPts val="0"/>
              </a:spcBef>
              <a:spcAft>
                <a:spcPts val="0"/>
              </a:spcAft>
            </a:pPr>
            <a:r>
              <a:rPr sz="1200" dirty="0">
                <a:solidFill>
                  <a:srgbClr val="000000"/>
                </a:solidFill>
                <a:latin typeface="LHSDHL+Calibri"/>
                <a:cs typeface="LHSDHL+Calibri"/>
              </a:rPr>
              <a:t>просьбу, обратить</a:t>
            </a:r>
            <a:r>
              <a:rPr sz="1200" spc="-20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1200" dirty="0">
                <a:solidFill>
                  <a:srgbClr val="000000"/>
                </a:solidFill>
                <a:latin typeface="LHSDHL+Calibri"/>
                <a:cs typeface="LHSDHL+Calibri"/>
              </a:rPr>
              <a:t>его внимание на</a:t>
            </a:r>
          </a:p>
          <a:p>
            <a:pPr marL="0" marR="0">
              <a:lnSpc>
                <a:spcPts val="1440"/>
              </a:lnSpc>
              <a:spcBef>
                <a:spcPts val="0"/>
              </a:spcBef>
              <a:spcAft>
                <a:spcPts val="0"/>
              </a:spcAft>
            </a:pPr>
            <a:r>
              <a:rPr sz="1200" dirty="0">
                <a:solidFill>
                  <a:srgbClr val="000000"/>
                </a:solidFill>
                <a:latin typeface="LHSDHL+Calibri"/>
                <a:cs typeface="LHSDHL+Calibri"/>
              </a:rPr>
              <a:t>инструкцию, добиться</a:t>
            </a:r>
            <a:r>
              <a:rPr sz="1200" spc="12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1200" dirty="0">
                <a:solidFill>
                  <a:srgbClr val="000000"/>
                </a:solidFill>
                <a:latin typeface="LHSDHL+Calibri"/>
                <a:cs typeface="LHSDHL+Calibri"/>
              </a:rPr>
              <a:t>выполнения</a:t>
            </a:r>
          </a:p>
          <a:p>
            <a:pPr marL="0" marR="0">
              <a:lnSpc>
                <a:spcPts val="1439"/>
              </a:lnSpc>
              <a:spcBef>
                <a:spcPts val="50"/>
              </a:spcBef>
              <a:spcAft>
                <a:spcPts val="0"/>
              </a:spcAft>
            </a:pPr>
            <a:r>
              <a:rPr sz="1200" dirty="0">
                <a:solidFill>
                  <a:srgbClr val="000000"/>
                </a:solidFill>
                <a:latin typeface="LHSDHL+Calibri"/>
                <a:cs typeface="LHSDHL+Calibri"/>
              </a:rPr>
              <a:t>поручения</a:t>
            </a:r>
            <a:r>
              <a:rPr sz="1200" spc="-10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1200" dirty="0">
                <a:solidFill>
                  <a:srgbClr val="000000"/>
                </a:solidFill>
                <a:latin typeface="CUUDVN+Calibri"/>
                <a:cs typeface="CUUDVN+Calibri"/>
              </a:rPr>
              <a:t>- </a:t>
            </a:r>
            <a:r>
              <a:rPr sz="1200" dirty="0">
                <a:solidFill>
                  <a:srgbClr val="000000"/>
                </a:solidFill>
                <a:latin typeface="LHSDHL+Calibri"/>
                <a:cs typeface="LHSDHL+Calibri"/>
              </a:rPr>
              <a:t>полная</a:t>
            </a:r>
            <a:r>
              <a:rPr sz="1200" spc="29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1200" dirty="0">
                <a:solidFill>
                  <a:srgbClr val="000000"/>
                </a:solidFill>
                <a:latin typeface="LHSDHL+Calibri"/>
                <a:cs typeface="LHSDHL+Calibri"/>
              </a:rPr>
              <a:t>отрешенность от</a:t>
            </a:r>
          </a:p>
          <a:p>
            <a:pPr marL="0" marR="0">
              <a:lnSpc>
                <a:spcPts val="1439"/>
              </a:lnSpc>
              <a:spcBef>
                <a:spcPts val="0"/>
              </a:spcBef>
              <a:spcAft>
                <a:spcPts val="0"/>
              </a:spcAft>
            </a:pPr>
            <a:r>
              <a:rPr sz="1200" dirty="0">
                <a:solidFill>
                  <a:srgbClr val="000000"/>
                </a:solidFill>
                <a:latin typeface="LHSDHL+Calibri"/>
                <a:cs typeface="LHSDHL+Calibri"/>
              </a:rPr>
              <a:t>происходящего</a:t>
            </a:r>
            <a:r>
              <a:rPr sz="1200" spc="24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1200" spc="-11" dirty="0">
                <a:solidFill>
                  <a:srgbClr val="000000"/>
                </a:solidFill>
                <a:latin typeface="LHSDHL+Calibri"/>
                <a:cs typeface="LHSDHL+Calibri"/>
              </a:rPr>
              <a:t>вокруг.</a:t>
            </a:r>
            <a:r>
              <a:rPr sz="1200" spc="10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1200" dirty="0">
                <a:solidFill>
                  <a:srgbClr val="000000"/>
                </a:solidFill>
                <a:latin typeface="LHSDHL+Calibri"/>
                <a:cs typeface="LHSDHL+Calibri"/>
              </a:rPr>
              <a:t>Очень тяжело</a:t>
            </a:r>
          </a:p>
          <a:p>
            <a:pPr marL="0" marR="0">
              <a:lnSpc>
                <a:spcPts val="1439"/>
              </a:lnSpc>
              <a:spcBef>
                <a:spcPts val="50"/>
              </a:spcBef>
              <a:spcAft>
                <a:spcPts val="0"/>
              </a:spcAft>
            </a:pPr>
            <a:r>
              <a:rPr sz="1200" dirty="0">
                <a:solidFill>
                  <a:srgbClr val="000000"/>
                </a:solidFill>
                <a:latin typeface="LHSDHL+Calibri"/>
                <a:cs typeface="LHSDHL+Calibri"/>
              </a:rPr>
              <a:t>переносят </a:t>
            </a:r>
            <a:r>
              <a:rPr sz="1200" spc="-11" dirty="0">
                <a:solidFill>
                  <a:srgbClr val="000000"/>
                </a:solidFill>
                <a:latin typeface="LHSDHL+Calibri"/>
                <a:cs typeface="LHSDHL+Calibri"/>
              </a:rPr>
              <a:t>взгляд</a:t>
            </a:r>
            <a:r>
              <a:rPr sz="1200" spc="41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1200" spc="-11" dirty="0">
                <a:solidFill>
                  <a:srgbClr val="000000"/>
                </a:solidFill>
                <a:latin typeface="LHSDHL+Calibri"/>
                <a:cs typeface="LHSDHL+Calibri"/>
              </a:rPr>
              <a:t>глаза</a:t>
            </a:r>
            <a:r>
              <a:rPr sz="1200" spc="13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1200" dirty="0">
                <a:solidFill>
                  <a:srgbClr val="000000"/>
                </a:solidFill>
                <a:latin typeface="LHSDHL+Calibri"/>
                <a:cs typeface="LHSDHL+Calibri"/>
              </a:rPr>
              <a:t>в </a:t>
            </a:r>
            <a:r>
              <a:rPr sz="1200" spc="-11" dirty="0">
                <a:solidFill>
                  <a:srgbClr val="000000"/>
                </a:solidFill>
                <a:latin typeface="LHSDHL+Calibri"/>
                <a:cs typeface="LHSDHL+Calibri"/>
              </a:rPr>
              <a:t>глаза</a:t>
            </a:r>
            <a:r>
              <a:rPr sz="1200" spc="13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1200" dirty="0">
                <a:solidFill>
                  <a:srgbClr val="000000"/>
                </a:solidFill>
                <a:latin typeface="LHSDHL+Calibri"/>
                <a:cs typeface="LHSDHL+Calibri"/>
              </a:rPr>
              <a:t>и</a:t>
            </a:r>
          </a:p>
          <a:p>
            <a:pPr marL="0" marR="0">
              <a:lnSpc>
                <a:spcPts val="1440"/>
              </a:lnSpc>
              <a:spcBef>
                <a:spcPts val="0"/>
              </a:spcBef>
              <a:spcAft>
                <a:spcPts val="0"/>
              </a:spcAft>
            </a:pPr>
            <a:r>
              <a:rPr sz="1200" dirty="0">
                <a:solidFill>
                  <a:srgbClr val="000000"/>
                </a:solidFill>
                <a:latin typeface="LHSDHL+Calibri"/>
                <a:cs typeface="LHSDHL+Calibri"/>
              </a:rPr>
              <a:t>избегают различных телесных</a:t>
            </a:r>
            <a:r>
              <a:rPr sz="1200" spc="28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1200" dirty="0">
                <a:solidFill>
                  <a:srgbClr val="000000"/>
                </a:solidFill>
                <a:latin typeface="LHSDHL+Calibri"/>
                <a:cs typeface="LHSDHL+Calibri"/>
              </a:rPr>
              <a:t>контактов.</a:t>
            </a:r>
            <a:r>
              <a:rPr sz="1200" spc="1309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1200" dirty="0">
                <a:solidFill>
                  <a:srgbClr val="000000"/>
                </a:solidFill>
                <a:latin typeface="LHSDHL+Calibri"/>
                <a:cs typeface="LHSDHL+Calibri"/>
              </a:rPr>
              <a:t>и вызывает защитные реакции в виде</a:t>
            </a:r>
          </a:p>
          <a:p>
            <a:pPr marL="207264" marR="0">
              <a:lnSpc>
                <a:spcPts val="1441"/>
              </a:lnSpc>
              <a:spcBef>
                <a:spcPts val="0"/>
              </a:spcBef>
              <a:spcAft>
                <a:spcPts val="0"/>
              </a:spcAft>
            </a:pPr>
            <a:r>
              <a:rPr sz="1200" dirty="0">
                <a:solidFill>
                  <a:srgbClr val="000000"/>
                </a:solidFill>
                <a:latin typeface="LHSDHL+Calibri"/>
                <a:cs typeface="LHSDHL+Calibri"/>
              </a:rPr>
              <a:t>Преобладает полевое</a:t>
            </a:r>
            <a:r>
              <a:rPr sz="1200" spc="12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1200" dirty="0">
                <a:solidFill>
                  <a:srgbClr val="000000"/>
                </a:solidFill>
                <a:latin typeface="LHSDHL+Calibri"/>
                <a:cs typeface="LHSDHL+Calibri"/>
              </a:rPr>
              <a:t>поведение,</a:t>
            </a:r>
          </a:p>
          <a:p>
            <a:pPr marL="0" marR="0">
              <a:lnSpc>
                <a:spcPts val="1439"/>
              </a:lnSpc>
              <a:spcBef>
                <a:spcPts val="50"/>
              </a:spcBef>
              <a:spcAft>
                <a:spcPts val="0"/>
              </a:spcAft>
            </a:pPr>
            <a:r>
              <a:rPr sz="1200" dirty="0">
                <a:solidFill>
                  <a:srgbClr val="000000"/>
                </a:solidFill>
                <a:latin typeface="LHSDHL+Calibri"/>
                <a:cs typeface="LHSDHL+Calibri"/>
              </a:rPr>
              <a:t>при</a:t>
            </a:r>
            <a:r>
              <a:rPr sz="1200" spc="-22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1200" dirty="0">
                <a:solidFill>
                  <a:srgbClr val="000000"/>
                </a:solidFill>
                <a:latin typeface="LHSDHL+Calibri"/>
                <a:cs typeface="LHSDHL+Calibri"/>
              </a:rPr>
              <a:t>попытке </a:t>
            </a:r>
            <a:r>
              <a:rPr sz="1200" spc="-10" dirty="0">
                <a:solidFill>
                  <a:srgbClr val="000000"/>
                </a:solidFill>
                <a:latin typeface="LHSDHL+Calibri"/>
                <a:cs typeface="LHSDHL+Calibri"/>
              </a:rPr>
              <a:t>удержать</a:t>
            </a:r>
            <a:r>
              <a:rPr sz="1200" dirty="0">
                <a:solidFill>
                  <a:srgbClr val="000000"/>
                </a:solidFill>
                <a:latin typeface="LHSDHL+Calibri"/>
                <a:cs typeface="LHSDHL+Calibri"/>
              </a:rPr>
              <a:t> его может</a:t>
            </a:r>
          </a:p>
          <a:p>
            <a:pPr marL="0" marR="0">
              <a:lnSpc>
                <a:spcPts val="1439"/>
              </a:lnSpc>
              <a:spcBef>
                <a:spcPts val="0"/>
              </a:spcBef>
              <a:spcAft>
                <a:spcPts val="0"/>
              </a:spcAft>
            </a:pPr>
            <a:r>
              <a:rPr sz="1200" dirty="0">
                <a:solidFill>
                  <a:srgbClr val="000000"/>
                </a:solidFill>
                <a:latin typeface="LHSDHL+Calibri"/>
                <a:cs typeface="LHSDHL+Calibri"/>
              </a:rPr>
              <a:t>возникнуть крик,</a:t>
            </a:r>
            <a:r>
              <a:rPr sz="1200" spc="25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1200" dirty="0">
                <a:solidFill>
                  <a:srgbClr val="000000"/>
                </a:solidFill>
                <a:latin typeface="LHSDHL+Calibri"/>
                <a:cs typeface="LHSDHL+Calibri"/>
              </a:rPr>
              <a:t>самоогрессия,</a:t>
            </a:r>
            <a:r>
              <a:rPr sz="1200" spc="28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1200" dirty="0">
                <a:solidFill>
                  <a:srgbClr val="000000"/>
                </a:solidFill>
                <a:latin typeface="LHSDHL+Calibri"/>
                <a:cs typeface="LHSDHL+Calibri"/>
              </a:rPr>
              <a:t>которые</a:t>
            </a:r>
            <a:r>
              <a:rPr sz="1200" spc="1463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1200" dirty="0">
                <a:solidFill>
                  <a:srgbClr val="000000"/>
                </a:solidFill>
                <a:latin typeface="LHSDHL+Calibri"/>
                <a:cs typeface="LHSDHL+Calibri"/>
              </a:rPr>
              <a:t>на другого</a:t>
            </a:r>
            <a:r>
              <a:rPr sz="1200" spc="-14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1200" dirty="0">
                <a:solidFill>
                  <a:srgbClr val="000000"/>
                </a:solidFill>
                <a:latin typeface="LHSDHL+Calibri"/>
                <a:cs typeface="LHSDHL+Calibri"/>
              </a:rPr>
              <a:t>человека).</a:t>
            </a:r>
          </a:p>
          <a:p>
            <a:pPr marL="0" marR="0">
              <a:lnSpc>
                <a:spcPts val="1440"/>
              </a:lnSpc>
              <a:spcBef>
                <a:spcPts val="50"/>
              </a:spcBef>
              <a:spcAft>
                <a:spcPts val="0"/>
              </a:spcAft>
            </a:pPr>
            <a:r>
              <a:rPr sz="1200" dirty="0">
                <a:solidFill>
                  <a:srgbClr val="000000"/>
                </a:solidFill>
                <a:latin typeface="LHSDHL+Calibri"/>
                <a:cs typeface="LHSDHL+Calibri"/>
              </a:rPr>
              <a:t>прекращаются</a:t>
            </a:r>
            <a:r>
              <a:rPr sz="1200" spc="1363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1200" dirty="0">
                <a:solidFill>
                  <a:srgbClr val="000000"/>
                </a:solidFill>
                <a:latin typeface="LHSDHL+Calibri"/>
                <a:cs typeface="LHSDHL+Calibri"/>
              </a:rPr>
              <a:t>как</a:t>
            </a:r>
            <a:r>
              <a:rPr sz="1200" spc="20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1200" dirty="0">
                <a:solidFill>
                  <a:srgbClr val="000000"/>
                </a:solidFill>
                <a:latin typeface="LHSDHL+Calibri"/>
                <a:cs typeface="LHSDHL+Calibri"/>
              </a:rPr>
              <a:t>только</a:t>
            </a:r>
            <a:r>
              <a:rPr sz="1200" spc="15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1200" dirty="0">
                <a:solidFill>
                  <a:srgbClr val="000000"/>
                </a:solidFill>
                <a:latin typeface="LHSDHL+Calibri"/>
                <a:cs typeface="LHSDHL+Calibri"/>
              </a:rPr>
              <a:t>ребенка</a:t>
            </a:r>
          </a:p>
          <a:p>
            <a:pPr marL="0" marR="0">
              <a:lnSpc>
                <a:spcPts val="1439"/>
              </a:lnSpc>
              <a:spcBef>
                <a:spcPts val="0"/>
              </a:spcBef>
              <a:spcAft>
                <a:spcPts val="0"/>
              </a:spcAft>
            </a:pPr>
            <a:r>
              <a:rPr sz="1200" dirty="0">
                <a:solidFill>
                  <a:srgbClr val="000000"/>
                </a:solidFill>
                <a:latin typeface="LHSDHL+Calibri"/>
                <a:cs typeface="LHSDHL+Calibri"/>
              </a:rPr>
              <a:t>оставляют</a:t>
            </a:r>
            <a:r>
              <a:rPr sz="1200" spc="10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1200" dirty="0">
                <a:solidFill>
                  <a:srgbClr val="000000"/>
                </a:solidFill>
                <a:latin typeface="LHSDHL+Calibri"/>
                <a:cs typeface="LHSDHL+Calibri"/>
              </a:rPr>
              <a:t>в покое.</a:t>
            </a:r>
          </a:p>
        </p:txBody>
      </p:sp>
      <p:sp>
        <p:nvSpPr>
          <p:cNvPr id="13" name="object 13"/>
          <p:cNvSpPr txBox="1"/>
          <p:nvPr/>
        </p:nvSpPr>
        <p:spPr>
          <a:xfrm>
            <a:off x="6215126" y="1933882"/>
            <a:ext cx="1973038" cy="2241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464"/>
              </a:lnSpc>
              <a:spcBef>
                <a:spcPts val="0"/>
              </a:spcBef>
              <a:spcAft>
                <a:spcPts val="0"/>
              </a:spcAft>
            </a:pPr>
            <a:r>
              <a:rPr sz="1200" dirty="0">
                <a:solidFill>
                  <a:srgbClr val="000000"/>
                </a:solidFill>
                <a:latin typeface="LHSDHL+Calibri"/>
                <a:cs typeface="LHSDHL+Calibri"/>
              </a:rPr>
              <a:t>познавательного характера.</a:t>
            </a:r>
          </a:p>
        </p:txBody>
      </p:sp>
      <p:sp>
        <p:nvSpPr>
          <p:cNvPr id="14" name="object 14"/>
          <p:cNvSpPr txBox="1"/>
          <p:nvPr/>
        </p:nvSpPr>
        <p:spPr>
          <a:xfrm>
            <a:off x="6215126" y="2116762"/>
            <a:ext cx="2890953" cy="95603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73735" marR="0">
              <a:lnSpc>
                <a:spcPts val="1464"/>
              </a:lnSpc>
              <a:spcBef>
                <a:spcPts val="0"/>
              </a:spcBef>
              <a:spcAft>
                <a:spcPts val="0"/>
              </a:spcAft>
            </a:pPr>
            <a:r>
              <a:rPr sz="1200" dirty="0">
                <a:solidFill>
                  <a:srgbClr val="000000"/>
                </a:solidFill>
                <a:latin typeface="LHSDHL+Calibri"/>
                <a:cs typeface="LHSDHL+Calibri"/>
              </a:rPr>
              <a:t>Увлечения носят</a:t>
            </a:r>
            <a:r>
              <a:rPr sz="1200" spc="34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1200" dirty="0">
                <a:solidFill>
                  <a:srgbClr val="000000"/>
                </a:solidFill>
                <a:latin typeface="LHSDHL+Calibri"/>
                <a:cs typeface="LHSDHL+Calibri"/>
              </a:rPr>
              <a:t>цикличный</a:t>
            </a:r>
            <a:r>
              <a:rPr sz="1200" spc="16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1200" dirty="0">
                <a:solidFill>
                  <a:srgbClr val="000000"/>
                </a:solidFill>
                <a:latin typeface="LHSDHL+Calibri"/>
                <a:cs typeface="LHSDHL+Calibri"/>
              </a:rPr>
              <a:t>характер:</a:t>
            </a:r>
          </a:p>
          <a:p>
            <a:pPr marL="0" marR="0">
              <a:lnSpc>
                <a:spcPts val="1442"/>
              </a:lnSpc>
              <a:spcBef>
                <a:spcPts val="0"/>
              </a:spcBef>
              <a:spcAft>
                <a:spcPts val="0"/>
              </a:spcAft>
            </a:pPr>
            <a:r>
              <a:rPr sz="1200" dirty="0">
                <a:solidFill>
                  <a:srgbClr val="000000"/>
                </a:solidFill>
                <a:latin typeface="LHSDHL+Calibri"/>
                <a:cs typeface="LHSDHL+Calibri"/>
              </a:rPr>
              <a:t>ребёнок</a:t>
            </a:r>
            <a:r>
              <a:rPr sz="1200" spc="-12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1200" dirty="0">
                <a:solidFill>
                  <a:srgbClr val="000000"/>
                </a:solidFill>
                <a:latin typeface="LHSDHL+Calibri"/>
                <a:cs typeface="LHSDHL+Calibri"/>
              </a:rPr>
              <a:t>может годами разговаривать</a:t>
            </a:r>
            <a:r>
              <a:rPr sz="1200" spc="-32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1200" dirty="0">
                <a:solidFill>
                  <a:srgbClr val="000000"/>
                </a:solidFill>
                <a:latin typeface="LHSDHL+Calibri"/>
                <a:cs typeface="LHSDHL+Calibri"/>
              </a:rPr>
              <a:t>на</a:t>
            </a:r>
          </a:p>
          <a:p>
            <a:pPr marL="0" marR="0">
              <a:lnSpc>
                <a:spcPts val="1439"/>
              </a:lnSpc>
              <a:spcBef>
                <a:spcPts val="0"/>
              </a:spcBef>
              <a:spcAft>
                <a:spcPts val="0"/>
              </a:spcAft>
            </a:pPr>
            <a:r>
              <a:rPr sz="1200" spc="-12" dirty="0">
                <a:solidFill>
                  <a:srgbClr val="000000"/>
                </a:solidFill>
                <a:latin typeface="LHSDHL+Calibri"/>
                <a:cs typeface="LHSDHL+Calibri"/>
              </a:rPr>
              <a:t>одну</a:t>
            </a:r>
            <a:r>
              <a:rPr sz="1200" dirty="0">
                <a:solidFill>
                  <a:srgbClr val="000000"/>
                </a:solidFill>
                <a:latin typeface="LHSDHL+Calibri"/>
                <a:cs typeface="LHSDHL+Calibri"/>
              </a:rPr>
              <a:t> и ту </a:t>
            </a:r>
            <a:r>
              <a:rPr sz="1200" spc="-11" dirty="0">
                <a:solidFill>
                  <a:srgbClr val="000000"/>
                </a:solidFill>
                <a:latin typeface="LHSDHL+Calibri"/>
                <a:cs typeface="LHSDHL+Calibri"/>
              </a:rPr>
              <a:t>же</a:t>
            </a:r>
            <a:r>
              <a:rPr sz="1200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1200" spc="-16" dirty="0">
                <a:solidFill>
                  <a:srgbClr val="000000"/>
                </a:solidFill>
                <a:latin typeface="LHSDHL+Calibri"/>
                <a:cs typeface="LHSDHL+Calibri"/>
              </a:rPr>
              <a:t>тему,</a:t>
            </a:r>
            <a:r>
              <a:rPr sz="1200" spc="32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1200" dirty="0">
                <a:solidFill>
                  <a:srgbClr val="000000"/>
                </a:solidFill>
                <a:latin typeface="LHSDHL+Calibri"/>
                <a:cs typeface="LHSDHL+Calibri"/>
              </a:rPr>
              <a:t>рисовать или</a:t>
            </a:r>
          </a:p>
          <a:p>
            <a:pPr marL="0" marR="0">
              <a:lnSpc>
                <a:spcPts val="1439"/>
              </a:lnSpc>
              <a:spcBef>
                <a:spcPts val="50"/>
              </a:spcBef>
              <a:spcAft>
                <a:spcPts val="0"/>
              </a:spcAft>
            </a:pPr>
            <a:r>
              <a:rPr sz="1200" dirty="0">
                <a:solidFill>
                  <a:srgbClr val="000000"/>
                </a:solidFill>
                <a:latin typeface="LHSDHL+Calibri"/>
                <a:cs typeface="LHSDHL+Calibri"/>
              </a:rPr>
              <a:t>воспроизводить </a:t>
            </a:r>
            <a:r>
              <a:rPr sz="1200" spc="-11" dirty="0">
                <a:solidFill>
                  <a:srgbClr val="000000"/>
                </a:solidFill>
                <a:latin typeface="LHSDHL+Calibri"/>
                <a:cs typeface="LHSDHL+Calibri"/>
              </a:rPr>
              <a:t>один</a:t>
            </a:r>
            <a:r>
              <a:rPr sz="1200" spc="22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1200" dirty="0">
                <a:solidFill>
                  <a:srgbClr val="000000"/>
                </a:solidFill>
                <a:latin typeface="LHSDHL+Calibri"/>
                <a:cs typeface="LHSDHL+Calibri"/>
              </a:rPr>
              <a:t>и тот </a:t>
            </a:r>
            <a:r>
              <a:rPr sz="1200" spc="-14" dirty="0">
                <a:solidFill>
                  <a:srgbClr val="000000"/>
                </a:solidFill>
                <a:latin typeface="LHSDHL+Calibri"/>
                <a:cs typeface="LHSDHL+Calibri"/>
              </a:rPr>
              <a:t>же</a:t>
            </a:r>
            <a:r>
              <a:rPr sz="1200" spc="21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1200" dirty="0">
                <a:solidFill>
                  <a:srgbClr val="000000"/>
                </a:solidFill>
                <a:latin typeface="LHSDHL+Calibri"/>
                <a:cs typeface="LHSDHL+Calibri"/>
              </a:rPr>
              <a:t>сюжет в</a:t>
            </a:r>
          </a:p>
          <a:p>
            <a:pPr marL="0" marR="0">
              <a:lnSpc>
                <a:spcPts val="1440"/>
              </a:lnSpc>
              <a:spcBef>
                <a:spcPts val="0"/>
              </a:spcBef>
              <a:spcAft>
                <a:spcPts val="0"/>
              </a:spcAft>
            </a:pPr>
            <a:r>
              <a:rPr sz="1200" dirty="0">
                <a:solidFill>
                  <a:srgbClr val="000000"/>
                </a:solidFill>
                <a:latin typeface="LHSDHL+Calibri"/>
                <a:cs typeface="LHSDHL+Calibri"/>
              </a:rPr>
              <a:t>играх.</a:t>
            </a:r>
            <a:r>
              <a:rPr sz="1200" spc="-26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1200" dirty="0">
                <a:solidFill>
                  <a:srgbClr val="000000"/>
                </a:solidFill>
                <a:latin typeface="LHSDHL+Calibri"/>
                <a:cs typeface="LHSDHL+Calibri"/>
              </a:rPr>
              <a:t>Интересы зачастую носят</a:t>
            </a:r>
            <a:r>
              <a:rPr sz="1200" spc="21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1200" dirty="0">
                <a:solidFill>
                  <a:srgbClr val="000000"/>
                </a:solidFill>
                <a:latin typeface="LHSDHL+Calibri"/>
                <a:cs typeface="LHSDHL+Calibri"/>
              </a:rPr>
              <a:t>мрачный,</a:t>
            </a:r>
          </a:p>
        </p:txBody>
      </p:sp>
      <p:sp>
        <p:nvSpPr>
          <p:cNvPr id="15" name="object 15"/>
          <p:cNvSpPr txBox="1"/>
          <p:nvPr/>
        </p:nvSpPr>
        <p:spPr>
          <a:xfrm>
            <a:off x="9526270" y="2848663"/>
            <a:ext cx="1906761" cy="2241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464"/>
              </a:lnSpc>
              <a:spcBef>
                <a:spcPts val="0"/>
              </a:spcBef>
              <a:spcAft>
                <a:spcPts val="0"/>
              </a:spcAft>
            </a:pPr>
            <a:r>
              <a:rPr sz="1200" dirty="0">
                <a:solidFill>
                  <a:srgbClr val="000000"/>
                </a:solidFill>
                <a:latin typeface="LHSDHL+Calibri"/>
                <a:cs typeface="LHSDHL+Calibri"/>
              </a:rPr>
              <a:t>Чувствительны</a:t>
            </a:r>
            <a:r>
              <a:rPr sz="1200" spc="-13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1200" dirty="0">
                <a:solidFill>
                  <a:srgbClr val="000000"/>
                </a:solidFill>
                <a:latin typeface="LHSDHL+Calibri"/>
                <a:cs typeface="LHSDHL+Calibri"/>
              </a:rPr>
              <a:t>к</a:t>
            </a:r>
            <a:r>
              <a:rPr sz="1200" spc="11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1200" dirty="0">
                <a:solidFill>
                  <a:srgbClr val="000000"/>
                </a:solidFill>
                <a:latin typeface="LHSDHL+Calibri"/>
                <a:cs typeface="LHSDHL+Calibri"/>
              </a:rPr>
              <a:t>перемене</a:t>
            </a:r>
          </a:p>
        </p:txBody>
      </p:sp>
      <p:sp>
        <p:nvSpPr>
          <p:cNvPr id="16" name="object 16"/>
          <p:cNvSpPr txBox="1"/>
          <p:nvPr/>
        </p:nvSpPr>
        <p:spPr>
          <a:xfrm>
            <a:off x="2987294" y="3031543"/>
            <a:ext cx="5849790" cy="58989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07263" marR="0">
              <a:lnSpc>
                <a:spcPts val="1464"/>
              </a:lnSpc>
              <a:spcBef>
                <a:spcPts val="0"/>
              </a:spcBef>
              <a:spcAft>
                <a:spcPts val="0"/>
              </a:spcAft>
            </a:pPr>
            <a:r>
              <a:rPr sz="1200" dirty="0">
                <a:solidFill>
                  <a:srgbClr val="000000"/>
                </a:solidFill>
                <a:latin typeface="LHSDHL+Calibri"/>
                <a:cs typeface="LHSDHL+Calibri"/>
              </a:rPr>
              <a:t>Наблюдается</a:t>
            </a:r>
            <a:r>
              <a:rPr sz="1200" spc="30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1200" dirty="0">
                <a:solidFill>
                  <a:srgbClr val="000000"/>
                </a:solidFill>
                <a:latin typeface="LHSDHL+Calibri"/>
                <a:cs typeface="LHSDHL+Calibri"/>
              </a:rPr>
              <a:t>большое</a:t>
            </a:r>
            <a:r>
              <a:rPr sz="1200" spc="22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1200" dirty="0">
                <a:solidFill>
                  <a:srgbClr val="000000"/>
                </a:solidFill>
                <a:latin typeface="LHSDHL+Calibri"/>
                <a:cs typeface="LHSDHL+Calibri"/>
              </a:rPr>
              <a:t>количество</a:t>
            </a:r>
            <a:r>
              <a:rPr sz="1200" spc="25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1200" dirty="0">
                <a:solidFill>
                  <a:srgbClr val="000000"/>
                </a:solidFill>
                <a:latin typeface="LHSDHL+Calibri"/>
                <a:cs typeface="LHSDHL+Calibri"/>
              </a:rPr>
              <a:t>речевых</a:t>
            </a:r>
            <a:r>
              <a:rPr sz="1200" spc="1305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1200" dirty="0">
                <a:solidFill>
                  <a:srgbClr val="000000"/>
                </a:solidFill>
                <a:latin typeface="LHSDHL+Calibri"/>
                <a:cs typeface="LHSDHL+Calibri"/>
              </a:rPr>
              <a:t>устрашающий,</a:t>
            </a:r>
            <a:r>
              <a:rPr sz="1200" spc="-19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1200" dirty="0">
                <a:solidFill>
                  <a:srgbClr val="000000"/>
                </a:solidFill>
                <a:latin typeface="LHSDHL+Calibri"/>
                <a:cs typeface="LHSDHL+Calibri"/>
              </a:rPr>
              <a:t>агрессивный характер.</a:t>
            </a:r>
          </a:p>
          <a:p>
            <a:pPr marL="0" marR="0">
              <a:lnSpc>
                <a:spcPts val="1439"/>
              </a:lnSpc>
              <a:spcBef>
                <a:spcPts val="0"/>
              </a:spcBef>
              <a:spcAft>
                <a:spcPts val="0"/>
              </a:spcAft>
            </a:pPr>
            <a:r>
              <a:rPr sz="1200" dirty="0">
                <a:solidFill>
                  <a:srgbClr val="000000"/>
                </a:solidFill>
                <a:latin typeface="LHSDHL+Calibri"/>
                <a:cs typeface="LHSDHL+Calibri"/>
              </a:rPr>
              <a:t>и двигательных стереотипий, любая попытка</a:t>
            </a:r>
          </a:p>
          <a:p>
            <a:pPr marL="0" marR="0">
              <a:lnSpc>
                <a:spcPts val="1439"/>
              </a:lnSpc>
              <a:spcBef>
                <a:spcPts val="0"/>
              </a:spcBef>
              <a:spcAft>
                <a:spcPts val="0"/>
              </a:spcAft>
            </a:pPr>
            <a:r>
              <a:rPr sz="1200" dirty="0">
                <a:solidFill>
                  <a:srgbClr val="000000"/>
                </a:solidFill>
                <a:latin typeface="LHSDHL+Calibri"/>
                <a:cs typeface="LHSDHL+Calibri"/>
              </a:rPr>
              <a:t>изменения</a:t>
            </a:r>
            <a:r>
              <a:rPr sz="1200" spc="10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1200" dirty="0">
                <a:solidFill>
                  <a:srgbClr val="000000"/>
                </a:solidFill>
                <a:latin typeface="LHSDHL+Calibri"/>
                <a:cs typeface="LHSDHL+Calibri"/>
              </a:rPr>
              <a:t>которых вызывает у</a:t>
            </a:r>
            <a:r>
              <a:rPr sz="1200" spc="-14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1200" dirty="0">
                <a:solidFill>
                  <a:srgbClr val="000000"/>
                </a:solidFill>
                <a:latin typeface="LHSDHL+Calibri"/>
                <a:cs typeface="LHSDHL+Calibri"/>
              </a:rPr>
              <a:t>ребенка ужас</a:t>
            </a:r>
          </a:p>
        </p:txBody>
      </p:sp>
      <p:sp>
        <p:nvSpPr>
          <p:cNvPr id="17" name="object 17"/>
          <p:cNvSpPr txBox="1"/>
          <p:nvPr/>
        </p:nvSpPr>
        <p:spPr>
          <a:xfrm>
            <a:off x="9352534" y="3031543"/>
            <a:ext cx="2831977" cy="132166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464"/>
              </a:lnSpc>
              <a:spcBef>
                <a:spcPts val="0"/>
              </a:spcBef>
              <a:spcAft>
                <a:spcPts val="0"/>
              </a:spcAft>
            </a:pPr>
            <a:r>
              <a:rPr sz="1200" dirty="0">
                <a:solidFill>
                  <a:srgbClr val="000000"/>
                </a:solidFill>
                <a:latin typeface="LHSDHL+Calibri"/>
                <a:cs typeface="LHSDHL+Calibri"/>
              </a:rPr>
              <a:t>обстановки,</a:t>
            </a:r>
            <a:r>
              <a:rPr sz="1200" spc="17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1200" dirty="0">
                <a:solidFill>
                  <a:srgbClr val="000000"/>
                </a:solidFill>
                <a:latin typeface="LHSDHL+Calibri"/>
                <a:cs typeface="LHSDHL+Calibri"/>
              </a:rPr>
              <a:t>лучше себя</a:t>
            </a:r>
            <a:r>
              <a:rPr sz="1200" spc="22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1200" dirty="0">
                <a:solidFill>
                  <a:srgbClr val="000000"/>
                </a:solidFill>
                <a:latin typeface="LHSDHL+Calibri"/>
                <a:cs typeface="LHSDHL+Calibri"/>
              </a:rPr>
              <a:t>чувствуют</a:t>
            </a:r>
            <a:r>
              <a:rPr sz="1200" spc="-14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1200" dirty="0">
                <a:solidFill>
                  <a:srgbClr val="000000"/>
                </a:solidFill>
                <a:latin typeface="LHSDHL+Calibri"/>
                <a:cs typeface="LHSDHL+Calibri"/>
              </a:rPr>
              <a:t>в</a:t>
            </a:r>
          </a:p>
          <a:p>
            <a:pPr marL="0" marR="0">
              <a:lnSpc>
                <a:spcPts val="1439"/>
              </a:lnSpc>
              <a:spcBef>
                <a:spcPts val="0"/>
              </a:spcBef>
              <a:spcAft>
                <a:spcPts val="0"/>
              </a:spcAft>
            </a:pPr>
            <a:r>
              <a:rPr sz="1200" dirty="0">
                <a:solidFill>
                  <a:srgbClr val="000000"/>
                </a:solidFill>
                <a:latin typeface="LHSDHL+Calibri"/>
                <a:cs typeface="LHSDHL+Calibri"/>
              </a:rPr>
              <a:t>стабильных условиях.</a:t>
            </a:r>
            <a:r>
              <a:rPr sz="1200" spc="26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1200" dirty="0">
                <a:solidFill>
                  <a:srgbClr val="000000"/>
                </a:solidFill>
                <a:latin typeface="LHSDHL+Calibri"/>
                <a:cs typeface="LHSDHL+Calibri"/>
              </a:rPr>
              <a:t>Стараются</a:t>
            </a:r>
          </a:p>
          <a:p>
            <a:pPr marL="0" marR="0">
              <a:lnSpc>
                <a:spcPts val="1439"/>
              </a:lnSpc>
              <a:spcBef>
                <a:spcPts val="0"/>
              </a:spcBef>
              <a:spcAft>
                <a:spcPts val="0"/>
              </a:spcAft>
            </a:pPr>
            <a:r>
              <a:rPr sz="1200" dirty="0">
                <a:solidFill>
                  <a:srgbClr val="000000"/>
                </a:solidFill>
                <a:latin typeface="LHSDHL+Calibri"/>
                <a:cs typeface="LHSDHL+Calibri"/>
              </a:rPr>
              <a:t>буквально следовать известным</a:t>
            </a:r>
            <a:r>
              <a:rPr sz="1200" spc="10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1200" dirty="0">
                <a:solidFill>
                  <a:srgbClr val="000000"/>
                </a:solidFill>
                <a:latin typeface="LHSDHL+Calibri"/>
                <a:cs typeface="LHSDHL+Calibri"/>
              </a:rPr>
              <a:t>им</a:t>
            </a:r>
          </a:p>
          <a:p>
            <a:pPr marL="0" marR="0">
              <a:lnSpc>
                <a:spcPts val="1440"/>
              </a:lnSpc>
              <a:spcBef>
                <a:spcPts val="50"/>
              </a:spcBef>
              <a:spcAft>
                <a:spcPts val="0"/>
              </a:spcAft>
            </a:pPr>
            <a:r>
              <a:rPr sz="1200" dirty="0">
                <a:solidFill>
                  <a:srgbClr val="000000"/>
                </a:solidFill>
                <a:latin typeface="LHSDHL+Calibri"/>
                <a:cs typeface="LHSDHL+Calibri"/>
              </a:rPr>
              <a:t>правилам,</a:t>
            </a:r>
            <a:r>
              <a:rPr sz="1200" spc="-20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1200" dirty="0">
                <a:solidFill>
                  <a:srgbClr val="000000"/>
                </a:solidFill>
                <a:latin typeface="LHSDHL+Calibri"/>
                <a:cs typeface="LHSDHL+Calibri"/>
              </a:rPr>
              <a:t>делать все</a:t>
            </a:r>
            <a:r>
              <a:rPr sz="1200" spc="16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1200" dirty="0">
                <a:solidFill>
                  <a:srgbClr val="000000"/>
                </a:solidFill>
                <a:latin typeface="LHSDHL+Calibri"/>
                <a:cs typeface="LHSDHL+Calibri"/>
              </a:rPr>
              <a:t>в точности как</a:t>
            </a:r>
            <a:r>
              <a:rPr sz="1200" spc="20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1200" dirty="0">
                <a:solidFill>
                  <a:srgbClr val="000000"/>
                </a:solidFill>
                <a:latin typeface="LHSDHL+Calibri"/>
                <a:cs typeface="LHSDHL+Calibri"/>
              </a:rPr>
              <a:t>его</a:t>
            </a:r>
          </a:p>
          <a:p>
            <a:pPr marL="0" marR="0">
              <a:lnSpc>
                <a:spcPts val="1441"/>
              </a:lnSpc>
              <a:spcBef>
                <a:spcPts val="0"/>
              </a:spcBef>
              <a:spcAft>
                <a:spcPts val="0"/>
              </a:spcAft>
            </a:pPr>
            <a:r>
              <a:rPr sz="1200" dirty="0">
                <a:solidFill>
                  <a:srgbClr val="000000"/>
                </a:solidFill>
                <a:latin typeface="LHSDHL+Calibri"/>
                <a:cs typeface="LHSDHL+Calibri"/>
              </a:rPr>
              <a:t>учили взрослые. </a:t>
            </a:r>
            <a:r>
              <a:rPr sz="1200" spc="-20" dirty="0">
                <a:solidFill>
                  <a:srgbClr val="000000"/>
                </a:solidFill>
                <a:latin typeface="LHSDHL+Calibri"/>
                <a:cs typeface="LHSDHL+Calibri"/>
              </a:rPr>
              <a:t>Такие</a:t>
            </a:r>
            <a:r>
              <a:rPr sz="1200" spc="35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1200" dirty="0">
                <a:solidFill>
                  <a:srgbClr val="000000"/>
                </a:solidFill>
                <a:latin typeface="LHSDHL+Calibri"/>
                <a:cs typeface="LHSDHL+Calibri"/>
              </a:rPr>
              <a:t>дети</a:t>
            </a:r>
          </a:p>
          <a:p>
            <a:pPr marL="0" marR="0">
              <a:lnSpc>
                <a:spcPts val="1439"/>
              </a:lnSpc>
              <a:spcBef>
                <a:spcPts val="50"/>
              </a:spcBef>
              <a:spcAft>
                <a:spcPts val="0"/>
              </a:spcAft>
            </a:pPr>
            <a:r>
              <a:rPr sz="1200" dirty="0">
                <a:solidFill>
                  <a:srgbClr val="000000"/>
                </a:solidFill>
                <a:latin typeface="LHSDHL+Calibri"/>
                <a:cs typeface="LHSDHL+Calibri"/>
              </a:rPr>
              <a:t>экстремально зависят</a:t>
            </a:r>
            <a:r>
              <a:rPr sz="1200" spc="33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1200" dirty="0">
                <a:solidFill>
                  <a:srgbClr val="000000"/>
                </a:solidFill>
                <a:latin typeface="LHSDHL+Calibri"/>
                <a:cs typeface="LHSDHL+Calibri"/>
              </a:rPr>
              <a:t>от</a:t>
            </a:r>
            <a:r>
              <a:rPr sz="1200" spc="16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1200" dirty="0">
                <a:solidFill>
                  <a:srgbClr val="000000"/>
                </a:solidFill>
                <a:latin typeface="LHSDHL+Calibri"/>
                <a:cs typeface="LHSDHL+Calibri"/>
              </a:rPr>
              <a:t>эмоциональной</a:t>
            </a:r>
          </a:p>
          <a:p>
            <a:pPr marL="0" marR="0">
              <a:lnSpc>
                <a:spcPts val="1439"/>
              </a:lnSpc>
              <a:spcBef>
                <a:spcPts val="0"/>
              </a:spcBef>
              <a:spcAft>
                <a:spcPts val="0"/>
              </a:spcAft>
            </a:pPr>
            <a:r>
              <a:rPr sz="1200" dirty="0">
                <a:solidFill>
                  <a:srgbClr val="000000"/>
                </a:solidFill>
                <a:latin typeface="LHSDHL+Calibri"/>
                <a:cs typeface="LHSDHL+Calibri"/>
              </a:rPr>
              <a:t>поддержки</a:t>
            </a:r>
            <a:r>
              <a:rPr sz="1200" spc="18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1200" dirty="0">
                <a:solidFill>
                  <a:srgbClr val="000000"/>
                </a:solidFill>
                <a:latin typeface="LHSDHL+Calibri"/>
                <a:cs typeface="LHSDHL+Calibri"/>
              </a:rPr>
              <a:t>взрослого.</a:t>
            </a:r>
          </a:p>
        </p:txBody>
      </p:sp>
      <p:sp>
        <p:nvSpPr>
          <p:cNvPr id="18" name="object 18"/>
          <p:cNvSpPr txBox="1"/>
          <p:nvPr/>
        </p:nvSpPr>
        <p:spPr>
          <a:xfrm>
            <a:off x="6215126" y="3214423"/>
            <a:ext cx="3042666" cy="351655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464"/>
              </a:lnSpc>
              <a:spcBef>
                <a:spcPts val="0"/>
              </a:spcBef>
              <a:spcAft>
                <a:spcPts val="0"/>
              </a:spcAft>
            </a:pPr>
            <a:r>
              <a:rPr sz="1200" dirty="0">
                <a:solidFill>
                  <a:srgbClr val="000000"/>
                </a:solidFill>
                <a:latin typeface="LHSDHL+Calibri"/>
                <a:cs typeface="LHSDHL+Calibri"/>
              </a:rPr>
              <a:t>Отмечается экстремальная</a:t>
            </a:r>
            <a:r>
              <a:rPr sz="1200" spc="26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1200" dirty="0">
                <a:solidFill>
                  <a:srgbClr val="000000"/>
                </a:solidFill>
                <a:latin typeface="LHSDHL+Calibri"/>
                <a:cs typeface="LHSDHL+Calibri"/>
              </a:rPr>
              <a:t>конфликтность,</a:t>
            </a:r>
            <a:r>
              <a:rPr sz="1200" spc="34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1200" dirty="0">
                <a:solidFill>
                  <a:srgbClr val="000000"/>
                </a:solidFill>
                <a:latin typeface="LHSDHL+Calibri"/>
                <a:cs typeface="LHSDHL+Calibri"/>
              </a:rPr>
              <a:t>,</a:t>
            </a:r>
          </a:p>
          <a:p>
            <a:pPr marL="0" marR="0">
              <a:lnSpc>
                <a:spcPts val="1439"/>
              </a:lnSpc>
              <a:spcBef>
                <a:spcPts val="0"/>
              </a:spcBef>
              <a:spcAft>
                <a:spcPts val="0"/>
              </a:spcAft>
            </a:pPr>
            <a:r>
              <a:rPr sz="1200" dirty="0">
                <a:solidFill>
                  <a:srgbClr val="000000"/>
                </a:solidFill>
                <a:latin typeface="LHSDHL+Calibri"/>
                <a:cs typeface="LHSDHL+Calibri"/>
              </a:rPr>
              <a:t>проявляется</a:t>
            </a:r>
            <a:r>
              <a:rPr sz="1200" spc="13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1200" dirty="0">
                <a:solidFill>
                  <a:srgbClr val="000000"/>
                </a:solidFill>
                <a:latin typeface="LHSDHL+Calibri"/>
                <a:cs typeface="LHSDHL+Calibri"/>
              </a:rPr>
              <a:t>в вербальной агрессии</a:t>
            </a:r>
          </a:p>
          <a:p>
            <a:pPr marL="0" marR="0">
              <a:lnSpc>
                <a:spcPts val="1440"/>
              </a:lnSpc>
              <a:spcBef>
                <a:spcPts val="0"/>
              </a:spcBef>
              <a:spcAft>
                <a:spcPts val="0"/>
              </a:spcAft>
            </a:pPr>
            <a:r>
              <a:rPr sz="1200" dirty="0">
                <a:solidFill>
                  <a:srgbClr val="000000"/>
                </a:solidFill>
                <a:latin typeface="LHSDHL+Calibri"/>
                <a:cs typeface="LHSDHL+Calibri"/>
              </a:rPr>
              <a:t>(изощрённые рассуждения</a:t>
            </a:r>
            <a:r>
              <a:rPr sz="1200" spc="24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1200" dirty="0">
                <a:solidFill>
                  <a:srgbClr val="000000"/>
                </a:solidFill>
                <a:latin typeface="LHSDHL+Calibri"/>
                <a:cs typeface="LHSDHL+Calibri"/>
              </a:rPr>
              <a:t>о том, что он</a:t>
            </a:r>
          </a:p>
          <a:p>
            <a:pPr marL="0" marR="0">
              <a:lnSpc>
                <a:spcPts val="1441"/>
              </a:lnSpc>
              <a:spcBef>
                <a:spcPts val="50"/>
              </a:spcBef>
              <a:spcAft>
                <a:spcPts val="0"/>
              </a:spcAft>
            </a:pPr>
            <a:r>
              <a:rPr sz="1200" dirty="0">
                <a:solidFill>
                  <a:srgbClr val="000000"/>
                </a:solidFill>
                <a:latin typeface="LHSDHL+Calibri"/>
                <a:cs typeface="LHSDHL+Calibri"/>
              </a:rPr>
              <a:t>сделает со</a:t>
            </a:r>
            <a:r>
              <a:rPr sz="1200" spc="22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1200" dirty="0">
                <a:solidFill>
                  <a:srgbClr val="000000"/>
                </a:solidFill>
                <a:latin typeface="LHSDHL+Calibri"/>
                <a:cs typeface="LHSDHL+Calibri"/>
              </a:rPr>
              <a:t>своими</a:t>
            </a:r>
            <a:r>
              <a:rPr sz="1200" spc="18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1200" dirty="0">
                <a:solidFill>
                  <a:srgbClr val="000000"/>
                </a:solidFill>
                <a:latin typeface="LHSDHL+Calibri"/>
                <a:cs typeface="LHSDHL+Calibri"/>
              </a:rPr>
              <a:t>«врагами»,</a:t>
            </a:r>
            <a:r>
              <a:rPr sz="1200" spc="-23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1200" dirty="0">
                <a:solidFill>
                  <a:srgbClr val="000000"/>
                </a:solidFill>
                <a:latin typeface="LHSDHL+Calibri"/>
                <a:cs typeface="LHSDHL+Calibri"/>
              </a:rPr>
              <a:t>оскорбления</a:t>
            </a:r>
          </a:p>
          <a:p>
            <a:pPr marL="0" marR="0">
              <a:lnSpc>
                <a:spcPts val="1439"/>
              </a:lnSpc>
              <a:spcBef>
                <a:spcPts val="0"/>
              </a:spcBef>
              <a:spcAft>
                <a:spcPts val="0"/>
              </a:spcAft>
            </a:pPr>
            <a:r>
              <a:rPr sz="1200" dirty="0">
                <a:solidFill>
                  <a:srgbClr val="000000"/>
                </a:solidFill>
                <a:latin typeface="LHSDHL+Calibri"/>
                <a:cs typeface="LHSDHL+Calibri"/>
              </a:rPr>
              <a:t>и </a:t>
            </a:r>
            <a:r>
              <a:rPr sz="1200" spc="-11" dirty="0">
                <a:solidFill>
                  <a:srgbClr val="000000"/>
                </a:solidFill>
                <a:latin typeface="LHSDHL+Calibri"/>
                <a:cs typeface="LHSDHL+Calibri"/>
              </a:rPr>
              <a:t>т.д.)</a:t>
            </a:r>
          </a:p>
          <a:p>
            <a:pPr marL="138683" marR="0">
              <a:lnSpc>
                <a:spcPts val="1439"/>
              </a:lnSpc>
              <a:spcBef>
                <a:spcPts val="50"/>
              </a:spcBef>
              <a:spcAft>
                <a:spcPts val="0"/>
              </a:spcAft>
            </a:pPr>
            <a:r>
              <a:rPr sz="1200" dirty="0">
                <a:solidFill>
                  <a:srgbClr val="000000"/>
                </a:solidFill>
                <a:latin typeface="LHSDHL+Calibri"/>
                <a:cs typeface="LHSDHL+Calibri"/>
              </a:rPr>
              <a:t>Более</a:t>
            </a:r>
            <a:r>
              <a:rPr sz="1200" spc="12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1200" dirty="0">
                <a:solidFill>
                  <a:srgbClr val="000000"/>
                </a:solidFill>
                <a:latin typeface="LHSDHL+Calibri"/>
                <a:cs typeface="LHSDHL+Calibri"/>
              </a:rPr>
              <a:t>высокий</a:t>
            </a:r>
            <a:r>
              <a:rPr sz="1200" spc="26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1200" dirty="0">
                <a:solidFill>
                  <a:srgbClr val="000000"/>
                </a:solidFill>
                <a:latin typeface="LHSDHL+Calibri"/>
                <a:cs typeface="LHSDHL+Calibri"/>
              </a:rPr>
              <a:t>уровень</a:t>
            </a:r>
            <a:r>
              <a:rPr sz="1200" spc="-19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1200" dirty="0">
                <a:solidFill>
                  <a:srgbClr val="000000"/>
                </a:solidFill>
                <a:latin typeface="LHSDHL+Calibri"/>
                <a:cs typeface="LHSDHL+Calibri"/>
              </a:rPr>
              <a:t>развития</a:t>
            </a:r>
            <a:r>
              <a:rPr sz="1200" spc="10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1200" dirty="0">
                <a:solidFill>
                  <a:srgbClr val="000000"/>
                </a:solidFill>
                <a:latin typeface="LHSDHL+Calibri"/>
                <a:cs typeface="LHSDHL+Calibri"/>
              </a:rPr>
              <a:t>речи, но</a:t>
            </a:r>
          </a:p>
          <a:p>
            <a:pPr marL="0" marR="0">
              <a:lnSpc>
                <a:spcPts val="1440"/>
              </a:lnSpc>
              <a:spcBef>
                <a:spcPts val="0"/>
              </a:spcBef>
              <a:spcAft>
                <a:spcPts val="0"/>
              </a:spcAft>
            </a:pPr>
            <a:r>
              <a:rPr sz="1200" spc="-12" dirty="0">
                <a:solidFill>
                  <a:srgbClr val="000000"/>
                </a:solidFill>
                <a:latin typeface="LHSDHL+Calibri"/>
                <a:cs typeface="LHSDHL+Calibri"/>
              </a:rPr>
              <a:t>это</a:t>
            </a:r>
            <a:r>
              <a:rPr sz="1200" dirty="0">
                <a:solidFill>
                  <a:srgbClr val="000000"/>
                </a:solidFill>
                <a:latin typeface="LHSDHL+Calibri"/>
                <a:cs typeface="LHSDHL+Calibri"/>
              </a:rPr>
              <a:t> мнологическая</a:t>
            </a:r>
            <a:r>
              <a:rPr sz="1200" spc="31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1200" dirty="0">
                <a:solidFill>
                  <a:srgbClr val="000000"/>
                </a:solidFill>
                <a:latin typeface="LHSDHL+Calibri"/>
                <a:cs typeface="LHSDHL+Calibri"/>
              </a:rPr>
              <a:t>речь не</a:t>
            </a:r>
            <a:r>
              <a:rPr sz="1200" spc="12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1200" dirty="0">
                <a:solidFill>
                  <a:srgbClr val="000000"/>
                </a:solidFill>
                <a:latin typeface="LHSDHL+Calibri"/>
                <a:cs typeface="LHSDHL+Calibri"/>
              </a:rPr>
              <a:t>направленная на</a:t>
            </a:r>
          </a:p>
          <a:p>
            <a:pPr marL="0" marR="0">
              <a:lnSpc>
                <a:spcPts val="1439"/>
              </a:lnSpc>
              <a:spcBef>
                <a:spcPts val="0"/>
              </a:spcBef>
              <a:spcAft>
                <a:spcPts val="0"/>
              </a:spcAft>
            </a:pPr>
            <a:r>
              <a:rPr sz="1200" dirty="0">
                <a:solidFill>
                  <a:srgbClr val="000000"/>
                </a:solidFill>
                <a:latin typeface="LHSDHL+Calibri"/>
                <a:cs typeface="LHSDHL+Calibri"/>
              </a:rPr>
              <a:t>собеседника.</a:t>
            </a:r>
            <a:r>
              <a:rPr sz="1200" spc="17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1200" dirty="0">
                <a:solidFill>
                  <a:srgbClr val="000000"/>
                </a:solidFill>
                <a:latin typeface="LHSDHL+Calibri"/>
                <a:cs typeface="LHSDHL+Calibri"/>
              </a:rPr>
              <a:t>Речь подчеркнуто</a:t>
            </a:r>
            <a:r>
              <a:rPr sz="1200" spc="23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1200" dirty="0">
                <a:solidFill>
                  <a:srgbClr val="000000"/>
                </a:solidFill>
                <a:latin typeface="LHSDHL+Calibri"/>
                <a:cs typeface="LHSDHL+Calibri"/>
              </a:rPr>
              <a:t>взрослая,</a:t>
            </a:r>
            <a:r>
              <a:rPr sz="1200" spc="12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1200" dirty="0">
                <a:solidFill>
                  <a:srgbClr val="000000"/>
                </a:solidFill>
                <a:latin typeface="LHSDHL+Calibri"/>
                <a:cs typeface="LHSDHL+Calibri"/>
              </a:rPr>
              <a:t>с</a:t>
            </a:r>
          </a:p>
          <a:p>
            <a:pPr marL="0" marR="0">
              <a:lnSpc>
                <a:spcPts val="1439"/>
              </a:lnSpc>
              <a:spcBef>
                <a:spcPts val="50"/>
              </a:spcBef>
              <a:spcAft>
                <a:spcPts val="0"/>
              </a:spcAft>
            </a:pPr>
            <a:r>
              <a:rPr sz="1200" dirty="0">
                <a:solidFill>
                  <a:srgbClr val="000000"/>
                </a:solidFill>
                <a:latin typeface="LHSDHL+Calibri"/>
                <a:cs typeface="LHSDHL+Calibri"/>
              </a:rPr>
              <a:t>цитатами,</a:t>
            </a:r>
            <a:r>
              <a:rPr sz="1200" spc="-21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1200" dirty="0">
                <a:solidFill>
                  <a:srgbClr val="000000"/>
                </a:solidFill>
                <a:latin typeface="LHSDHL+Calibri"/>
                <a:cs typeface="LHSDHL+Calibri"/>
              </a:rPr>
              <a:t>использованием</a:t>
            </a:r>
            <a:r>
              <a:rPr sz="1200" spc="34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1200" dirty="0">
                <a:solidFill>
                  <a:srgbClr val="000000"/>
                </a:solidFill>
                <a:latin typeface="LHSDHL+Calibri"/>
                <a:cs typeface="LHSDHL+Calibri"/>
              </a:rPr>
              <a:t>сложных</a:t>
            </a:r>
            <a:r>
              <a:rPr sz="1200" spc="14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1200" dirty="0">
                <a:solidFill>
                  <a:srgbClr val="000000"/>
                </a:solidFill>
                <a:latin typeface="LHSDHL+Calibri"/>
                <a:cs typeface="LHSDHL+Calibri"/>
              </a:rPr>
              <a:t>фраз.</a:t>
            </a:r>
          </a:p>
          <a:p>
            <a:pPr marL="0" marR="0">
              <a:lnSpc>
                <a:spcPts val="1439"/>
              </a:lnSpc>
              <a:spcBef>
                <a:spcPts val="0"/>
              </a:spcBef>
              <a:spcAft>
                <a:spcPts val="0"/>
              </a:spcAft>
            </a:pPr>
            <a:r>
              <a:rPr sz="1200" dirty="0">
                <a:solidFill>
                  <a:srgbClr val="000000"/>
                </a:solidFill>
                <a:latin typeface="LHSDHL+Calibri"/>
                <a:cs typeface="LHSDHL+Calibri"/>
              </a:rPr>
              <a:t>В</a:t>
            </a:r>
            <a:r>
              <a:rPr sz="1200" spc="-12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1200" dirty="0">
                <a:solidFill>
                  <a:srgbClr val="000000"/>
                </a:solidFill>
                <a:latin typeface="LHSDHL+Calibri"/>
                <a:cs typeface="LHSDHL+Calibri"/>
              </a:rPr>
              <a:t>целом</a:t>
            </a:r>
            <a:r>
              <a:rPr sz="1200" spc="15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1200" dirty="0">
                <a:solidFill>
                  <a:srgbClr val="000000"/>
                </a:solidFill>
                <a:latin typeface="LHSDHL+Calibri"/>
                <a:cs typeface="LHSDHL+Calibri"/>
              </a:rPr>
              <a:t>создает</a:t>
            </a:r>
            <a:r>
              <a:rPr sz="1200" spc="21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1200" dirty="0">
                <a:solidFill>
                  <a:srgbClr val="000000"/>
                </a:solidFill>
                <a:latin typeface="LHSDHL+Calibri"/>
                <a:cs typeface="LHSDHL+Calibri"/>
              </a:rPr>
              <a:t>впечатление</a:t>
            </a:r>
          </a:p>
          <a:p>
            <a:pPr marL="0" marR="0">
              <a:lnSpc>
                <a:spcPts val="1439"/>
              </a:lnSpc>
              <a:spcBef>
                <a:spcPts val="50"/>
              </a:spcBef>
              <a:spcAft>
                <a:spcPts val="0"/>
              </a:spcAft>
            </a:pPr>
            <a:r>
              <a:rPr sz="1200" dirty="0">
                <a:solidFill>
                  <a:srgbClr val="000000"/>
                </a:solidFill>
                <a:latin typeface="LHSDHL+Calibri"/>
                <a:cs typeface="LHSDHL+Calibri"/>
              </a:rPr>
              <a:t>высокоинтеллектуального ребенка, своей</a:t>
            </a:r>
          </a:p>
          <a:p>
            <a:pPr marL="0" marR="0">
              <a:lnSpc>
                <a:spcPts val="1440"/>
              </a:lnSpc>
              <a:spcBef>
                <a:spcPts val="0"/>
              </a:spcBef>
              <a:spcAft>
                <a:spcPts val="0"/>
              </a:spcAft>
            </a:pPr>
            <a:r>
              <a:rPr sz="1200" dirty="0">
                <a:solidFill>
                  <a:srgbClr val="000000"/>
                </a:solidFill>
                <a:latin typeface="LHSDHL+Calibri"/>
                <a:cs typeface="LHSDHL+Calibri"/>
              </a:rPr>
              <a:t>речью,</a:t>
            </a:r>
            <a:r>
              <a:rPr sz="1200" spc="-19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1200" dirty="0">
                <a:solidFill>
                  <a:srgbClr val="000000"/>
                </a:solidFill>
                <a:latin typeface="LHSDHL+Calibri"/>
                <a:cs typeface="LHSDHL+Calibri"/>
              </a:rPr>
              <a:t>интересам к</a:t>
            </a:r>
            <a:r>
              <a:rPr sz="1200" spc="11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1200" dirty="0">
                <a:solidFill>
                  <a:srgbClr val="000000"/>
                </a:solidFill>
                <a:latin typeface="LHSDHL+Calibri"/>
                <a:cs typeface="LHSDHL+Calibri"/>
              </a:rPr>
              <a:t>схемам,</a:t>
            </a:r>
            <a:r>
              <a:rPr sz="1200" spc="22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1200" dirty="0">
                <a:solidFill>
                  <a:srgbClr val="000000"/>
                </a:solidFill>
                <a:latin typeface="LHSDHL+Calibri"/>
                <a:cs typeface="LHSDHL+Calibri"/>
              </a:rPr>
              <a:t>шифрам,</a:t>
            </a:r>
          </a:p>
          <a:p>
            <a:pPr marL="0" marR="0">
              <a:lnSpc>
                <a:spcPts val="1442"/>
              </a:lnSpc>
              <a:spcBef>
                <a:spcPts val="0"/>
              </a:spcBef>
              <a:spcAft>
                <a:spcPts val="0"/>
              </a:spcAft>
            </a:pPr>
            <a:r>
              <a:rPr sz="1200" dirty="0">
                <a:solidFill>
                  <a:srgbClr val="000000"/>
                </a:solidFill>
                <a:latin typeface="LHSDHL+Calibri"/>
                <a:cs typeface="LHSDHL+Calibri"/>
              </a:rPr>
              <a:t>графикам,</a:t>
            </a:r>
            <a:r>
              <a:rPr sz="1200" spc="-18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1200" dirty="0">
                <a:solidFill>
                  <a:srgbClr val="000000"/>
                </a:solidFill>
                <a:latin typeface="LHSDHL+Calibri"/>
                <a:cs typeface="LHSDHL+Calibri"/>
              </a:rPr>
              <a:t>сложным и необычным областям</a:t>
            </a:r>
          </a:p>
          <a:p>
            <a:pPr marL="0" marR="0">
              <a:lnSpc>
                <a:spcPts val="1439"/>
              </a:lnSpc>
              <a:spcBef>
                <a:spcPts val="50"/>
              </a:spcBef>
              <a:spcAft>
                <a:spcPts val="0"/>
              </a:spcAft>
            </a:pPr>
            <a:r>
              <a:rPr sz="1200" dirty="0">
                <a:solidFill>
                  <a:srgbClr val="000000"/>
                </a:solidFill>
                <a:latin typeface="LHSDHL+Calibri"/>
                <a:cs typeface="LHSDHL+Calibri"/>
              </a:rPr>
              <a:t>знаний.</a:t>
            </a:r>
            <a:r>
              <a:rPr sz="1200" spc="275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1200" dirty="0">
                <a:solidFill>
                  <a:srgbClr val="000000"/>
                </a:solidFill>
                <a:latin typeface="LHSDHL+Calibri"/>
                <a:cs typeface="LHSDHL+Calibri"/>
              </a:rPr>
              <a:t>Но</a:t>
            </a:r>
            <a:r>
              <a:rPr sz="1200" spc="21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1200" dirty="0">
                <a:solidFill>
                  <a:srgbClr val="000000"/>
                </a:solidFill>
                <a:latin typeface="LHSDHL+Calibri"/>
                <a:cs typeface="LHSDHL+Calibri"/>
              </a:rPr>
              <a:t>активное мышление</a:t>
            </a:r>
          </a:p>
          <a:p>
            <a:pPr marL="0" marR="0">
              <a:lnSpc>
                <a:spcPts val="1439"/>
              </a:lnSpc>
              <a:spcBef>
                <a:spcPts val="0"/>
              </a:spcBef>
              <a:spcAft>
                <a:spcPts val="0"/>
              </a:spcAft>
            </a:pPr>
            <a:r>
              <a:rPr sz="1200" dirty="0">
                <a:solidFill>
                  <a:srgbClr val="000000"/>
                </a:solidFill>
                <a:latin typeface="LHSDHL+Calibri"/>
                <a:cs typeface="LHSDHL+Calibri"/>
              </a:rPr>
              <a:t>направленное</a:t>
            </a:r>
            <a:r>
              <a:rPr sz="1200" spc="-15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1200" dirty="0">
                <a:solidFill>
                  <a:srgbClr val="000000"/>
                </a:solidFill>
                <a:latin typeface="LHSDHL+Calibri"/>
                <a:cs typeface="LHSDHL+Calibri"/>
              </a:rPr>
              <a:t>на</a:t>
            </a:r>
            <a:r>
              <a:rPr sz="1200" spc="10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1200" dirty="0">
                <a:solidFill>
                  <a:srgbClr val="000000"/>
                </a:solidFill>
                <a:latin typeface="LHSDHL+Calibri"/>
                <a:cs typeface="LHSDHL+Calibri"/>
              </a:rPr>
              <a:t>освоение</a:t>
            </a:r>
            <a:r>
              <a:rPr sz="1200" spc="29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1200" dirty="0">
                <a:solidFill>
                  <a:srgbClr val="000000"/>
                </a:solidFill>
                <a:latin typeface="LHSDHL+Calibri"/>
                <a:cs typeface="LHSDHL+Calibri"/>
              </a:rPr>
              <a:t>нового не</a:t>
            </a:r>
          </a:p>
          <a:p>
            <a:pPr marL="0" marR="0">
              <a:lnSpc>
                <a:spcPts val="1439"/>
              </a:lnSpc>
              <a:spcBef>
                <a:spcPts val="50"/>
              </a:spcBef>
              <a:spcAft>
                <a:spcPts val="0"/>
              </a:spcAft>
            </a:pPr>
            <a:r>
              <a:rPr sz="1200" dirty="0">
                <a:solidFill>
                  <a:srgbClr val="000000"/>
                </a:solidFill>
                <a:latin typeface="LHSDHL+Calibri"/>
                <a:cs typeface="LHSDHL+Calibri"/>
              </a:rPr>
              <a:t>развивается, в быту</a:t>
            </a:r>
            <a:r>
              <a:rPr sz="1200" spc="-12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1200" dirty="0">
                <a:solidFill>
                  <a:srgbClr val="000000"/>
                </a:solidFill>
                <a:latin typeface="LHSDHL+Calibri"/>
                <a:cs typeface="LHSDHL+Calibri"/>
              </a:rPr>
              <a:t>они</a:t>
            </a:r>
            <a:r>
              <a:rPr sz="1200" spc="17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1200" dirty="0">
                <a:solidFill>
                  <a:srgbClr val="000000"/>
                </a:solidFill>
                <a:latin typeface="LHSDHL+Calibri"/>
                <a:cs typeface="LHSDHL+Calibri"/>
              </a:rPr>
              <a:t>крайне не</a:t>
            </a:r>
          </a:p>
          <a:p>
            <a:pPr marL="0" marR="0">
              <a:lnSpc>
                <a:spcPts val="1440"/>
              </a:lnSpc>
              <a:spcBef>
                <a:spcPts val="0"/>
              </a:spcBef>
              <a:spcAft>
                <a:spcPts val="0"/>
              </a:spcAft>
            </a:pPr>
            <a:r>
              <a:rPr sz="1200" dirty="0">
                <a:solidFill>
                  <a:srgbClr val="000000"/>
                </a:solidFill>
                <a:latin typeface="LHSDHL+Calibri"/>
                <a:cs typeface="LHSDHL+Calibri"/>
              </a:rPr>
              <a:t>приспособлены, не</a:t>
            </a:r>
            <a:r>
              <a:rPr sz="1200" spc="12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1200" dirty="0">
                <a:solidFill>
                  <a:srgbClr val="000000"/>
                </a:solidFill>
                <a:latin typeface="LHSDHL+Calibri"/>
                <a:cs typeface="LHSDHL+Calibri"/>
              </a:rPr>
              <a:t>привлекаются</a:t>
            </a:r>
            <a:r>
              <a:rPr sz="1200" spc="15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1200" dirty="0">
                <a:solidFill>
                  <a:srgbClr val="000000"/>
                </a:solidFill>
                <a:latin typeface="LHSDHL+Calibri"/>
                <a:cs typeface="LHSDHL+Calibri"/>
              </a:rPr>
              <a:t>к</a:t>
            </a:r>
            <a:r>
              <a:rPr sz="1200" spc="11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1200" dirty="0">
                <a:solidFill>
                  <a:srgbClr val="000000"/>
                </a:solidFill>
                <a:latin typeface="LHSDHL+Calibri"/>
                <a:cs typeface="LHSDHL+Calibri"/>
              </a:rPr>
              <a:t>тем</a:t>
            </a:r>
          </a:p>
          <a:p>
            <a:pPr marL="0" marR="0">
              <a:lnSpc>
                <a:spcPts val="1439"/>
              </a:lnSpc>
              <a:spcBef>
                <a:spcPts val="0"/>
              </a:spcBef>
              <a:spcAft>
                <a:spcPts val="0"/>
              </a:spcAft>
            </a:pPr>
            <a:r>
              <a:rPr sz="1200" dirty="0">
                <a:solidFill>
                  <a:srgbClr val="000000"/>
                </a:solidFill>
                <a:latin typeface="LHSDHL+Calibri"/>
                <a:cs typeface="LHSDHL+Calibri"/>
              </a:rPr>
              <a:t>видам деятельности,</a:t>
            </a:r>
            <a:r>
              <a:rPr sz="1200" spc="35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1200" dirty="0">
                <a:solidFill>
                  <a:srgbClr val="000000"/>
                </a:solidFill>
                <a:latin typeface="LHSDHL+Calibri"/>
                <a:cs typeface="LHSDHL+Calibri"/>
              </a:rPr>
              <a:t>в которых чувствуют</a:t>
            </a:r>
          </a:p>
          <a:p>
            <a:pPr marL="0" marR="0">
              <a:lnSpc>
                <a:spcPts val="1439"/>
              </a:lnSpc>
              <a:spcBef>
                <a:spcPts val="50"/>
              </a:spcBef>
              <a:spcAft>
                <a:spcPts val="0"/>
              </a:spcAft>
            </a:pPr>
            <a:r>
              <a:rPr sz="1200" dirty="0">
                <a:solidFill>
                  <a:srgbClr val="000000"/>
                </a:solidFill>
                <a:latin typeface="LHSDHL+Calibri"/>
                <a:cs typeface="LHSDHL+Calibri"/>
              </a:rPr>
              <a:t>себя</a:t>
            </a:r>
            <a:r>
              <a:rPr sz="1200" spc="10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1200" dirty="0">
                <a:solidFill>
                  <a:srgbClr val="000000"/>
                </a:solidFill>
                <a:latin typeface="LHSDHL+Calibri"/>
                <a:cs typeface="LHSDHL+Calibri"/>
              </a:rPr>
              <a:t>не</a:t>
            </a:r>
            <a:r>
              <a:rPr sz="1200" spc="12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1200" dirty="0">
                <a:solidFill>
                  <a:srgbClr val="000000"/>
                </a:solidFill>
                <a:latin typeface="LHSDHL+Calibri"/>
                <a:cs typeface="LHSDHL+Calibri"/>
              </a:rPr>
              <a:t>успешными.</a:t>
            </a:r>
          </a:p>
        </p:txBody>
      </p:sp>
      <p:sp>
        <p:nvSpPr>
          <p:cNvPr id="19" name="object 19"/>
          <p:cNvSpPr txBox="1"/>
          <p:nvPr/>
        </p:nvSpPr>
        <p:spPr>
          <a:xfrm>
            <a:off x="2987294" y="3763027"/>
            <a:ext cx="3027887" cy="4073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467"/>
              </a:lnSpc>
              <a:spcBef>
                <a:spcPts val="0"/>
              </a:spcBef>
              <a:spcAft>
                <a:spcPts val="0"/>
              </a:spcAft>
            </a:pPr>
            <a:r>
              <a:rPr sz="1200" dirty="0">
                <a:solidFill>
                  <a:srgbClr val="000000"/>
                </a:solidFill>
                <a:latin typeface="LHSDHL+Calibri"/>
                <a:cs typeface="LHSDHL+Calibri"/>
              </a:rPr>
              <a:t>аутоагрессии </a:t>
            </a:r>
            <a:r>
              <a:rPr sz="1200" dirty="0">
                <a:solidFill>
                  <a:srgbClr val="000000"/>
                </a:solidFill>
                <a:latin typeface="CUUDVN+Calibri"/>
                <a:cs typeface="CUUDVN+Calibri"/>
              </a:rPr>
              <a:t>(</a:t>
            </a:r>
            <a:r>
              <a:rPr sz="1200" dirty="0">
                <a:solidFill>
                  <a:srgbClr val="000000"/>
                </a:solidFill>
                <a:latin typeface="LHSDHL+Calibri"/>
                <a:cs typeface="LHSDHL+Calibri"/>
              </a:rPr>
              <a:t>самоаграссии)</a:t>
            </a:r>
            <a:r>
              <a:rPr sz="1200" spc="12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1200" dirty="0">
                <a:solidFill>
                  <a:srgbClr val="000000"/>
                </a:solidFill>
                <a:latin typeface="LHSDHL+Calibri"/>
                <a:cs typeface="LHSDHL+Calibri"/>
              </a:rPr>
              <a:t>или</a:t>
            </a:r>
          </a:p>
          <a:p>
            <a:pPr marL="0" marR="0">
              <a:lnSpc>
                <a:spcPts val="1439"/>
              </a:lnSpc>
              <a:spcBef>
                <a:spcPts val="0"/>
              </a:spcBef>
              <a:spcAft>
                <a:spcPts val="0"/>
              </a:spcAft>
            </a:pPr>
            <a:r>
              <a:rPr sz="1200" dirty="0">
                <a:solidFill>
                  <a:srgbClr val="000000"/>
                </a:solidFill>
                <a:latin typeface="LHSDHL+Calibri"/>
                <a:cs typeface="LHSDHL+Calibri"/>
              </a:rPr>
              <a:t>генерализованной агрессии ( направленной</a:t>
            </a:r>
          </a:p>
        </p:txBody>
      </p:sp>
      <p:sp>
        <p:nvSpPr>
          <p:cNvPr id="20" name="object 20"/>
          <p:cNvSpPr txBox="1"/>
          <p:nvPr/>
        </p:nvSpPr>
        <p:spPr>
          <a:xfrm>
            <a:off x="3194558" y="4311957"/>
            <a:ext cx="2788352" cy="2241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464"/>
              </a:lnSpc>
              <a:spcBef>
                <a:spcPts val="0"/>
              </a:spcBef>
              <a:spcAft>
                <a:spcPts val="0"/>
              </a:spcAft>
            </a:pPr>
            <a:r>
              <a:rPr sz="1200" dirty="0">
                <a:solidFill>
                  <a:srgbClr val="000000"/>
                </a:solidFill>
                <a:latin typeface="LHSDHL+Calibri"/>
                <a:cs typeface="LHSDHL+Calibri"/>
              </a:rPr>
              <a:t>Детям</a:t>
            </a:r>
            <a:r>
              <a:rPr sz="1200" spc="23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1200" dirty="0">
                <a:solidFill>
                  <a:srgbClr val="000000"/>
                </a:solidFill>
                <a:latin typeface="LHSDHL+Calibri"/>
                <a:cs typeface="LHSDHL+Calibri"/>
              </a:rPr>
              <a:t>данной группы более</a:t>
            </a:r>
            <a:r>
              <a:rPr sz="1200" spc="14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1200" dirty="0">
                <a:solidFill>
                  <a:srgbClr val="000000"/>
                </a:solidFill>
                <a:latin typeface="LHSDHL+Calibri"/>
                <a:cs typeface="LHSDHL+Calibri"/>
              </a:rPr>
              <a:t>чем</a:t>
            </a:r>
            <a:r>
              <a:rPr sz="1200" spc="11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1200" dirty="0">
                <a:solidFill>
                  <a:srgbClr val="000000"/>
                </a:solidFill>
                <a:latin typeface="LHSDHL+Calibri"/>
                <a:cs typeface="LHSDHL+Calibri"/>
              </a:rPr>
              <a:t>другим</a:t>
            </a:r>
          </a:p>
        </p:txBody>
      </p:sp>
      <p:sp>
        <p:nvSpPr>
          <p:cNvPr id="21" name="object 21"/>
          <p:cNvSpPr txBox="1"/>
          <p:nvPr/>
        </p:nvSpPr>
        <p:spPr>
          <a:xfrm>
            <a:off x="9526270" y="4311957"/>
            <a:ext cx="1914480" cy="2241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464"/>
              </a:lnSpc>
              <a:spcBef>
                <a:spcPts val="0"/>
              </a:spcBef>
              <a:spcAft>
                <a:spcPts val="0"/>
              </a:spcAft>
            </a:pPr>
            <a:r>
              <a:rPr sz="1200" dirty="0">
                <a:solidFill>
                  <a:srgbClr val="000000"/>
                </a:solidFill>
                <a:latin typeface="LHSDHL+Calibri"/>
                <a:cs typeface="LHSDHL+Calibri"/>
              </a:rPr>
              <a:t>На первый</a:t>
            </a:r>
            <a:r>
              <a:rPr sz="1200" spc="-10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1200" dirty="0">
                <a:solidFill>
                  <a:srgbClr val="000000"/>
                </a:solidFill>
                <a:latin typeface="LHSDHL+Calibri"/>
                <a:cs typeface="LHSDHL+Calibri"/>
              </a:rPr>
              <a:t>план выступают</a:t>
            </a:r>
          </a:p>
        </p:txBody>
      </p:sp>
      <p:sp>
        <p:nvSpPr>
          <p:cNvPr id="22" name="object 22"/>
          <p:cNvSpPr txBox="1"/>
          <p:nvPr/>
        </p:nvSpPr>
        <p:spPr>
          <a:xfrm>
            <a:off x="2987294" y="4494837"/>
            <a:ext cx="2881352" cy="58989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464"/>
              </a:lnSpc>
              <a:spcBef>
                <a:spcPts val="0"/>
              </a:spcBef>
              <a:spcAft>
                <a:spcPts val="0"/>
              </a:spcAft>
            </a:pPr>
            <a:r>
              <a:rPr sz="1200" dirty="0">
                <a:solidFill>
                  <a:srgbClr val="000000"/>
                </a:solidFill>
                <a:latin typeface="LHSDHL+Calibri"/>
                <a:cs typeface="LHSDHL+Calibri"/>
              </a:rPr>
              <a:t>свойственно испытывать чувство страха.</a:t>
            </a:r>
          </a:p>
          <a:p>
            <a:pPr marL="207263" marR="0">
              <a:lnSpc>
                <a:spcPts val="1439"/>
              </a:lnSpc>
              <a:spcBef>
                <a:spcPts val="0"/>
              </a:spcBef>
              <a:spcAft>
                <a:spcPts val="0"/>
              </a:spcAft>
            </a:pPr>
            <a:r>
              <a:rPr sz="1200" dirty="0">
                <a:solidFill>
                  <a:srgbClr val="000000"/>
                </a:solidFill>
                <a:latin typeface="LHSDHL+Calibri"/>
                <a:cs typeface="LHSDHL+Calibri"/>
              </a:rPr>
              <a:t>В</a:t>
            </a:r>
            <a:r>
              <a:rPr sz="1200" spc="11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1200" dirty="0">
                <a:solidFill>
                  <a:srgbClr val="000000"/>
                </a:solidFill>
                <a:latin typeface="LHSDHL+Calibri"/>
                <a:cs typeface="LHSDHL+Calibri"/>
              </a:rPr>
              <a:t>речи преобладают речевые</a:t>
            </a:r>
            <a:r>
              <a:rPr sz="1200" spc="-18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1200" dirty="0">
                <a:solidFill>
                  <a:srgbClr val="000000"/>
                </a:solidFill>
                <a:latin typeface="LHSDHL+Calibri"/>
                <a:cs typeface="LHSDHL+Calibri"/>
              </a:rPr>
              <a:t>штампы,</a:t>
            </a:r>
          </a:p>
          <a:p>
            <a:pPr marL="0" marR="0">
              <a:lnSpc>
                <a:spcPts val="1439"/>
              </a:lnSpc>
              <a:spcBef>
                <a:spcPts val="0"/>
              </a:spcBef>
              <a:spcAft>
                <a:spcPts val="0"/>
              </a:spcAft>
            </a:pPr>
            <a:r>
              <a:rPr sz="1200" dirty="0">
                <a:solidFill>
                  <a:srgbClr val="000000"/>
                </a:solidFill>
                <a:latin typeface="LHSDHL+Calibri"/>
                <a:cs typeface="LHSDHL+Calibri"/>
              </a:rPr>
              <a:t>команды, эхолалии</a:t>
            </a:r>
            <a:r>
              <a:rPr sz="1200" dirty="0">
                <a:solidFill>
                  <a:srgbClr val="000000"/>
                </a:solidFill>
                <a:latin typeface="CUUDVN+Calibri"/>
                <a:cs typeface="CUUDVN+Calibri"/>
              </a:rPr>
              <a:t>.</a:t>
            </a:r>
          </a:p>
        </p:txBody>
      </p:sp>
      <p:sp>
        <p:nvSpPr>
          <p:cNvPr id="23" name="object 23"/>
          <p:cNvSpPr txBox="1"/>
          <p:nvPr/>
        </p:nvSpPr>
        <p:spPr>
          <a:xfrm>
            <a:off x="9352534" y="4494837"/>
            <a:ext cx="2678966" cy="58989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464"/>
              </a:lnSpc>
              <a:spcBef>
                <a:spcPts val="0"/>
              </a:spcBef>
              <a:spcAft>
                <a:spcPts val="0"/>
              </a:spcAft>
            </a:pPr>
            <a:r>
              <a:rPr sz="1200" dirty="0">
                <a:solidFill>
                  <a:srgbClr val="000000"/>
                </a:solidFill>
                <a:latin typeface="LHSDHL+Calibri"/>
                <a:cs typeface="LHSDHL+Calibri"/>
              </a:rPr>
              <a:t>неврозоподобные</a:t>
            </a:r>
            <a:r>
              <a:rPr sz="1200" spc="18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1200" dirty="0">
                <a:solidFill>
                  <a:srgbClr val="000000"/>
                </a:solidFill>
                <a:latin typeface="LHSDHL+Calibri"/>
                <a:cs typeface="LHSDHL+Calibri"/>
              </a:rPr>
              <a:t>расстройства, что</a:t>
            </a:r>
          </a:p>
          <a:p>
            <a:pPr marL="0" marR="0">
              <a:lnSpc>
                <a:spcPts val="1439"/>
              </a:lnSpc>
              <a:spcBef>
                <a:spcPts val="0"/>
              </a:spcBef>
              <a:spcAft>
                <a:spcPts val="0"/>
              </a:spcAft>
            </a:pPr>
            <a:r>
              <a:rPr sz="1200" dirty="0">
                <a:solidFill>
                  <a:srgbClr val="000000"/>
                </a:solidFill>
                <a:latin typeface="LHSDHL+Calibri"/>
                <a:cs typeface="LHSDHL+Calibri"/>
              </a:rPr>
              <a:t>проявляется</a:t>
            </a:r>
            <a:r>
              <a:rPr sz="1200" spc="13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1200" dirty="0">
                <a:solidFill>
                  <a:srgbClr val="000000"/>
                </a:solidFill>
                <a:latin typeface="LHSDHL+Calibri"/>
                <a:cs typeface="LHSDHL+Calibri"/>
              </a:rPr>
              <a:t>в</a:t>
            </a:r>
            <a:r>
              <a:rPr sz="1200" spc="10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1200" dirty="0">
                <a:solidFill>
                  <a:srgbClr val="000000"/>
                </a:solidFill>
                <a:latin typeface="LHSDHL+Calibri"/>
                <a:cs typeface="LHSDHL+Calibri"/>
              </a:rPr>
              <a:t>тормозимости, робости,</a:t>
            </a:r>
          </a:p>
          <a:p>
            <a:pPr marL="0" marR="0">
              <a:lnSpc>
                <a:spcPts val="1439"/>
              </a:lnSpc>
              <a:spcBef>
                <a:spcPts val="0"/>
              </a:spcBef>
              <a:spcAft>
                <a:spcPts val="0"/>
              </a:spcAft>
            </a:pPr>
            <a:r>
              <a:rPr sz="1200" dirty="0">
                <a:solidFill>
                  <a:srgbClr val="000000"/>
                </a:solidFill>
                <a:latin typeface="LHSDHL+Calibri"/>
                <a:cs typeface="LHSDHL+Calibri"/>
              </a:rPr>
              <a:t>пугливости при</a:t>
            </a:r>
            <a:r>
              <a:rPr sz="1200" spc="-10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1200" dirty="0">
                <a:solidFill>
                  <a:srgbClr val="000000"/>
                </a:solidFill>
                <a:latin typeface="LHSDHL+Calibri"/>
                <a:cs typeface="LHSDHL+Calibri"/>
              </a:rPr>
              <a:t>контактах.</a:t>
            </a:r>
          </a:p>
        </p:txBody>
      </p:sp>
      <p:sp>
        <p:nvSpPr>
          <p:cNvPr id="24" name="object 24"/>
          <p:cNvSpPr txBox="1"/>
          <p:nvPr/>
        </p:nvSpPr>
        <p:spPr>
          <a:xfrm>
            <a:off x="108813" y="4677717"/>
            <a:ext cx="5990655" cy="95603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07264" marR="0">
              <a:lnSpc>
                <a:spcPts val="1464"/>
              </a:lnSpc>
              <a:spcBef>
                <a:spcPts val="0"/>
              </a:spcBef>
              <a:spcAft>
                <a:spcPts val="0"/>
              </a:spcAft>
            </a:pPr>
            <a:r>
              <a:rPr sz="1200" dirty="0">
                <a:solidFill>
                  <a:srgbClr val="000000"/>
                </a:solidFill>
                <a:latin typeface="LHSDHL+Calibri"/>
                <a:cs typeface="LHSDHL+Calibri"/>
              </a:rPr>
              <a:t>В</a:t>
            </a:r>
            <a:r>
              <a:rPr sz="1200" spc="11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1200" dirty="0">
                <a:solidFill>
                  <a:srgbClr val="000000"/>
                </a:solidFill>
                <a:latin typeface="LHSDHL+Calibri"/>
                <a:cs typeface="LHSDHL+Calibri"/>
              </a:rPr>
              <a:t>речи они</a:t>
            </a:r>
            <a:r>
              <a:rPr sz="1200" spc="12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1200" dirty="0">
                <a:solidFill>
                  <a:srgbClr val="000000"/>
                </a:solidFill>
                <a:latin typeface="LHSDHL+Calibri"/>
                <a:cs typeface="LHSDHL+Calibri"/>
              </a:rPr>
              <a:t>мутичны, не</a:t>
            </a:r>
            <a:r>
              <a:rPr sz="1200" spc="12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1200" dirty="0">
                <a:solidFill>
                  <a:srgbClr val="000000"/>
                </a:solidFill>
                <a:latin typeface="LHSDHL+Calibri"/>
                <a:cs typeface="LHSDHL+Calibri"/>
              </a:rPr>
              <a:t>используют</a:t>
            </a:r>
          </a:p>
          <a:p>
            <a:pPr marL="0" marR="0">
              <a:lnSpc>
                <a:spcPts val="1439"/>
              </a:lnSpc>
              <a:spcBef>
                <a:spcPts val="0"/>
              </a:spcBef>
              <a:spcAft>
                <a:spcPts val="0"/>
              </a:spcAft>
            </a:pPr>
            <a:r>
              <a:rPr sz="1200" dirty="0">
                <a:solidFill>
                  <a:srgbClr val="000000"/>
                </a:solidFill>
                <a:latin typeface="LHSDHL+Calibri"/>
                <a:cs typeface="LHSDHL+Calibri"/>
              </a:rPr>
              <a:t>жесты,</a:t>
            </a:r>
            <a:r>
              <a:rPr sz="1200" spc="-18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1200" dirty="0">
                <a:solidFill>
                  <a:srgbClr val="000000"/>
                </a:solidFill>
                <a:latin typeface="LHSDHL+Calibri"/>
                <a:cs typeface="LHSDHL+Calibri"/>
              </a:rPr>
              <a:t>мимику,</a:t>
            </a:r>
            <a:r>
              <a:rPr sz="1200" spc="23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1200" dirty="0">
                <a:solidFill>
                  <a:srgbClr val="000000"/>
                </a:solidFill>
                <a:latin typeface="LHSDHL+Calibri"/>
                <a:cs typeface="LHSDHL+Calibri"/>
              </a:rPr>
              <a:t>выразительные</a:t>
            </a:r>
          </a:p>
          <a:p>
            <a:pPr marL="0" marR="0">
              <a:lnSpc>
                <a:spcPts val="1439"/>
              </a:lnSpc>
              <a:spcBef>
                <a:spcPts val="0"/>
              </a:spcBef>
              <a:spcAft>
                <a:spcPts val="0"/>
              </a:spcAft>
            </a:pPr>
            <a:r>
              <a:rPr sz="1200" dirty="0">
                <a:solidFill>
                  <a:srgbClr val="000000"/>
                </a:solidFill>
                <a:latin typeface="LHSDHL+Calibri"/>
                <a:cs typeface="LHSDHL+Calibri"/>
              </a:rPr>
              <a:t>движения.</a:t>
            </a:r>
          </a:p>
          <a:p>
            <a:pPr marL="242316" marR="0">
              <a:lnSpc>
                <a:spcPts val="1440"/>
              </a:lnSpc>
              <a:spcBef>
                <a:spcPts val="50"/>
              </a:spcBef>
              <a:spcAft>
                <a:spcPts val="0"/>
              </a:spcAft>
            </a:pPr>
            <a:r>
              <a:rPr sz="1200" dirty="0">
                <a:solidFill>
                  <a:srgbClr val="000000"/>
                </a:solidFill>
                <a:latin typeface="LHSDHL+Calibri"/>
                <a:cs typeface="LHSDHL+Calibri"/>
              </a:rPr>
              <a:t>Эта группа</a:t>
            </a:r>
            <a:r>
              <a:rPr sz="1200" spc="-18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1200" dirty="0">
                <a:solidFill>
                  <a:srgbClr val="000000"/>
                </a:solidFill>
                <a:latin typeface="LHSDHL+Calibri"/>
                <a:cs typeface="LHSDHL+Calibri"/>
              </a:rPr>
              <a:t>имеет наихудший</a:t>
            </a:r>
            <a:r>
              <a:rPr sz="1200" spc="33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1200" dirty="0">
                <a:solidFill>
                  <a:srgbClr val="000000"/>
                </a:solidFill>
                <a:latin typeface="LHSDHL+Calibri"/>
                <a:cs typeface="LHSDHL+Calibri"/>
              </a:rPr>
              <a:t>прогноз</a:t>
            </a:r>
            <a:r>
              <a:rPr sz="1200" spc="1355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1200" dirty="0">
                <a:solidFill>
                  <a:srgbClr val="000000"/>
                </a:solidFill>
                <a:latin typeface="LHSDHL+Calibri"/>
                <a:cs typeface="LHSDHL+Calibri"/>
              </a:rPr>
              <a:t>знаний только</a:t>
            </a:r>
            <a:r>
              <a:rPr sz="1200" spc="14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1200" dirty="0">
                <a:solidFill>
                  <a:srgbClr val="000000"/>
                </a:solidFill>
                <a:latin typeface="LHSDHL+Calibri"/>
                <a:cs typeface="LHSDHL+Calibri"/>
              </a:rPr>
              <a:t>в готовом виде, но</a:t>
            </a:r>
            <a:r>
              <a:rPr sz="1200" spc="11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1200" dirty="0">
                <a:solidFill>
                  <a:srgbClr val="000000"/>
                </a:solidFill>
                <a:latin typeface="LHSDHL+Calibri"/>
                <a:cs typeface="LHSDHL+Calibri"/>
              </a:rPr>
              <a:t>не</a:t>
            </a:r>
            <a:r>
              <a:rPr sz="1200" spc="12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1200" dirty="0">
                <a:solidFill>
                  <a:srgbClr val="000000"/>
                </a:solidFill>
                <a:latin typeface="LHSDHL+Calibri"/>
                <a:cs typeface="LHSDHL+Calibri"/>
              </a:rPr>
              <a:t>могут</a:t>
            </a:r>
            <a:r>
              <a:rPr sz="1200" spc="-10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1200" dirty="0">
                <a:solidFill>
                  <a:srgbClr val="000000"/>
                </a:solidFill>
                <a:latin typeface="LHSDHL+Calibri"/>
                <a:cs typeface="LHSDHL+Calibri"/>
              </a:rPr>
              <a:t>их</a:t>
            </a:r>
          </a:p>
          <a:p>
            <a:pPr marL="0" marR="0">
              <a:lnSpc>
                <a:spcPts val="1442"/>
              </a:lnSpc>
              <a:spcBef>
                <a:spcPts val="0"/>
              </a:spcBef>
              <a:spcAft>
                <a:spcPts val="0"/>
              </a:spcAft>
            </a:pPr>
            <a:r>
              <a:rPr sz="1200" dirty="0">
                <a:solidFill>
                  <a:srgbClr val="000000"/>
                </a:solidFill>
                <a:latin typeface="LHSDHL+Calibri"/>
                <a:cs typeface="LHSDHL+Calibri"/>
              </a:rPr>
              <a:t>и нуждается</a:t>
            </a:r>
            <a:r>
              <a:rPr sz="1200" spc="12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1200" dirty="0">
                <a:solidFill>
                  <a:srgbClr val="000000"/>
                </a:solidFill>
                <a:latin typeface="LHSDHL+Calibri"/>
                <a:cs typeface="LHSDHL+Calibri"/>
              </a:rPr>
              <a:t>в постоянном</a:t>
            </a:r>
            <a:r>
              <a:rPr sz="1200" spc="21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1200" spc="-15" dirty="0">
                <a:solidFill>
                  <a:srgbClr val="000000"/>
                </a:solidFill>
                <a:latin typeface="LHSDHL+Calibri"/>
                <a:cs typeface="LHSDHL+Calibri"/>
              </a:rPr>
              <a:t>уходе.</a:t>
            </a:r>
          </a:p>
        </p:txBody>
      </p:sp>
      <p:sp>
        <p:nvSpPr>
          <p:cNvPr id="25" name="object 25"/>
          <p:cNvSpPr txBox="1"/>
          <p:nvPr/>
        </p:nvSpPr>
        <p:spPr>
          <a:xfrm>
            <a:off x="3194558" y="5043477"/>
            <a:ext cx="2518361" cy="2241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464"/>
              </a:lnSpc>
              <a:spcBef>
                <a:spcPts val="0"/>
              </a:spcBef>
              <a:spcAft>
                <a:spcPts val="0"/>
              </a:spcAft>
            </a:pPr>
            <a:r>
              <a:rPr sz="1200" dirty="0">
                <a:solidFill>
                  <a:srgbClr val="000000"/>
                </a:solidFill>
                <a:latin typeface="LHSDHL+Calibri"/>
                <a:cs typeface="LHSDHL+Calibri"/>
              </a:rPr>
              <a:t>Способен</a:t>
            </a:r>
            <a:r>
              <a:rPr sz="1200" spc="21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1200" dirty="0">
                <a:solidFill>
                  <a:srgbClr val="000000"/>
                </a:solidFill>
                <a:latin typeface="LHSDHL+Calibri"/>
                <a:cs typeface="LHSDHL+Calibri"/>
              </a:rPr>
              <a:t>к</a:t>
            </a:r>
            <a:r>
              <a:rPr sz="1200" spc="11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1200" dirty="0">
                <a:solidFill>
                  <a:srgbClr val="000000"/>
                </a:solidFill>
                <a:latin typeface="LHSDHL+Calibri"/>
                <a:cs typeface="LHSDHL+Calibri"/>
              </a:rPr>
              <a:t>накоплению и</a:t>
            </a:r>
            <a:r>
              <a:rPr sz="1200" spc="15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1200" dirty="0">
                <a:solidFill>
                  <a:srgbClr val="000000"/>
                </a:solidFill>
                <a:latin typeface="LHSDHL+Calibri"/>
                <a:cs typeface="LHSDHL+Calibri"/>
              </a:rPr>
              <a:t>усвоению</a:t>
            </a:r>
          </a:p>
        </p:txBody>
      </p:sp>
      <p:sp>
        <p:nvSpPr>
          <p:cNvPr id="26" name="object 26"/>
          <p:cNvSpPr txBox="1"/>
          <p:nvPr/>
        </p:nvSpPr>
        <p:spPr>
          <a:xfrm>
            <a:off x="9559798" y="5043477"/>
            <a:ext cx="1698423" cy="2241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464"/>
              </a:lnSpc>
              <a:spcBef>
                <a:spcPts val="0"/>
              </a:spcBef>
              <a:spcAft>
                <a:spcPts val="0"/>
              </a:spcAft>
            </a:pPr>
            <a:r>
              <a:rPr sz="1200" dirty="0">
                <a:solidFill>
                  <a:srgbClr val="000000"/>
                </a:solidFill>
                <a:latin typeface="LHSDHL+Calibri"/>
                <a:cs typeface="LHSDHL+Calibri"/>
              </a:rPr>
              <a:t>Речь</a:t>
            </a:r>
            <a:r>
              <a:rPr sz="1200" spc="10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1200" dirty="0">
                <a:solidFill>
                  <a:srgbClr val="000000"/>
                </a:solidFill>
                <a:latin typeface="LHSDHL+Calibri"/>
                <a:cs typeface="LHSDHL+Calibri"/>
              </a:rPr>
              <a:t>замедлена, бедна,</a:t>
            </a:r>
          </a:p>
        </p:txBody>
      </p:sp>
      <p:sp>
        <p:nvSpPr>
          <p:cNvPr id="27" name="object 27"/>
          <p:cNvSpPr txBox="1"/>
          <p:nvPr/>
        </p:nvSpPr>
        <p:spPr>
          <a:xfrm>
            <a:off x="9352534" y="5226357"/>
            <a:ext cx="2891095" cy="7731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464"/>
              </a:lnSpc>
              <a:spcBef>
                <a:spcPts val="0"/>
              </a:spcBef>
              <a:spcAft>
                <a:spcPts val="0"/>
              </a:spcAft>
            </a:pPr>
            <a:r>
              <a:rPr sz="1200" dirty="0">
                <a:solidFill>
                  <a:srgbClr val="000000"/>
                </a:solidFill>
                <a:latin typeface="LHSDHL+Calibri"/>
                <a:cs typeface="LHSDHL+Calibri"/>
              </a:rPr>
              <a:t>аграмматична,</a:t>
            </a:r>
            <a:r>
              <a:rPr sz="1200" spc="-45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1200" dirty="0">
                <a:solidFill>
                  <a:srgbClr val="000000"/>
                </a:solidFill>
                <a:latin typeface="LHSDHL+Calibri"/>
                <a:cs typeface="LHSDHL+Calibri"/>
              </a:rPr>
              <a:t>не</a:t>
            </a:r>
            <a:r>
              <a:rPr sz="1200" spc="12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1200" dirty="0">
                <a:solidFill>
                  <a:srgbClr val="000000"/>
                </a:solidFill>
                <a:latin typeface="LHSDHL+Calibri"/>
                <a:cs typeface="LHSDHL+Calibri"/>
              </a:rPr>
              <a:t>улавливает инструкции.</a:t>
            </a:r>
          </a:p>
          <a:p>
            <a:pPr marL="138684" marR="0">
              <a:lnSpc>
                <a:spcPts val="1442"/>
              </a:lnSpc>
              <a:spcBef>
                <a:spcPts val="0"/>
              </a:spcBef>
              <a:spcAft>
                <a:spcPts val="0"/>
              </a:spcAft>
            </a:pPr>
            <a:r>
              <a:rPr sz="1200" dirty="0">
                <a:solidFill>
                  <a:srgbClr val="000000"/>
                </a:solidFill>
                <a:latin typeface="LHSDHL+Calibri"/>
                <a:cs typeface="LHSDHL+Calibri"/>
              </a:rPr>
              <a:t>Дети могут</a:t>
            </a:r>
            <a:r>
              <a:rPr sz="1200" spc="-22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1200" dirty="0">
                <a:solidFill>
                  <a:srgbClr val="000000"/>
                </a:solidFill>
                <a:latin typeface="LHSDHL+Calibri"/>
                <a:cs typeface="LHSDHL+Calibri"/>
              </a:rPr>
              <a:t>быть подготовлены</a:t>
            </a:r>
            <a:r>
              <a:rPr sz="1200" spc="13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1200" dirty="0">
                <a:solidFill>
                  <a:srgbClr val="000000"/>
                </a:solidFill>
                <a:latin typeface="LHSDHL+Calibri"/>
                <a:cs typeface="LHSDHL+Calibri"/>
              </a:rPr>
              <a:t>к</a:t>
            </a:r>
          </a:p>
          <a:p>
            <a:pPr marL="0" marR="0">
              <a:lnSpc>
                <a:spcPts val="1439"/>
              </a:lnSpc>
              <a:spcBef>
                <a:spcPts val="0"/>
              </a:spcBef>
              <a:spcAft>
                <a:spcPts val="0"/>
              </a:spcAft>
            </a:pPr>
            <a:r>
              <a:rPr sz="1200" dirty="0">
                <a:solidFill>
                  <a:srgbClr val="000000"/>
                </a:solidFill>
                <a:latin typeface="LHSDHL+Calibri"/>
                <a:cs typeface="LHSDHL+Calibri"/>
              </a:rPr>
              <a:t>обучению в массовой</a:t>
            </a:r>
            <a:r>
              <a:rPr sz="1200" spc="28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1200" dirty="0">
                <a:solidFill>
                  <a:srgbClr val="000000"/>
                </a:solidFill>
                <a:latin typeface="LHSDHL+Calibri"/>
                <a:cs typeface="LHSDHL+Calibri"/>
              </a:rPr>
              <a:t>школе</a:t>
            </a:r>
            <a:r>
              <a:rPr sz="1200" spc="27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1200" dirty="0">
                <a:solidFill>
                  <a:srgbClr val="000000"/>
                </a:solidFill>
                <a:latin typeface="LHSDHL+Calibri"/>
                <a:cs typeface="LHSDHL+Calibri"/>
              </a:rPr>
              <a:t>при</a:t>
            </a:r>
          </a:p>
          <a:p>
            <a:pPr marL="0" marR="0">
              <a:lnSpc>
                <a:spcPts val="1439"/>
              </a:lnSpc>
              <a:spcBef>
                <a:spcPts val="50"/>
              </a:spcBef>
              <a:spcAft>
                <a:spcPts val="0"/>
              </a:spcAft>
            </a:pPr>
            <a:r>
              <a:rPr sz="1200" dirty="0">
                <a:solidFill>
                  <a:srgbClr val="000000"/>
                </a:solidFill>
                <a:latin typeface="LHSDHL+Calibri"/>
                <a:cs typeface="LHSDHL+Calibri"/>
              </a:rPr>
              <a:t>адекватной психологической</a:t>
            </a:r>
            <a:r>
              <a:rPr sz="1200" spc="43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1200" dirty="0">
                <a:solidFill>
                  <a:srgbClr val="000000"/>
                </a:solidFill>
                <a:latin typeface="LHSDHL+Calibri"/>
                <a:cs typeface="LHSDHL+Calibri"/>
              </a:rPr>
              <a:t>коррекции.</a:t>
            </a:r>
          </a:p>
        </p:txBody>
      </p:sp>
      <p:sp>
        <p:nvSpPr>
          <p:cNvPr id="28" name="object 28"/>
          <p:cNvSpPr txBox="1"/>
          <p:nvPr/>
        </p:nvSpPr>
        <p:spPr>
          <a:xfrm>
            <a:off x="2987294" y="5409618"/>
            <a:ext cx="1622974" cy="2241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464"/>
              </a:lnSpc>
              <a:spcBef>
                <a:spcPts val="0"/>
              </a:spcBef>
              <a:spcAft>
                <a:spcPts val="0"/>
              </a:spcAft>
            </a:pPr>
            <a:r>
              <a:rPr sz="1200" dirty="0">
                <a:solidFill>
                  <a:srgbClr val="000000"/>
                </a:solidFill>
                <a:latin typeface="LHSDHL+Calibri"/>
                <a:cs typeface="LHSDHL+Calibri"/>
              </a:rPr>
              <a:t>использовать в жизни.</a:t>
            </a:r>
          </a:p>
        </p:txBody>
      </p:sp>
      <p:sp>
        <p:nvSpPr>
          <p:cNvPr id="29" name="object 29"/>
          <p:cNvSpPr txBox="1"/>
          <p:nvPr/>
        </p:nvSpPr>
        <p:spPr>
          <a:xfrm>
            <a:off x="2987294" y="5592448"/>
            <a:ext cx="2699781" cy="77277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73735" marR="0">
              <a:lnSpc>
                <a:spcPts val="1464"/>
              </a:lnSpc>
              <a:spcBef>
                <a:spcPts val="0"/>
              </a:spcBef>
              <a:spcAft>
                <a:spcPts val="0"/>
              </a:spcAft>
            </a:pPr>
            <a:r>
              <a:rPr sz="1200" dirty="0">
                <a:solidFill>
                  <a:srgbClr val="000000"/>
                </a:solidFill>
                <a:latin typeface="LHSDHL+Calibri"/>
                <a:cs typeface="LHSDHL+Calibri"/>
              </a:rPr>
              <a:t>Несмотря на</a:t>
            </a:r>
            <a:r>
              <a:rPr sz="1200" spc="10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1200" dirty="0">
                <a:solidFill>
                  <a:srgbClr val="000000"/>
                </a:solidFill>
                <a:latin typeface="LHSDHL+Calibri"/>
                <a:cs typeface="LHSDHL+Calibri"/>
              </a:rPr>
              <a:t>всю</a:t>
            </a:r>
            <a:r>
              <a:rPr sz="1200" spc="11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1200" dirty="0">
                <a:solidFill>
                  <a:srgbClr val="000000"/>
                </a:solidFill>
                <a:latin typeface="LHSDHL+Calibri"/>
                <a:cs typeface="LHSDHL+Calibri"/>
              </a:rPr>
              <a:t>тяжесть различных</a:t>
            </a:r>
          </a:p>
          <a:p>
            <a:pPr marL="0" marR="0">
              <a:lnSpc>
                <a:spcPts val="1439"/>
              </a:lnSpc>
              <a:spcBef>
                <a:spcPts val="0"/>
              </a:spcBef>
              <a:spcAft>
                <a:spcPts val="0"/>
              </a:spcAft>
            </a:pPr>
            <a:r>
              <a:rPr sz="1200" dirty="0">
                <a:solidFill>
                  <a:srgbClr val="000000"/>
                </a:solidFill>
                <a:latin typeface="LHSDHL+Calibri"/>
                <a:cs typeface="LHSDHL+Calibri"/>
              </a:rPr>
              <a:t>проявлений эти</a:t>
            </a:r>
            <a:r>
              <a:rPr sz="1200" spc="13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1200" dirty="0">
                <a:solidFill>
                  <a:srgbClr val="000000"/>
                </a:solidFill>
                <a:latin typeface="LHSDHL+Calibri"/>
                <a:cs typeface="LHSDHL+Calibri"/>
              </a:rPr>
              <a:t>дети гораздо</a:t>
            </a:r>
            <a:r>
              <a:rPr sz="1200" spc="10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1200" dirty="0">
                <a:solidFill>
                  <a:srgbClr val="000000"/>
                </a:solidFill>
                <a:latin typeface="LHSDHL+Calibri"/>
                <a:cs typeface="LHSDHL+Calibri"/>
              </a:rPr>
              <a:t>более</a:t>
            </a:r>
          </a:p>
          <a:p>
            <a:pPr marL="0" marR="0">
              <a:lnSpc>
                <a:spcPts val="1439"/>
              </a:lnSpc>
              <a:spcBef>
                <a:spcPts val="0"/>
              </a:spcBef>
              <a:spcAft>
                <a:spcPts val="0"/>
              </a:spcAft>
            </a:pPr>
            <a:r>
              <a:rPr sz="1200" dirty="0">
                <a:solidFill>
                  <a:srgbClr val="000000"/>
                </a:solidFill>
                <a:latin typeface="LHSDHL+Calibri"/>
                <a:cs typeface="LHSDHL+Calibri"/>
              </a:rPr>
              <a:t>адаптированы</a:t>
            </a:r>
            <a:r>
              <a:rPr sz="1200" spc="-16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1200" dirty="0">
                <a:solidFill>
                  <a:srgbClr val="000000"/>
                </a:solidFill>
                <a:latin typeface="LHSDHL+Calibri"/>
                <a:cs typeface="LHSDHL+Calibri"/>
              </a:rPr>
              <a:t>для</a:t>
            </a:r>
            <a:r>
              <a:rPr sz="1200" spc="13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1200" dirty="0">
                <a:solidFill>
                  <a:srgbClr val="000000"/>
                </a:solidFill>
                <a:latin typeface="LHSDHL+Calibri"/>
                <a:cs typeface="LHSDHL+Calibri"/>
              </a:rPr>
              <a:t>жизни,</a:t>
            </a:r>
            <a:r>
              <a:rPr sz="1200" spc="16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1200" dirty="0">
                <a:solidFill>
                  <a:srgbClr val="000000"/>
                </a:solidFill>
                <a:latin typeface="LHSDHL+Calibri"/>
                <a:cs typeface="LHSDHL+Calibri"/>
              </a:rPr>
              <a:t>чем</a:t>
            </a:r>
            <a:r>
              <a:rPr sz="1200" spc="11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1200" dirty="0">
                <a:solidFill>
                  <a:srgbClr val="000000"/>
                </a:solidFill>
                <a:latin typeface="LHSDHL+Calibri"/>
                <a:cs typeface="LHSDHL+Calibri"/>
              </a:rPr>
              <a:t>дети</a:t>
            </a:r>
          </a:p>
          <a:p>
            <a:pPr marL="0" marR="0">
              <a:lnSpc>
                <a:spcPts val="1440"/>
              </a:lnSpc>
              <a:spcBef>
                <a:spcPts val="50"/>
              </a:spcBef>
              <a:spcAft>
                <a:spcPts val="0"/>
              </a:spcAft>
            </a:pPr>
            <a:r>
              <a:rPr sz="1200" dirty="0">
                <a:solidFill>
                  <a:srgbClr val="000000"/>
                </a:solidFill>
                <a:latin typeface="LHSDHL+Calibri"/>
                <a:cs typeface="LHSDHL+Calibri"/>
              </a:rPr>
              <a:t>предыдущей</a:t>
            </a:r>
            <a:r>
              <a:rPr sz="1200" spc="-15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1200" dirty="0">
                <a:solidFill>
                  <a:srgbClr val="000000"/>
                </a:solidFill>
                <a:latin typeface="LHSDHL+Calibri"/>
                <a:cs typeface="LHSDHL+Calibri"/>
              </a:rPr>
              <a:t>группы</a:t>
            </a:r>
            <a:r>
              <a:rPr sz="1200" dirty="0">
                <a:solidFill>
                  <a:srgbClr val="000000"/>
                </a:solidFill>
                <a:latin typeface="BFACKQ+Times New Roman"/>
                <a:cs typeface="BFACKQ+Times New Roman"/>
              </a:rPr>
              <a:t>.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929639" y="595476"/>
            <a:ext cx="8491131" cy="85560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3413"/>
              </a:lnSpc>
              <a:spcBef>
                <a:spcPts val="0"/>
              </a:spcBef>
              <a:spcAft>
                <a:spcPts val="0"/>
              </a:spcAft>
            </a:pPr>
            <a:r>
              <a:rPr sz="2800" b="1" dirty="0">
                <a:solidFill>
                  <a:srgbClr val="000000"/>
                </a:solidFill>
                <a:latin typeface="KMIMCN+Calibri Bold"/>
                <a:cs typeface="KMIMCN+Calibri Bold"/>
              </a:rPr>
              <a:t>В </a:t>
            </a:r>
            <a:r>
              <a:rPr sz="2800" b="1" spc="-17" dirty="0">
                <a:solidFill>
                  <a:srgbClr val="000000"/>
                </a:solidFill>
                <a:latin typeface="KMIMCN+Calibri Bold"/>
                <a:cs typeface="KMIMCN+Calibri Bold"/>
              </a:rPr>
              <a:t>чем</a:t>
            </a:r>
            <a:r>
              <a:rPr sz="2800" b="1" spc="34" dirty="0">
                <a:solidFill>
                  <a:srgbClr val="000000"/>
                </a:solidFill>
                <a:latin typeface="KMIMCN+Calibri Bold"/>
                <a:cs typeface="KMIMCN+Calibri Bold"/>
              </a:rPr>
              <a:t> </a:t>
            </a:r>
            <a:r>
              <a:rPr sz="2800" b="1" spc="-19" dirty="0">
                <a:solidFill>
                  <a:srgbClr val="000000"/>
                </a:solidFill>
                <a:latin typeface="KMIMCN+Calibri Bold"/>
                <a:cs typeface="KMIMCN+Calibri Bold"/>
              </a:rPr>
              <a:t>отличие</a:t>
            </a:r>
            <a:r>
              <a:rPr sz="2800" b="1" spc="14" dirty="0">
                <a:solidFill>
                  <a:srgbClr val="000000"/>
                </a:solidFill>
                <a:latin typeface="KMIMCN+Calibri Bold"/>
                <a:cs typeface="KMIMCN+Calibri Bold"/>
              </a:rPr>
              <a:t> </a:t>
            </a:r>
            <a:r>
              <a:rPr sz="2800" b="1" spc="-60" dirty="0">
                <a:solidFill>
                  <a:srgbClr val="000000"/>
                </a:solidFill>
                <a:latin typeface="KMIMCN+Calibri Bold"/>
                <a:cs typeface="KMIMCN+Calibri Bold"/>
              </a:rPr>
              <a:t>РДА</a:t>
            </a:r>
            <a:r>
              <a:rPr sz="2800" b="1" spc="71" dirty="0">
                <a:solidFill>
                  <a:srgbClr val="000000"/>
                </a:solidFill>
                <a:latin typeface="KMIMCN+Calibri Bold"/>
                <a:cs typeface="KMIMCN+Calibri Bold"/>
              </a:rPr>
              <a:t> </a:t>
            </a:r>
            <a:r>
              <a:rPr sz="2800" b="1" dirty="0">
                <a:solidFill>
                  <a:srgbClr val="000000"/>
                </a:solidFill>
                <a:latin typeface="KMIMCN+Calibri Bold"/>
                <a:cs typeface="KMIMCN+Calibri Bold"/>
              </a:rPr>
              <a:t>(Раннего</a:t>
            </a:r>
            <a:r>
              <a:rPr sz="2800" b="1" spc="11" dirty="0">
                <a:solidFill>
                  <a:srgbClr val="000000"/>
                </a:solidFill>
                <a:latin typeface="KMIMCN+Calibri Bold"/>
                <a:cs typeface="KMIMCN+Calibri Bold"/>
              </a:rPr>
              <a:t> </a:t>
            </a:r>
            <a:r>
              <a:rPr sz="2800" b="1" spc="-18" dirty="0">
                <a:solidFill>
                  <a:srgbClr val="000000"/>
                </a:solidFill>
                <a:latin typeface="KMIMCN+Calibri Bold"/>
                <a:cs typeface="KMIMCN+Calibri Bold"/>
              </a:rPr>
              <a:t>Детского</a:t>
            </a:r>
            <a:r>
              <a:rPr sz="2800" b="1" spc="24" dirty="0">
                <a:solidFill>
                  <a:srgbClr val="000000"/>
                </a:solidFill>
                <a:latin typeface="KMIMCN+Calibri Bold"/>
                <a:cs typeface="KMIMCN+Calibri Bold"/>
              </a:rPr>
              <a:t> </a:t>
            </a:r>
            <a:r>
              <a:rPr sz="2800" b="1" spc="-18" dirty="0">
                <a:solidFill>
                  <a:srgbClr val="000000"/>
                </a:solidFill>
                <a:latin typeface="KMIMCN+Calibri Bold"/>
                <a:cs typeface="KMIMCN+Calibri Bold"/>
              </a:rPr>
              <a:t>Аутизма)</a:t>
            </a:r>
            <a:r>
              <a:rPr sz="2800" b="1" spc="45" dirty="0">
                <a:solidFill>
                  <a:srgbClr val="000000"/>
                </a:solidFill>
                <a:latin typeface="KMIMCN+Calibri Bold"/>
                <a:cs typeface="KMIMCN+Calibri Bold"/>
              </a:rPr>
              <a:t> </a:t>
            </a:r>
            <a:r>
              <a:rPr sz="2800" b="1" spc="-18" dirty="0">
                <a:solidFill>
                  <a:srgbClr val="000000"/>
                </a:solidFill>
                <a:latin typeface="KMIMCN+Calibri Bold"/>
                <a:cs typeface="KMIMCN+Calibri Bold"/>
              </a:rPr>
              <a:t>от</a:t>
            </a:r>
            <a:r>
              <a:rPr sz="2800" b="1" spc="16" dirty="0">
                <a:solidFill>
                  <a:srgbClr val="000000"/>
                </a:solidFill>
                <a:latin typeface="KMIMCN+Calibri Bold"/>
                <a:cs typeface="KMIMCN+Calibri Bold"/>
              </a:rPr>
              <a:t> </a:t>
            </a:r>
            <a:r>
              <a:rPr sz="2800" b="1" spc="-121" dirty="0">
                <a:solidFill>
                  <a:srgbClr val="000000"/>
                </a:solidFill>
                <a:latin typeface="KMIMCN+Calibri Bold"/>
                <a:cs typeface="KMIMCN+Calibri Bold"/>
              </a:rPr>
              <a:t>РАС</a:t>
            </a:r>
          </a:p>
          <a:p>
            <a:pPr marL="0" marR="0">
              <a:lnSpc>
                <a:spcPts val="3023"/>
              </a:lnSpc>
              <a:spcBef>
                <a:spcPts val="0"/>
              </a:spcBef>
              <a:spcAft>
                <a:spcPts val="0"/>
              </a:spcAft>
            </a:pPr>
            <a:r>
              <a:rPr sz="2800" b="1" dirty="0">
                <a:solidFill>
                  <a:srgbClr val="000000"/>
                </a:solidFill>
                <a:latin typeface="KMIMCN+Calibri Bold"/>
                <a:cs typeface="KMIMCN+Calibri Bold"/>
              </a:rPr>
              <a:t>(Расстройства </a:t>
            </a:r>
            <a:r>
              <a:rPr sz="2800" b="1" spc="-15" dirty="0">
                <a:solidFill>
                  <a:srgbClr val="000000"/>
                </a:solidFill>
                <a:latin typeface="KMIMCN+Calibri Bold"/>
                <a:cs typeface="KMIMCN+Calibri Bold"/>
              </a:rPr>
              <a:t>Аутистического</a:t>
            </a:r>
            <a:r>
              <a:rPr sz="2800" b="1" spc="13" dirty="0">
                <a:solidFill>
                  <a:srgbClr val="000000"/>
                </a:solidFill>
                <a:latin typeface="KMIMCN+Calibri Bold"/>
                <a:cs typeface="KMIMCN+Calibri Bold"/>
              </a:rPr>
              <a:t> </a:t>
            </a:r>
            <a:r>
              <a:rPr sz="2800" b="1" dirty="0">
                <a:solidFill>
                  <a:srgbClr val="000000"/>
                </a:solidFill>
                <a:latin typeface="KMIMCN+Calibri Bold"/>
                <a:cs typeface="KMIMCN+Calibri Bold"/>
              </a:rPr>
              <a:t>спектра)?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827836" y="1861920"/>
            <a:ext cx="10480080" cy="316053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3413"/>
              </a:lnSpc>
              <a:spcBef>
                <a:spcPts val="0"/>
              </a:spcBef>
              <a:spcAft>
                <a:spcPts val="0"/>
              </a:spcAft>
            </a:pPr>
            <a:r>
              <a:rPr sz="2800" dirty="0">
                <a:solidFill>
                  <a:srgbClr val="000000"/>
                </a:solidFill>
                <a:latin typeface="BKADOJ+Arial"/>
                <a:cs typeface="BKADOJ+Arial"/>
              </a:rPr>
              <a:t>•</a:t>
            </a:r>
            <a:r>
              <a:rPr sz="2800" spc="42" dirty="0">
                <a:solidFill>
                  <a:srgbClr val="000000"/>
                </a:solidFill>
                <a:latin typeface="BKADOJ+Arial"/>
                <a:cs typeface="BKADOJ+Arial"/>
              </a:rPr>
              <a:t> </a:t>
            </a:r>
            <a:r>
              <a:rPr sz="2800" dirty="0">
                <a:solidFill>
                  <a:srgbClr val="000000"/>
                </a:solidFill>
                <a:latin typeface="LHSDHL+Calibri"/>
                <a:cs typeface="LHSDHL+Calibri"/>
              </a:rPr>
              <a:t>При расстройстве</a:t>
            </a:r>
            <a:r>
              <a:rPr sz="2800" spc="17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2800" dirty="0">
                <a:solidFill>
                  <a:srgbClr val="000000"/>
                </a:solidFill>
                <a:latin typeface="LHSDHL+Calibri"/>
                <a:cs typeface="LHSDHL+Calibri"/>
              </a:rPr>
              <a:t>аутистического спектра</a:t>
            </a:r>
            <a:r>
              <a:rPr sz="2800" spc="24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2800" dirty="0">
                <a:solidFill>
                  <a:srgbClr val="000000"/>
                </a:solidFill>
                <a:latin typeface="LHSDHL+Calibri"/>
                <a:cs typeface="LHSDHL+Calibri"/>
              </a:rPr>
              <a:t>часто</a:t>
            </a:r>
            <a:r>
              <a:rPr sz="2800" spc="22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2800" spc="-17" dirty="0">
                <a:solidFill>
                  <a:srgbClr val="000000"/>
                </a:solidFill>
                <a:latin typeface="LHSDHL+Calibri"/>
                <a:cs typeface="LHSDHL+Calibri"/>
              </a:rPr>
              <a:t>наблюдается</a:t>
            </a:r>
          </a:p>
          <a:p>
            <a:pPr marL="228600" marR="0">
              <a:lnSpc>
                <a:spcPts val="3026"/>
              </a:lnSpc>
              <a:spcBef>
                <a:spcPts val="0"/>
              </a:spcBef>
              <a:spcAft>
                <a:spcPts val="0"/>
              </a:spcAft>
            </a:pPr>
            <a:r>
              <a:rPr sz="2800" dirty="0">
                <a:solidFill>
                  <a:srgbClr val="000000"/>
                </a:solidFill>
                <a:latin typeface="LHSDHL+Calibri"/>
                <a:cs typeface="LHSDHL+Calibri"/>
              </a:rPr>
              <a:t>снижение</a:t>
            </a:r>
            <a:r>
              <a:rPr sz="2800" spc="-19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2800" dirty="0">
                <a:solidFill>
                  <a:srgbClr val="000000"/>
                </a:solidFill>
                <a:latin typeface="LHSDHL+Calibri"/>
                <a:cs typeface="LHSDHL+Calibri"/>
              </a:rPr>
              <a:t>потребности</a:t>
            </a:r>
            <a:r>
              <a:rPr sz="2800" spc="41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2800" dirty="0">
                <a:solidFill>
                  <a:srgbClr val="000000"/>
                </a:solidFill>
                <a:latin typeface="LHSDHL+Calibri"/>
                <a:cs typeface="LHSDHL+Calibri"/>
              </a:rPr>
              <a:t>в общении и эмоциональной сферы</a:t>
            </a:r>
            <a:r>
              <a:rPr sz="2800" spc="16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2800" dirty="0">
                <a:solidFill>
                  <a:srgbClr val="000000"/>
                </a:solidFill>
                <a:latin typeface="LHSDHL+Calibri"/>
                <a:cs typeface="LHSDHL+Calibri"/>
              </a:rPr>
              <a:t>в</a:t>
            </a:r>
          </a:p>
          <a:p>
            <a:pPr marL="228600" marR="0">
              <a:lnSpc>
                <a:spcPts val="3023"/>
              </a:lnSpc>
              <a:spcBef>
                <a:spcPts val="50"/>
              </a:spcBef>
              <a:spcAft>
                <a:spcPts val="0"/>
              </a:spcAft>
            </a:pPr>
            <a:r>
              <a:rPr sz="2800" spc="-16" dirty="0">
                <a:solidFill>
                  <a:srgbClr val="000000"/>
                </a:solidFill>
                <a:latin typeface="LHSDHL+Calibri"/>
                <a:cs typeface="LHSDHL+Calibri"/>
              </a:rPr>
              <a:t>целом,</a:t>
            </a:r>
            <a:r>
              <a:rPr sz="2800" dirty="0">
                <a:solidFill>
                  <a:srgbClr val="000000"/>
                </a:solidFill>
                <a:latin typeface="LHSDHL+Calibri"/>
                <a:cs typeface="LHSDHL+Calibri"/>
              </a:rPr>
              <a:t> не достаточная</a:t>
            </a:r>
            <a:r>
              <a:rPr sz="2800" spc="21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2800" dirty="0">
                <a:solidFill>
                  <a:srgbClr val="000000"/>
                </a:solidFill>
                <a:latin typeface="LHSDHL+Calibri"/>
                <a:cs typeface="LHSDHL+Calibri"/>
              </a:rPr>
              <a:t>сформированность</a:t>
            </a:r>
            <a:r>
              <a:rPr sz="2800" spc="21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2800" dirty="0">
                <a:solidFill>
                  <a:srgbClr val="000000"/>
                </a:solidFill>
                <a:latin typeface="LHSDHL+Calibri"/>
                <a:cs typeface="LHSDHL+Calibri"/>
              </a:rPr>
              <a:t>когнитивных умений и</a:t>
            </a:r>
          </a:p>
          <a:p>
            <a:pPr marL="228600" marR="0">
              <a:lnSpc>
                <a:spcPts val="3024"/>
              </a:lnSpc>
              <a:spcBef>
                <a:spcPts val="0"/>
              </a:spcBef>
              <a:spcAft>
                <a:spcPts val="0"/>
              </a:spcAft>
            </a:pPr>
            <a:r>
              <a:rPr sz="2800" dirty="0">
                <a:solidFill>
                  <a:srgbClr val="000000"/>
                </a:solidFill>
                <a:latin typeface="LHSDHL+Calibri"/>
                <a:cs typeface="LHSDHL+Calibri"/>
              </a:rPr>
              <a:t>навыков</a:t>
            </a:r>
            <a:r>
              <a:rPr sz="2800" spc="-10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2800" dirty="0">
                <a:solidFill>
                  <a:srgbClr val="000000"/>
                </a:solidFill>
                <a:latin typeface="LHSDHL+Calibri"/>
                <a:cs typeface="LHSDHL+Calibri"/>
              </a:rPr>
              <a:t>(уровень сложности игр ниже, чем у</a:t>
            </a:r>
            <a:r>
              <a:rPr sz="2800" spc="-10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2800" dirty="0">
                <a:solidFill>
                  <a:srgbClr val="000000"/>
                </a:solidFill>
                <a:latin typeface="LHSDHL+Calibri"/>
                <a:cs typeface="LHSDHL+Calibri"/>
              </a:rPr>
              <a:t>сверстников),</a:t>
            </a:r>
          </a:p>
          <a:p>
            <a:pPr marL="228600" marR="0">
              <a:lnSpc>
                <a:spcPts val="3023"/>
              </a:lnSpc>
              <a:spcBef>
                <a:spcPts val="0"/>
              </a:spcBef>
              <a:spcAft>
                <a:spcPts val="0"/>
              </a:spcAft>
            </a:pPr>
            <a:r>
              <a:rPr sz="2800" spc="-12" dirty="0">
                <a:solidFill>
                  <a:srgbClr val="000000"/>
                </a:solidFill>
                <a:latin typeface="LHSDHL+Calibri"/>
                <a:cs typeface="LHSDHL+Calibri"/>
              </a:rPr>
              <a:t>регулярное</a:t>
            </a:r>
            <a:r>
              <a:rPr sz="2800" dirty="0">
                <a:solidFill>
                  <a:srgbClr val="000000"/>
                </a:solidFill>
                <a:latin typeface="LHSDHL+Calibri"/>
                <a:cs typeface="LHSDHL+Calibri"/>
              </a:rPr>
              <a:t> "застревание"</a:t>
            </a:r>
            <a:r>
              <a:rPr sz="2800" spc="12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2800" dirty="0">
                <a:solidFill>
                  <a:srgbClr val="000000"/>
                </a:solidFill>
                <a:latin typeface="LHSDHL+Calibri"/>
                <a:cs typeface="LHSDHL+Calibri"/>
              </a:rPr>
              <a:t>на </a:t>
            </a:r>
            <a:r>
              <a:rPr sz="2800" spc="-14" dirty="0">
                <a:solidFill>
                  <a:srgbClr val="000000"/>
                </a:solidFill>
                <a:latin typeface="LHSDHL+Calibri"/>
                <a:cs typeface="LHSDHL+Calibri"/>
              </a:rPr>
              <a:t>некоторых</a:t>
            </a:r>
            <a:r>
              <a:rPr sz="2800" spc="33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2800" dirty="0">
                <a:solidFill>
                  <a:srgbClr val="000000"/>
                </a:solidFill>
                <a:latin typeface="LHSDHL+Calibri"/>
                <a:cs typeface="LHSDHL+Calibri"/>
              </a:rPr>
              <a:t>действиях, </a:t>
            </a:r>
            <a:r>
              <a:rPr sz="2800" spc="-18" dirty="0">
                <a:solidFill>
                  <a:srgbClr val="000000"/>
                </a:solidFill>
                <a:latin typeface="LHSDHL+Calibri"/>
                <a:cs typeface="LHSDHL+Calibri"/>
              </a:rPr>
              <a:t>которые</a:t>
            </a:r>
            <a:r>
              <a:rPr sz="2800" spc="39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2800" dirty="0">
                <a:solidFill>
                  <a:srgbClr val="000000"/>
                </a:solidFill>
                <a:latin typeface="LHSDHL+Calibri"/>
                <a:cs typeface="LHSDHL+Calibri"/>
              </a:rPr>
              <a:t>не</a:t>
            </a:r>
          </a:p>
          <a:p>
            <a:pPr marL="228600" marR="0">
              <a:lnSpc>
                <a:spcPts val="3025"/>
              </a:lnSpc>
              <a:spcBef>
                <a:spcPts val="0"/>
              </a:spcBef>
              <a:spcAft>
                <a:spcPts val="0"/>
              </a:spcAft>
            </a:pPr>
            <a:r>
              <a:rPr sz="2800" spc="-10" dirty="0">
                <a:solidFill>
                  <a:srgbClr val="000000"/>
                </a:solidFill>
                <a:latin typeface="LHSDHL+Calibri"/>
                <a:cs typeface="LHSDHL+Calibri"/>
              </a:rPr>
              <a:t>наделены</a:t>
            </a:r>
            <a:r>
              <a:rPr sz="2800" spc="-14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2800" spc="-10" dirty="0">
                <a:solidFill>
                  <a:srgbClr val="000000"/>
                </a:solidFill>
                <a:latin typeface="LHSDHL+Calibri"/>
                <a:cs typeface="LHSDHL+Calibri"/>
              </a:rPr>
              <a:t>каким</a:t>
            </a:r>
            <a:r>
              <a:rPr sz="2800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2800" spc="-46" dirty="0">
                <a:solidFill>
                  <a:srgbClr val="000000"/>
                </a:solidFill>
                <a:latin typeface="LHSDHL+Calibri"/>
                <a:cs typeface="LHSDHL+Calibri"/>
              </a:rPr>
              <a:t>то</a:t>
            </a:r>
            <a:r>
              <a:rPr sz="2800" spc="58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2800" dirty="0">
                <a:solidFill>
                  <a:srgbClr val="000000"/>
                </a:solidFill>
                <a:latin typeface="LHSDHL+Calibri"/>
                <a:cs typeface="LHSDHL+Calibri"/>
              </a:rPr>
              <a:t>смыслом. При </a:t>
            </a:r>
            <a:r>
              <a:rPr sz="2800" spc="-60" dirty="0">
                <a:solidFill>
                  <a:srgbClr val="000000"/>
                </a:solidFill>
                <a:latin typeface="LHSDHL+Calibri"/>
                <a:cs typeface="LHSDHL+Calibri"/>
              </a:rPr>
              <a:t>РДА</a:t>
            </a:r>
            <a:r>
              <a:rPr sz="2800" spc="82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2800" dirty="0">
                <a:solidFill>
                  <a:srgbClr val="000000"/>
                </a:solidFill>
                <a:latin typeface="LHSDHL+Calibri"/>
                <a:cs typeface="LHSDHL+Calibri"/>
              </a:rPr>
              <a:t>имеет место быть,</a:t>
            </a:r>
            <a:r>
              <a:rPr sz="2800" spc="27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2800" dirty="0">
                <a:solidFill>
                  <a:srgbClr val="000000"/>
                </a:solidFill>
                <a:latin typeface="LHSDHL+Calibri"/>
                <a:cs typeface="LHSDHL+Calibri"/>
              </a:rPr>
              <a:t>по мимо</a:t>
            </a:r>
          </a:p>
          <a:p>
            <a:pPr marL="228600" marR="0">
              <a:lnSpc>
                <a:spcPts val="3024"/>
              </a:lnSpc>
              <a:spcBef>
                <a:spcPts val="50"/>
              </a:spcBef>
              <a:spcAft>
                <a:spcPts val="0"/>
              </a:spcAft>
            </a:pPr>
            <a:r>
              <a:rPr sz="2800" dirty="0">
                <a:solidFill>
                  <a:srgbClr val="000000"/>
                </a:solidFill>
                <a:latin typeface="LHSDHL+Calibri"/>
                <a:cs typeface="LHSDHL+Calibri"/>
              </a:rPr>
              <a:t>выше</a:t>
            </a:r>
            <a:r>
              <a:rPr sz="2800" spc="-17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2800" dirty="0">
                <a:solidFill>
                  <a:srgbClr val="000000"/>
                </a:solidFill>
                <a:latin typeface="LHSDHL+Calibri"/>
                <a:cs typeface="LHSDHL+Calibri"/>
              </a:rPr>
              <a:t>перечисленного,</a:t>
            </a:r>
            <a:r>
              <a:rPr sz="2800" spc="17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2800" spc="-14" dirty="0">
                <a:solidFill>
                  <a:srgbClr val="000000"/>
                </a:solidFill>
                <a:latin typeface="LHSDHL+Calibri"/>
                <a:cs typeface="LHSDHL+Calibri"/>
              </a:rPr>
              <a:t>более</a:t>
            </a:r>
            <a:r>
              <a:rPr sz="2800" spc="12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2800" spc="-23" dirty="0">
                <a:solidFill>
                  <a:srgbClr val="000000"/>
                </a:solidFill>
                <a:latin typeface="LHSDHL+Calibri"/>
                <a:cs typeface="LHSDHL+Calibri"/>
              </a:rPr>
              <a:t>глубокое</a:t>
            </a:r>
            <a:r>
              <a:rPr sz="2800" dirty="0">
                <a:solidFill>
                  <a:srgbClr val="000000"/>
                </a:solidFill>
                <a:latin typeface="LHSDHL+Calibri"/>
                <a:cs typeface="LHSDHL+Calibri"/>
              </a:rPr>
              <a:t> недоразвитие высших</a:t>
            </a:r>
          </a:p>
          <a:p>
            <a:pPr marL="228600" marR="0">
              <a:lnSpc>
                <a:spcPts val="3024"/>
              </a:lnSpc>
              <a:spcBef>
                <a:spcPts val="0"/>
              </a:spcBef>
              <a:spcAft>
                <a:spcPts val="0"/>
              </a:spcAft>
            </a:pPr>
            <a:r>
              <a:rPr sz="2800" dirty="0">
                <a:solidFill>
                  <a:srgbClr val="000000"/>
                </a:solidFill>
                <a:latin typeface="LHSDHL+Calibri"/>
                <a:cs typeface="LHSDHL+Calibri"/>
              </a:rPr>
              <a:t>психических функций</a:t>
            </a:r>
            <a:r>
              <a:rPr sz="2800" spc="18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2800" dirty="0">
                <a:solidFill>
                  <a:srgbClr val="000000"/>
                </a:solidFill>
                <a:latin typeface="LHSDHL+Calibri"/>
                <a:cs typeface="LHSDHL+Calibri"/>
              </a:rPr>
              <a:t>и характеризуется</a:t>
            </a:r>
            <a:r>
              <a:rPr sz="2800" spc="31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2800" spc="-16" dirty="0">
                <a:solidFill>
                  <a:srgbClr val="000000"/>
                </a:solidFill>
                <a:latin typeface="LHSDHL+Calibri"/>
                <a:cs typeface="LHSDHL+Calibri"/>
              </a:rPr>
              <a:t>его</a:t>
            </a:r>
            <a:r>
              <a:rPr sz="2800" spc="12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2800" spc="-11" dirty="0">
                <a:solidFill>
                  <a:srgbClr val="000000"/>
                </a:solidFill>
                <a:latin typeface="LHSDHL+Calibri"/>
                <a:cs typeface="LHSDHL+Calibri"/>
              </a:rPr>
              <a:t>тотальным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1056436" y="4934940"/>
            <a:ext cx="10225336" cy="8556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3413"/>
              </a:lnSpc>
              <a:spcBef>
                <a:spcPts val="0"/>
              </a:spcBef>
              <a:spcAft>
                <a:spcPts val="0"/>
              </a:spcAft>
            </a:pPr>
            <a:r>
              <a:rPr sz="2800" dirty="0">
                <a:solidFill>
                  <a:srgbClr val="000000"/>
                </a:solidFill>
                <a:latin typeface="LHSDHL+Calibri"/>
                <a:cs typeface="LHSDHL+Calibri"/>
              </a:rPr>
              <a:t>недоразвитием.</a:t>
            </a:r>
            <a:r>
              <a:rPr sz="2800" spc="-11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2800" dirty="0">
                <a:solidFill>
                  <a:srgbClr val="000000"/>
                </a:solidFill>
                <a:latin typeface="LHSDHL+Calibri"/>
                <a:cs typeface="LHSDHL+Calibri"/>
              </a:rPr>
              <a:t>В процессе</a:t>
            </a:r>
            <a:r>
              <a:rPr sz="2800" spc="14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2800" dirty="0">
                <a:solidFill>
                  <a:srgbClr val="000000"/>
                </a:solidFill>
                <a:latin typeface="LHSDHL+Calibri"/>
                <a:cs typeface="LHSDHL+Calibri"/>
              </a:rPr>
              <a:t>развития </a:t>
            </a:r>
            <a:r>
              <a:rPr sz="2800" spc="-14" dirty="0">
                <a:solidFill>
                  <a:srgbClr val="000000"/>
                </a:solidFill>
                <a:latin typeface="LHSDHL+Calibri"/>
                <a:cs typeface="LHSDHL+Calibri"/>
              </a:rPr>
              <a:t>такого</a:t>
            </a:r>
            <a:r>
              <a:rPr sz="2800" spc="10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2800" dirty="0">
                <a:solidFill>
                  <a:srgbClr val="000000"/>
                </a:solidFill>
                <a:latin typeface="LHSDHL+Calibri"/>
                <a:cs typeface="LHSDHL+Calibri"/>
              </a:rPr>
              <a:t>ребенка</a:t>
            </a:r>
            <a:r>
              <a:rPr sz="2800" spc="11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2800" spc="-17" dirty="0">
                <a:solidFill>
                  <a:srgbClr val="000000"/>
                </a:solidFill>
                <a:latin typeface="LHSDHL+Calibri"/>
                <a:cs typeface="LHSDHL+Calibri"/>
              </a:rPr>
              <a:t>наблюдается</a:t>
            </a:r>
          </a:p>
          <a:p>
            <a:pPr marL="0" marR="0">
              <a:lnSpc>
                <a:spcPts val="3023"/>
              </a:lnSpc>
              <a:spcBef>
                <a:spcPts val="0"/>
              </a:spcBef>
              <a:spcAft>
                <a:spcPts val="0"/>
              </a:spcAft>
            </a:pPr>
            <a:r>
              <a:rPr sz="2800" dirty="0">
                <a:solidFill>
                  <a:srgbClr val="000000"/>
                </a:solidFill>
                <a:latin typeface="LHSDHL+Calibri"/>
                <a:cs typeface="LHSDHL+Calibri"/>
              </a:rPr>
              <a:t>неравномерность</a:t>
            </a:r>
            <a:r>
              <a:rPr sz="2800" spc="-17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2800" dirty="0">
                <a:solidFill>
                  <a:srgbClr val="000000"/>
                </a:solidFill>
                <a:latin typeface="LHSDHL+Calibri"/>
                <a:cs typeface="LHSDHL+Calibri"/>
              </a:rPr>
              <a:t>формирования</a:t>
            </a:r>
            <a:r>
              <a:rPr sz="2800" spc="17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2800" dirty="0">
                <a:solidFill>
                  <a:srgbClr val="000000"/>
                </a:solidFill>
                <a:latin typeface="LHSDHL+Calibri"/>
                <a:cs typeface="LHSDHL+Calibri"/>
              </a:rPr>
              <a:t>психического развития.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758438" y="-26883"/>
            <a:ext cx="4634473" cy="53481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3911"/>
              </a:lnSpc>
              <a:spcBef>
                <a:spcPts val="0"/>
              </a:spcBef>
              <a:spcAft>
                <a:spcPts val="0"/>
              </a:spcAft>
            </a:pPr>
            <a:r>
              <a:rPr sz="3200" b="1" dirty="0">
                <a:solidFill>
                  <a:srgbClr val="000000"/>
                </a:solidFill>
                <a:latin typeface="KMIMCN+Calibri Bold"/>
                <a:cs typeface="KMIMCN+Calibri Bold"/>
              </a:rPr>
              <a:t>Особенности</a:t>
            </a:r>
            <a:r>
              <a:rPr sz="3200" b="1" spc="-34" dirty="0">
                <a:solidFill>
                  <a:srgbClr val="000000"/>
                </a:solidFill>
                <a:latin typeface="KMIMCN+Calibri Bold"/>
                <a:cs typeface="KMIMCN+Calibri Bold"/>
              </a:rPr>
              <a:t> </a:t>
            </a:r>
            <a:r>
              <a:rPr sz="3200" b="1" spc="-16" dirty="0">
                <a:solidFill>
                  <a:srgbClr val="000000"/>
                </a:solidFill>
                <a:latin typeface="KMIMCN+Calibri Bold"/>
                <a:cs typeface="KMIMCN+Calibri Bold"/>
              </a:rPr>
              <a:t>детей</a:t>
            </a:r>
            <a:r>
              <a:rPr sz="3200" b="1" spc="36" dirty="0">
                <a:solidFill>
                  <a:srgbClr val="000000"/>
                </a:solidFill>
                <a:latin typeface="KMIMCN+Calibri Bold"/>
                <a:cs typeface="KMIMCN+Calibri Bold"/>
              </a:rPr>
              <a:t> </a:t>
            </a:r>
            <a:r>
              <a:rPr sz="3200" b="1" dirty="0">
                <a:solidFill>
                  <a:srgbClr val="000000"/>
                </a:solidFill>
                <a:latin typeface="KMIMCN+Calibri Bold"/>
                <a:cs typeface="KMIMCN+Calibri Bold"/>
              </a:rPr>
              <a:t>с </a:t>
            </a:r>
            <a:r>
              <a:rPr sz="3200" b="1" spc="-67" dirty="0">
                <a:solidFill>
                  <a:srgbClr val="000000"/>
                </a:solidFill>
                <a:latin typeface="KMIMCN+Calibri Bold"/>
                <a:cs typeface="KMIMCN+Calibri Bold"/>
              </a:rPr>
              <a:t>РДА</a:t>
            </a:r>
          </a:p>
        </p:txBody>
      </p:sp>
      <p:sp>
        <p:nvSpPr>
          <p:cNvPr id="3" name="object 2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3345815" y="874418"/>
            <a:ext cx="5401084" cy="2645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783"/>
              </a:lnSpc>
              <a:spcBef>
                <a:spcPts val="0"/>
              </a:spcBef>
              <a:spcAft>
                <a:spcPts val="0"/>
              </a:spcAft>
            </a:pPr>
            <a:r>
              <a:rPr sz="1600" b="1" dirty="0">
                <a:solidFill>
                  <a:srgbClr val="000000"/>
                </a:solidFill>
                <a:latin typeface="KFCRPH+Arial Bold"/>
                <a:cs typeface="KFCRPH+Arial Bold"/>
              </a:rPr>
              <a:t>1.</a:t>
            </a:r>
            <a:r>
              <a:rPr sz="1600" b="1" spc="968" dirty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600" b="1" spc="-12" dirty="0">
                <a:solidFill>
                  <a:srgbClr val="000000"/>
                </a:solidFill>
                <a:latin typeface="CTVDVB+Arial Bold"/>
                <a:cs typeface="CTVDVB+Arial Bold"/>
              </a:rPr>
              <a:t>аутизм</a:t>
            </a:r>
            <a:r>
              <a:rPr sz="1600" b="1" spc="50" dirty="0">
                <a:solidFill>
                  <a:srgbClr val="000000"/>
                </a:solidFill>
                <a:latin typeface="CTVDVB+Arial Bold"/>
                <a:cs typeface="CTVDVB+Arial Bold"/>
              </a:rPr>
              <a:t> </a:t>
            </a:r>
            <a:r>
              <a:rPr sz="1600" b="1" dirty="0">
                <a:solidFill>
                  <a:srgbClr val="000000"/>
                </a:solidFill>
                <a:latin typeface="CTVDVB+Arial Bold"/>
                <a:cs typeface="CTVDVB+Arial Bold"/>
              </a:rPr>
              <a:t>как </a:t>
            </a:r>
            <a:r>
              <a:rPr sz="1600" b="1" spc="-10" dirty="0">
                <a:solidFill>
                  <a:srgbClr val="000000"/>
                </a:solidFill>
                <a:latin typeface="CTVDVB+Arial Bold"/>
                <a:cs typeface="CTVDVB+Arial Bold"/>
              </a:rPr>
              <a:t>таковой,</a:t>
            </a:r>
            <a:r>
              <a:rPr sz="1600" b="1" spc="55" dirty="0">
                <a:solidFill>
                  <a:srgbClr val="000000"/>
                </a:solidFill>
                <a:latin typeface="CTVDVB+Arial Bold"/>
                <a:cs typeface="CTVDVB+Arial Bold"/>
              </a:rPr>
              <a:t> </a:t>
            </a:r>
            <a:r>
              <a:rPr sz="1600" b="1" spc="-10" dirty="0">
                <a:solidFill>
                  <a:srgbClr val="000000"/>
                </a:solidFill>
                <a:latin typeface="CTVDVB+Arial Bold"/>
                <a:cs typeface="CTVDVB+Arial Bold"/>
              </a:rPr>
              <a:t>приводящий</a:t>
            </a:r>
            <a:r>
              <a:rPr sz="1600" b="1" spc="69" dirty="0">
                <a:solidFill>
                  <a:srgbClr val="000000"/>
                </a:solidFill>
                <a:latin typeface="CTVDVB+Arial Bold"/>
                <a:cs typeface="CTVDVB+Arial Bold"/>
              </a:rPr>
              <a:t> </a:t>
            </a:r>
            <a:r>
              <a:rPr sz="1600" b="1" dirty="0">
                <a:solidFill>
                  <a:srgbClr val="000000"/>
                </a:solidFill>
                <a:latin typeface="CTVDVB+Arial Bold"/>
                <a:cs typeface="CTVDVB+Arial Bold"/>
              </a:rPr>
              <a:t>к предельному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919276" y="1171598"/>
            <a:ext cx="10314163" cy="2645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783"/>
              </a:lnSpc>
              <a:spcBef>
                <a:spcPts val="0"/>
              </a:spcBef>
              <a:spcAft>
                <a:spcPts val="0"/>
              </a:spcAft>
            </a:pPr>
            <a:r>
              <a:rPr sz="1600" b="1" spc="-11" dirty="0">
                <a:solidFill>
                  <a:srgbClr val="000000"/>
                </a:solidFill>
                <a:latin typeface="CTVDVB+Arial Bold"/>
                <a:cs typeface="CTVDVB+Arial Bold"/>
              </a:rPr>
              <a:t>экстремальному</a:t>
            </a:r>
            <a:r>
              <a:rPr sz="1600" b="1" spc="43" dirty="0">
                <a:solidFill>
                  <a:srgbClr val="000000"/>
                </a:solidFill>
                <a:latin typeface="CTVDVB+Arial Bold"/>
                <a:cs typeface="CTVDVB+Arial Bold"/>
              </a:rPr>
              <a:t> </a:t>
            </a:r>
            <a:r>
              <a:rPr sz="1600" b="1" spc="-15" dirty="0">
                <a:solidFill>
                  <a:srgbClr val="000000"/>
                </a:solidFill>
                <a:latin typeface="CTVDVB+Arial Bold"/>
                <a:cs typeface="CTVDVB+Arial Bold"/>
              </a:rPr>
              <a:t>одиночеству</a:t>
            </a:r>
            <a:r>
              <a:rPr sz="1600" b="1" spc="47" dirty="0">
                <a:solidFill>
                  <a:srgbClr val="000000"/>
                </a:solidFill>
                <a:latin typeface="CTVDVB+Arial Bold"/>
                <a:cs typeface="CTVDVB+Arial Bold"/>
              </a:rPr>
              <a:t> </a:t>
            </a:r>
            <a:r>
              <a:rPr sz="1600" b="1" dirty="0">
                <a:solidFill>
                  <a:srgbClr val="000000"/>
                </a:solidFill>
                <a:latin typeface="CTVDVB+Arial Bold"/>
                <a:cs typeface="CTVDVB+Arial Bold"/>
              </a:rPr>
              <a:t>ребенка</a:t>
            </a:r>
            <a:r>
              <a:rPr sz="1600" b="1" spc="15" dirty="0">
                <a:solidFill>
                  <a:srgbClr val="000000"/>
                </a:solidFill>
                <a:latin typeface="CTVDVB+Arial Bold"/>
                <a:cs typeface="CTVDVB+Arial Bold"/>
              </a:rPr>
              <a:t> </a:t>
            </a:r>
            <a:r>
              <a:rPr sz="1600" b="1" dirty="0">
                <a:solidFill>
                  <a:srgbClr val="000000"/>
                </a:solidFill>
                <a:latin typeface="CTVDVB+Arial Bold"/>
                <a:cs typeface="CTVDVB+Arial Bold"/>
              </a:rPr>
              <a:t>и</a:t>
            </a:r>
            <a:r>
              <a:rPr sz="1600" b="1" spc="10" dirty="0">
                <a:solidFill>
                  <a:srgbClr val="000000"/>
                </a:solidFill>
                <a:latin typeface="CTVDVB+Arial Bold"/>
                <a:cs typeface="CTVDVB+Arial Bold"/>
              </a:rPr>
              <a:t> </a:t>
            </a:r>
            <a:r>
              <a:rPr sz="1600" b="1" spc="-14" dirty="0">
                <a:solidFill>
                  <a:srgbClr val="000000"/>
                </a:solidFill>
                <a:latin typeface="CTVDVB+Arial Bold"/>
                <a:cs typeface="CTVDVB+Arial Bold"/>
              </a:rPr>
              <a:t>качественному</a:t>
            </a:r>
            <a:r>
              <a:rPr sz="1600" b="1" spc="46" dirty="0">
                <a:solidFill>
                  <a:srgbClr val="000000"/>
                </a:solidFill>
                <a:latin typeface="CTVDVB+Arial Bold"/>
                <a:cs typeface="CTVDVB+Arial Bold"/>
              </a:rPr>
              <a:t> </a:t>
            </a:r>
            <a:r>
              <a:rPr sz="1600" b="1" spc="-11" dirty="0">
                <a:solidFill>
                  <a:srgbClr val="000000"/>
                </a:solidFill>
                <a:latin typeface="CTVDVB+Arial Bold"/>
                <a:cs typeface="CTVDVB+Arial Bold"/>
              </a:rPr>
              <a:t>нарушению</a:t>
            </a:r>
            <a:r>
              <a:rPr sz="1600" b="1" spc="57" dirty="0">
                <a:solidFill>
                  <a:srgbClr val="000000"/>
                </a:solidFill>
                <a:latin typeface="CTVDVB+Arial Bold"/>
                <a:cs typeface="CTVDVB+Arial Bold"/>
              </a:rPr>
              <a:t> </a:t>
            </a:r>
            <a:r>
              <a:rPr sz="1600" b="1" dirty="0">
                <a:solidFill>
                  <a:srgbClr val="000000"/>
                </a:solidFill>
                <a:latin typeface="CTVDVB+Arial Bold"/>
                <a:cs typeface="CTVDVB+Arial Bold"/>
              </a:rPr>
              <a:t>в</a:t>
            </a:r>
            <a:r>
              <a:rPr sz="1600" b="1" spc="10" dirty="0">
                <a:solidFill>
                  <a:srgbClr val="000000"/>
                </a:solidFill>
                <a:latin typeface="CTVDVB+Arial Bold"/>
                <a:cs typeface="CTVDVB+Arial Bold"/>
              </a:rPr>
              <a:t> </a:t>
            </a:r>
            <a:r>
              <a:rPr sz="1600" b="1" dirty="0">
                <a:solidFill>
                  <a:srgbClr val="000000"/>
                </a:solidFill>
                <a:latin typeface="CTVDVB+Arial Bold"/>
                <a:cs typeface="CTVDVB+Arial Bold"/>
              </a:rPr>
              <a:t>социальном</a:t>
            </a:r>
            <a:r>
              <a:rPr sz="1600" b="1" spc="44" dirty="0">
                <a:solidFill>
                  <a:srgbClr val="000000"/>
                </a:solidFill>
                <a:latin typeface="CTVDVB+Arial Bold"/>
                <a:cs typeface="CTVDVB+Arial Bold"/>
              </a:rPr>
              <a:t> </a:t>
            </a:r>
            <a:r>
              <a:rPr sz="1600" b="1" dirty="0">
                <a:solidFill>
                  <a:srgbClr val="000000"/>
                </a:solidFill>
                <a:latin typeface="CTVDVB+Arial Bold"/>
                <a:cs typeface="CTVDVB+Arial Bold"/>
              </a:rPr>
              <a:t>взаимодействии:</a:t>
            </a:r>
          </a:p>
        </p:txBody>
      </p:sp>
      <p:sp>
        <p:nvSpPr>
          <p:cNvPr id="6" name="object 6"/>
          <p:cNvSpPr txBox="1"/>
          <p:nvPr/>
        </p:nvSpPr>
        <p:spPr>
          <a:xfrm>
            <a:off x="91440" y="1786011"/>
            <a:ext cx="10532907" cy="3785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2680"/>
              </a:lnSpc>
              <a:spcBef>
                <a:spcPts val="0"/>
              </a:spcBef>
              <a:spcAft>
                <a:spcPts val="0"/>
              </a:spcAft>
            </a:pPr>
            <a:r>
              <a:rPr sz="2200" dirty="0">
                <a:solidFill>
                  <a:srgbClr val="000000"/>
                </a:solidFill>
                <a:latin typeface="RTUVCE+Wingdings"/>
                <a:cs typeface="RTUVCE+Wingdings"/>
              </a:rPr>
              <a:t></a:t>
            </a:r>
            <a:r>
              <a:rPr sz="2200" spc="1778" dirty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2200" dirty="0">
                <a:solidFill>
                  <a:srgbClr val="000000"/>
                </a:solidFill>
                <a:latin typeface="LHSDHL+Calibri"/>
                <a:cs typeface="LHSDHL+Calibri"/>
              </a:rPr>
              <a:t>нарушение</a:t>
            </a:r>
            <a:r>
              <a:rPr sz="2200" spc="-11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2200" dirty="0">
                <a:solidFill>
                  <a:srgbClr val="000000"/>
                </a:solidFill>
                <a:latin typeface="LHSDHL+Calibri"/>
                <a:cs typeface="LHSDHL+Calibri"/>
              </a:rPr>
              <a:t>в использовании многообразных невербальных</a:t>
            </a:r>
            <a:r>
              <a:rPr sz="2200" spc="10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2200" dirty="0">
                <a:solidFill>
                  <a:srgbClr val="000000"/>
                </a:solidFill>
                <a:latin typeface="LHSDHL+Calibri"/>
                <a:cs typeface="LHSDHL+Calibri"/>
              </a:rPr>
              <a:t>способов</a:t>
            </a:r>
            <a:r>
              <a:rPr sz="2200" spc="24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2200" dirty="0">
                <a:solidFill>
                  <a:srgbClr val="000000"/>
                </a:solidFill>
                <a:latin typeface="LHSDHL+Calibri"/>
                <a:cs typeface="LHSDHL+Calibri"/>
              </a:rPr>
              <a:t>поведения</a:t>
            </a:r>
            <a:r>
              <a:rPr sz="2200" spc="24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2200" dirty="0">
                <a:solidFill>
                  <a:srgbClr val="000000"/>
                </a:solidFill>
                <a:latin typeface="LHSDHL+Calibri"/>
                <a:cs typeface="LHSDHL+Calibri"/>
              </a:rPr>
              <a:t>и</a:t>
            </a:r>
          </a:p>
        </p:txBody>
      </p:sp>
      <p:sp>
        <p:nvSpPr>
          <p:cNvPr id="7" name="object 7"/>
          <p:cNvSpPr txBox="1"/>
          <p:nvPr/>
        </p:nvSpPr>
        <p:spPr>
          <a:xfrm>
            <a:off x="606552" y="2020707"/>
            <a:ext cx="10922964" cy="3785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2680"/>
              </a:lnSpc>
              <a:spcBef>
                <a:spcPts val="0"/>
              </a:spcBef>
              <a:spcAft>
                <a:spcPts val="0"/>
              </a:spcAft>
            </a:pPr>
            <a:r>
              <a:rPr sz="2200" dirty="0">
                <a:solidFill>
                  <a:srgbClr val="000000"/>
                </a:solidFill>
                <a:latin typeface="LHSDHL+Calibri"/>
                <a:cs typeface="LHSDHL+Calibri"/>
              </a:rPr>
              <a:t>взаимодействия:</a:t>
            </a:r>
            <a:r>
              <a:rPr sz="2200" spc="-20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2200" dirty="0">
                <a:solidFill>
                  <a:srgbClr val="000000"/>
                </a:solidFill>
                <a:latin typeface="LHSDHL+Calibri"/>
                <a:cs typeface="LHSDHL+Calibri"/>
              </a:rPr>
              <a:t>отсутствие</a:t>
            </a:r>
            <a:r>
              <a:rPr sz="2200" spc="10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2200" dirty="0">
                <a:solidFill>
                  <a:srgbClr val="000000"/>
                </a:solidFill>
                <a:latin typeface="LHSDHL+Calibri"/>
                <a:cs typeface="LHSDHL+Calibri"/>
              </a:rPr>
              <a:t>или</a:t>
            </a:r>
            <a:r>
              <a:rPr sz="2200" spc="13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2200" spc="-14" dirty="0">
                <a:solidFill>
                  <a:srgbClr val="000000"/>
                </a:solidFill>
                <a:latin typeface="LHSDHL+Calibri"/>
                <a:cs typeface="LHSDHL+Calibri"/>
              </a:rPr>
              <a:t>трудности</a:t>
            </a:r>
            <a:r>
              <a:rPr sz="2200" spc="12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2200" spc="-11" dirty="0">
                <a:solidFill>
                  <a:srgbClr val="000000"/>
                </a:solidFill>
                <a:latin typeface="LHSDHL+Calibri"/>
                <a:cs typeface="LHSDHL+Calibri"/>
              </a:rPr>
              <a:t>зрительного</a:t>
            </a:r>
            <a:r>
              <a:rPr sz="2200" spc="29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2200" dirty="0">
                <a:solidFill>
                  <a:srgbClr val="000000"/>
                </a:solidFill>
                <a:latin typeface="LHSDHL+Calibri"/>
                <a:cs typeface="LHSDHL+Calibri"/>
              </a:rPr>
              <a:t>контакта, неспособность</a:t>
            </a:r>
            <a:r>
              <a:rPr sz="2200" spc="44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2200" dirty="0">
                <a:solidFill>
                  <a:srgbClr val="000000"/>
                </a:solidFill>
                <a:latin typeface="LHSDHL+Calibri"/>
                <a:cs typeface="LHSDHL+Calibri"/>
              </a:rPr>
              <a:t>развития</a:t>
            </a:r>
          </a:p>
        </p:txBody>
      </p:sp>
      <p:sp>
        <p:nvSpPr>
          <p:cNvPr id="8" name="object 8"/>
          <p:cNvSpPr txBox="1"/>
          <p:nvPr/>
        </p:nvSpPr>
        <p:spPr>
          <a:xfrm>
            <a:off x="606552" y="2255403"/>
            <a:ext cx="11600506" cy="3785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2680"/>
              </a:lnSpc>
              <a:spcBef>
                <a:spcPts val="0"/>
              </a:spcBef>
              <a:spcAft>
                <a:spcPts val="0"/>
              </a:spcAft>
            </a:pPr>
            <a:r>
              <a:rPr sz="2200" dirty="0">
                <a:solidFill>
                  <a:srgbClr val="000000"/>
                </a:solidFill>
                <a:latin typeface="LHSDHL+Calibri"/>
                <a:cs typeface="LHSDHL+Calibri"/>
              </a:rPr>
              <a:t>отношений </a:t>
            </a:r>
            <a:r>
              <a:rPr sz="2200" spc="-12" dirty="0">
                <a:solidFill>
                  <a:srgbClr val="000000"/>
                </a:solidFill>
                <a:latin typeface="LHSDHL+Calibri"/>
                <a:cs typeface="LHSDHL+Calibri"/>
              </a:rPr>
              <a:t>со</a:t>
            </a:r>
            <a:r>
              <a:rPr sz="2200" spc="13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2200" dirty="0">
                <a:solidFill>
                  <a:srgbClr val="000000"/>
                </a:solidFill>
                <a:latin typeface="LHSDHL+Calibri"/>
                <a:cs typeface="LHSDHL+Calibri"/>
              </a:rPr>
              <a:t>сверстниками,</a:t>
            </a:r>
            <a:r>
              <a:rPr sz="2200" spc="13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2200" dirty="0">
                <a:solidFill>
                  <a:srgbClr val="000000"/>
                </a:solidFill>
                <a:latin typeface="LHSDHL+Calibri"/>
                <a:cs typeface="LHSDHL+Calibri"/>
              </a:rPr>
              <a:t>отсутствие</a:t>
            </a:r>
            <a:r>
              <a:rPr sz="2200" spc="10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2200" dirty="0">
                <a:solidFill>
                  <a:srgbClr val="000000"/>
                </a:solidFill>
                <a:latin typeface="LHSDHL+Calibri"/>
                <a:cs typeface="LHSDHL+Calibri"/>
              </a:rPr>
              <a:t>спонтанного</a:t>
            </a:r>
            <a:r>
              <a:rPr sz="2200" spc="11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2200" dirty="0">
                <a:solidFill>
                  <a:srgbClr val="000000"/>
                </a:solidFill>
                <a:latin typeface="LHSDHL+Calibri"/>
                <a:cs typeface="LHSDHL+Calibri"/>
              </a:rPr>
              <a:t>поиска</a:t>
            </a:r>
            <a:r>
              <a:rPr sz="2200" spc="15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2200" dirty="0">
                <a:solidFill>
                  <a:srgbClr val="000000"/>
                </a:solidFill>
                <a:latin typeface="LHSDHL+Calibri"/>
                <a:cs typeface="LHSDHL+Calibri"/>
              </a:rPr>
              <a:t>обмена</a:t>
            </a:r>
            <a:r>
              <a:rPr sz="2200" spc="16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2200" dirty="0">
                <a:solidFill>
                  <a:srgbClr val="000000"/>
                </a:solidFill>
                <a:latin typeface="LHSDHL+Calibri"/>
                <a:cs typeface="LHSDHL+Calibri"/>
              </a:rPr>
              <a:t>интересами,</a:t>
            </a:r>
            <a:r>
              <a:rPr sz="2200" spc="12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2200" dirty="0">
                <a:solidFill>
                  <a:srgbClr val="000000"/>
                </a:solidFill>
                <a:latin typeface="LHSDHL+Calibri"/>
                <a:cs typeface="LHSDHL+Calibri"/>
              </a:rPr>
              <a:t>радостью или</a:t>
            </a:r>
          </a:p>
        </p:txBody>
      </p:sp>
      <p:sp>
        <p:nvSpPr>
          <p:cNvPr id="9" name="object 9"/>
          <p:cNvSpPr txBox="1"/>
          <p:nvPr/>
        </p:nvSpPr>
        <p:spPr>
          <a:xfrm>
            <a:off x="606552" y="2490099"/>
            <a:ext cx="2008774" cy="3785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2680"/>
              </a:lnSpc>
              <a:spcBef>
                <a:spcPts val="0"/>
              </a:spcBef>
              <a:spcAft>
                <a:spcPts val="0"/>
              </a:spcAft>
            </a:pPr>
            <a:r>
              <a:rPr sz="2200" dirty="0">
                <a:solidFill>
                  <a:srgbClr val="000000"/>
                </a:solidFill>
                <a:latin typeface="LHSDHL+Calibri"/>
                <a:cs typeface="LHSDHL+Calibri"/>
              </a:rPr>
              <a:t>достижениями;</a:t>
            </a:r>
          </a:p>
        </p:txBody>
      </p:sp>
      <p:sp>
        <p:nvSpPr>
          <p:cNvPr id="10" name="object 10"/>
          <p:cNvSpPr txBox="1"/>
          <p:nvPr/>
        </p:nvSpPr>
        <p:spPr>
          <a:xfrm>
            <a:off x="91440" y="2851287"/>
            <a:ext cx="10529227" cy="3785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2680"/>
              </a:lnSpc>
              <a:spcBef>
                <a:spcPts val="0"/>
              </a:spcBef>
              <a:spcAft>
                <a:spcPts val="0"/>
              </a:spcAft>
            </a:pPr>
            <a:r>
              <a:rPr sz="2200" dirty="0">
                <a:solidFill>
                  <a:srgbClr val="000000"/>
                </a:solidFill>
                <a:latin typeface="RTUVCE+Wingdings"/>
                <a:cs typeface="RTUVCE+Wingdings"/>
              </a:rPr>
              <a:t></a:t>
            </a:r>
            <a:r>
              <a:rPr sz="2200" spc="1778" dirty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2200" dirty="0">
                <a:solidFill>
                  <a:srgbClr val="000000"/>
                </a:solidFill>
                <a:latin typeface="LHSDHL+Calibri"/>
                <a:cs typeface="LHSDHL+Calibri"/>
              </a:rPr>
              <a:t>бегающий</a:t>
            </a:r>
            <a:r>
              <a:rPr sz="2200" spc="23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2200" spc="-16" dirty="0">
                <a:solidFill>
                  <a:srgbClr val="000000"/>
                </a:solidFill>
                <a:latin typeface="LHSDHL+Calibri"/>
                <a:cs typeface="LHSDHL+Calibri"/>
              </a:rPr>
              <a:t>взгляд</a:t>
            </a:r>
            <a:r>
              <a:rPr sz="2200" spc="-408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2200" dirty="0">
                <a:solidFill>
                  <a:srgbClr val="000000"/>
                </a:solidFill>
                <a:latin typeface="LHSDHL+Calibri"/>
                <a:cs typeface="LHSDHL+Calibri"/>
              </a:rPr>
              <a:t>, </a:t>
            </a:r>
            <a:r>
              <a:rPr sz="2200" spc="-19" dirty="0">
                <a:solidFill>
                  <a:srgbClr val="000000"/>
                </a:solidFill>
                <a:latin typeface="LHSDHL+Calibri"/>
                <a:cs typeface="LHSDHL+Calibri"/>
              </a:rPr>
              <a:t>взгляд</a:t>
            </a:r>
            <a:r>
              <a:rPr sz="2200" spc="16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2200" dirty="0">
                <a:solidFill>
                  <a:srgbClr val="000000"/>
                </a:solidFill>
                <a:latin typeface="LHSDHL+Calibri"/>
                <a:cs typeface="LHSDHL+Calibri"/>
              </a:rPr>
              <a:t>мимо, непереносимость</a:t>
            </a:r>
            <a:r>
              <a:rPr sz="2200" spc="26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2200" spc="-17" dirty="0">
                <a:solidFill>
                  <a:srgbClr val="000000"/>
                </a:solidFill>
                <a:latin typeface="LHSDHL+Calibri"/>
                <a:cs typeface="LHSDHL+Calibri"/>
              </a:rPr>
              <a:t>взгляда</a:t>
            </a:r>
            <a:r>
              <a:rPr sz="2200" spc="14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2200" dirty="0">
                <a:solidFill>
                  <a:srgbClr val="000000"/>
                </a:solidFill>
                <a:latin typeface="LHSDHL+Calibri"/>
                <a:cs typeface="LHSDHL+Calibri"/>
              </a:rPr>
              <a:t>в </a:t>
            </a:r>
            <a:r>
              <a:rPr sz="2200" spc="-19" dirty="0">
                <a:solidFill>
                  <a:srgbClr val="000000"/>
                </a:solidFill>
                <a:latin typeface="LHSDHL+Calibri"/>
                <a:cs typeface="LHSDHL+Calibri"/>
              </a:rPr>
              <a:t>глаза.</a:t>
            </a:r>
            <a:r>
              <a:rPr sz="2200" spc="16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2200" spc="-10" dirty="0">
                <a:solidFill>
                  <a:srgbClr val="000000"/>
                </a:solidFill>
                <a:latin typeface="LHSDHL+Calibri"/>
                <a:cs typeface="LHSDHL+Calibri"/>
              </a:rPr>
              <a:t>Хорошо</a:t>
            </a:r>
            <a:r>
              <a:rPr sz="2200" spc="10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2200" dirty="0">
                <a:solidFill>
                  <a:srgbClr val="000000"/>
                </a:solidFill>
                <a:latin typeface="LHSDHL+Calibri"/>
                <a:cs typeface="LHSDHL+Calibri"/>
              </a:rPr>
              <a:t>развито</a:t>
            </a:r>
          </a:p>
        </p:txBody>
      </p:sp>
      <p:sp>
        <p:nvSpPr>
          <p:cNvPr id="11" name="object 11"/>
          <p:cNvSpPr txBox="1"/>
          <p:nvPr/>
        </p:nvSpPr>
        <p:spPr>
          <a:xfrm>
            <a:off x="606552" y="3085983"/>
            <a:ext cx="11401845" cy="3785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2680"/>
              </a:lnSpc>
              <a:spcBef>
                <a:spcPts val="0"/>
              </a:spcBef>
              <a:spcAft>
                <a:spcPts val="0"/>
              </a:spcAft>
            </a:pPr>
            <a:r>
              <a:rPr sz="2200" dirty="0">
                <a:solidFill>
                  <a:srgbClr val="000000"/>
                </a:solidFill>
                <a:latin typeface="LHSDHL+Calibri"/>
                <a:cs typeface="LHSDHL+Calibri"/>
              </a:rPr>
              <a:t>периферическое</a:t>
            </a:r>
            <a:r>
              <a:rPr sz="2200" spc="56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2200" dirty="0">
                <a:solidFill>
                  <a:srgbClr val="000000"/>
                </a:solidFill>
                <a:latin typeface="LHSDHL+Calibri"/>
                <a:cs typeface="LHSDHL+Calibri"/>
              </a:rPr>
              <a:t>зрение: от ребенка</a:t>
            </a:r>
            <a:r>
              <a:rPr sz="2200" spc="39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2200" dirty="0">
                <a:solidFill>
                  <a:srgbClr val="000000"/>
                </a:solidFill>
                <a:latin typeface="LHSDHL+Calibri"/>
                <a:cs typeface="LHSDHL+Calibri"/>
              </a:rPr>
              <a:t>очень</a:t>
            </a:r>
            <a:r>
              <a:rPr sz="2200" spc="18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2200" spc="-21" dirty="0">
                <a:solidFill>
                  <a:srgbClr val="000000"/>
                </a:solidFill>
                <a:latin typeface="LHSDHL+Calibri"/>
                <a:cs typeface="LHSDHL+Calibri"/>
              </a:rPr>
              <a:t>трудно</a:t>
            </a:r>
            <a:r>
              <a:rPr sz="2200" spc="17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2200" dirty="0">
                <a:solidFill>
                  <a:srgbClr val="000000"/>
                </a:solidFill>
                <a:latin typeface="LHSDHL+Calibri"/>
                <a:cs typeface="LHSDHL+Calibri"/>
              </a:rPr>
              <a:t>спрятать </a:t>
            </a:r>
            <a:r>
              <a:rPr sz="2200" spc="-14" dirty="0">
                <a:solidFill>
                  <a:srgbClr val="000000"/>
                </a:solidFill>
                <a:latin typeface="LHSDHL+Calibri"/>
                <a:cs typeface="LHSDHL+Calibri"/>
              </a:rPr>
              <a:t>необходимый</a:t>
            </a:r>
            <a:r>
              <a:rPr sz="2200" spc="33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2200" spc="-13" dirty="0">
                <a:solidFill>
                  <a:srgbClr val="000000"/>
                </a:solidFill>
                <a:latin typeface="LHSDHL+Calibri"/>
                <a:cs typeface="LHSDHL+Calibri"/>
              </a:rPr>
              <a:t>ему</a:t>
            </a:r>
            <a:r>
              <a:rPr sz="2200" spc="31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2200" dirty="0">
                <a:solidFill>
                  <a:srgbClr val="000000"/>
                </a:solidFill>
                <a:latin typeface="LHSDHL+Calibri"/>
                <a:cs typeface="LHSDHL+Calibri"/>
              </a:rPr>
              <a:t>предмет</a:t>
            </a:r>
            <a:r>
              <a:rPr sz="2200" spc="26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2200" dirty="0">
                <a:solidFill>
                  <a:srgbClr val="000000"/>
                </a:solidFill>
                <a:latin typeface="LHSDHL+Calibri"/>
                <a:cs typeface="LHSDHL+Calibri"/>
              </a:rPr>
              <a:t>(видит</a:t>
            </a:r>
          </a:p>
        </p:txBody>
      </p:sp>
      <p:sp>
        <p:nvSpPr>
          <p:cNvPr id="12" name="object 12"/>
          <p:cNvSpPr txBox="1"/>
          <p:nvPr/>
        </p:nvSpPr>
        <p:spPr>
          <a:xfrm>
            <a:off x="606552" y="3320389"/>
            <a:ext cx="1461407" cy="37891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2683"/>
              </a:lnSpc>
              <a:spcBef>
                <a:spcPts val="0"/>
              </a:spcBef>
              <a:spcAft>
                <a:spcPts val="0"/>
              </a:spcAft>
            </a:pPr>
            <a:r>
              <a:rPr sz="2200" dirty="0">
                <a:solidFill>
                  <a:srgbClr val="000000"/>
                </a:solidFill>
                <a:latin typeface="LHSDHL+Calibri"/>
                <a:cs typeface="LHSDHL+Calibri"/>
              </a:rPr>
              <a:t>затылком).</a:t>
            </a:r>
          </a:p>
        </p:txBody>
      </p:sp>
      <p:sp>
        <p:nvSpPr>
          <p:cNvPr id="13" name="object 13"/>
          <p:cNvSpPr txBox="1"/>
          <p:nvPr/>
        </p:nvSpPr>
        <p:spPr>
          <a:xfrm>
            <a:off x="91440" y="3683772"/>
            <a:ext cx="11772248" cy="3785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2680"/>
              </a:lnSpc>
              <a:spcBef>
                <a:spcPts val="0"/>
              </a:spcBef>
              <a:spcAft>
                <a:spcPts val="0"/>
              </a:spcAft>
            </a:pPr>
            <a:r>
              <a:rPr sz="2200" dirty="0">
                <a:solidFill>
                  <a:srgbClr val="000000"/>
                </a:solidFill>
                <a:latin typeface="RTUVCE+Wingdings"/>
                <a:cs typeface="RTUVCE+Wingdings"/>
              </a:rPr>
              <a:t></a:t>
            </a:r>
            <a:r>
              <a:rPr sz="2200" spc="1778" dirty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2200" dirty="0">
                <a:solidFill>
                  <a:srgbClr val="000000"/>
                </a:solidFill>
                <a:latin typeface="LHSDHL+Calibri"/>
                <a:cs typeface="LHSDHL+Calibri"/>
              </a:rPr>
              <a:t>слабость эмоционального</a:t>
            </a:r>
            <a:r>
              <a:rPr sz="2200" spc="21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2200" dirty="0">
                <a:solidFill>
                  <a:srgbClr val="000000"/>
                </a:solidFill>
                <a:latin typeface="LHSDHL+Calibri"/>
                <a:cs typeface="LHSDHL+Calibri"/>
              </a:rPr>
              <a:t>реагирования</a:t>
            </a:r>
            <a:r>
              <a:rPr sz="2200" spc="-11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2200" dirty="0">
                <a:solidFill>
                  <a:srgbClr val="000000"/>
                </a:solidFill>
                <a:latin typeface="LHSDHL+Calibri"/>
                <a:cs typeface="LHSDHL+Calibri"/>
              </a:rPr>
              <a:t>по отношению к близким,</a:t>
            </a:r>
            <a:r>
              <a:rPr sz="2200" spc="30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2200" spc="-13" dirty="0">
                <a:solidFill>
                  <a:srgbClr val="000000"/>
                </a:solidFill>
                <a:latin typeface="LHSDHL+Calibri"/>
                <a:cs typeface="LHSDHL+Calibri"/>
              </a:rPr>
              <a:t>даже</a:t>
            </a:r>
            <a:r>
              <a:rPr sz="2200" spc="27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2200" dirty="0">
                <a:solidFill>
                  <a:srgbClr val="000000"/>
                </a:solidFill>
                <a:latin typeface="LHSDHL+Calibri"/>
                <a:cs typeface="LHSDHL+Calibri"/>
              </a:rPr>
              <a:t>к матери,</a:t>
            </a:r>
            <a:r>
              <a:rPr sz="2200" spc="12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2200" dirty="0">
                <a:solidFill>
                  <a:srgbClr val="000000"/>
                </a:solidFill>
                <a:latin typeface="LHSDHL+Calibri"/>
                <a:cs typeface="LHSDHL+Calibri"/>
              </a:rPr>
              <a:t>вплоть </a:t>
            </a:r>
            <a:r>
              <a:rPr sz="2200" spc="-29" dirty="0">
                <a:solidFill>
                  <a:srgbClr val="000000"/>
                </a:solidFill>
                <a:latin typeface="LHSDHL+Calibri"/>
                <a:cs typeface="LHSDHL+Calibri"/>
              </a:rPr>
              <a:t>до</a:t>
            </a:r>
          </a:p>
        </p:txBody>
      </p:sp>
      <p:sp>
        <p:nvSpPr>
          <p:cNvPr id="14" name="object 14"/>
          <p:cNvSpPr txBox="1"/>
          <p:nvPr/>
        </p:nvSpPr>
        <p:spPr>
          <a:xfrm>
            <a:off x="606552" y="3918468"/>
            <a:ext cx="11581443" cy="3785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2680"/>
              </a:lnSpc>
              <a:spcBef>
                <a:spcPts val="0"/>
              </a:spcBef>
              <a:spcAft>
                <a:spcPts val="0"/>
              </a:spcAft>
            </a:pPr>
            <a:r>
              <a:rPr sz="2200" spc="-11" dirty="0">
                <a:solidFill>
                  <a:srgbClr val="000000"/>
                </a:solidFill>
                <a:latin typeface="LHSDHL+Calibri"/>
                <a:cs typeface="LHSDHL+Calibri"/>
              </a:rPr>
              <a:t>полного</a:t>
            </a:r>
            <a:r>
              <a:rPr sz="2200" spc="18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2200" dirty="0">
                <a:solidFill>
                  <a:srgbClr val="000000"/>
                </a:solidFill>
                <a:latin typeface="LHSDHL+Calibri"/>
                <a:cs typeface="LHSDHL+Calibri"/>
              </a:rPr>
              <a:t>безразличия</a:t>
            </a:r>
            <a:r>
              <a:rPr sz="2200" spc="21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2200" dirty="0">
                <a:solidFill>
                  <a:srgbClr val="000000"/>
                </a:solidFill>
                <a:latin typeface="LHSDHL+Calibri"/>
                <a:cs typeface="LHSDHL+Calibri"/>
              </a:rPr>
              <a:t>(аффективная</a:t>
            </a:r>
            <a:r>
              <a:rPr sz="2200" spc="12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2200" spc="-12" dirty="0">
                <a:solidFill>
                  <a:srgbClr val="000000"/>
                </a:solidFill>
                <a:latin typeface="LHSDHL+Calibri"/>
                <a:cs typeface="LHSDHL+Calibri"/>
              </a:rPr>
              <a:t>блокада)</a:t>
            </a:r>
            <a:r>
              <a:rPr sz="2200" spc="23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2200" dirty="0">
                <a:solidFill>
                  <a:srgbClr val="000000"/>
                </a:solidFill>
                <a:latin typeface="LHSDHL+Calibri"/>
                <a:cs typeface="LHSDHL+Calibri"/>
              </a:rPr>
              <a:t>или наоборот</a:t>
            </a:r>
            <a:r>
              <a:rPr sz="2200" spc="16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2200" dirty="0">
                <a:solidFill>
                  <a:srgbClr val="000000"/>
                </a:solidFill>
                <a:latin typeface="LHSDHL+Calibri"/>
                <a:cs typeface="LHSDHL+Calibri"/>
              </a:rPr>
              <a:t>–</a:t>
            </a:r>
            <a:r>
              <a:rPr sz="2200" spc="15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2200" dirty="0">
                <a:solidFill>
                  <a:srgbClr val="000000"/>
                </a:solidFill>
                <a:latin typeface="LHSDHL+Calibri"/>
                <a:cs typeface="LHSDHL+Calibri"/>
              </a:rPr>
              <a:t>симбиоз (тесная связь) с матерью;</a:t>
            </a:r>
          </a:p>
        </p:txBody>
      </p:sp>
      <p:sp>
        <p:nvSpPr>
          <p:cNvPr id="15" name="object 15"/>
          <p:cNvSpPr txBox="1"/>
          <p:nvPr/>
        </p:nvSpPr>
        <p:spPr>
          <a:xfrm>
            <a:off x="91440" y="4279656"/>
            <a:ext cx="10957544" cy="3785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2680"/>
              </a:lnSpc>
              <a:spcBef>
                <a:spcPts val="0"/>
              </a:spcBef>
              <a:spcAft>
                <a:spcPts val="0"/>
              </a:spcAft>
            </a:pPr>
            <a:r>
              <a:rPr sz="2200" dirty="0">
                <a:solidFill>
                  <a:srgbClr val="000000"/>
                </a:solidFill>
                <a:latin typeface="RTUVCE+Wingdings"/>
                <a:cs typeface="RTUVCE+Wingdings"/>
              </a:rPr>
              <a:t></a:t>
            </a:r>
            <a:r>
              <a:rPr sz="2200" spc="1778" dirty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2200" dirty="0">
                <a:solidFill>
                  <a:srgbClr val="000000"/>
                </a:solidFill>
                <a:latin typeface="LHSDHL+Calibri"/>
                <a:cs typeface="LHSDHL+Calibri"/>
              </a:rPr>
              <a:t>неспособность</a:t>
            </a:r>
            <a:r>
              <a:rPr sz="2200" spc="17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2200" dirty="0">
                <a:solidFill>
                  <a:srgbClr val="000000"/>
                </a:solidFill>
                <a:latin typeface="LHSDHL+Calibri"/>
                <a:cs typeface="LHSDHL+Calibri"/>
              </a:rPr>
              <a:t>дифференцировать</a:t>
            </a:r>
            <a:r>
              <a:rPr sz="2200" spc="18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2200" spc="-25" dirty="0">
                <a:solidFill>
                  <a:srgbClr val="000000"/>
                </a:solidFill>
                <a:latin typeface="LHSDHL+Calibri"/>
                <a:cs typeface="LHSDHL+Calibri"/>
              </a:rPr>
              <a:t>людей</a:t>
            </a:r>
            <a:r>
              <a:rPr sz="2200" spc="51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2200" dirty="0">
                <a:solidFill>
                  <a:srgbClr val="000000"/>
                </a:solidFill>
                <a:latin typeface="LHSDHL+Calibri"/>
                <a:cs typeface="LHSDHL+Calibri"/>
              </a:rPr>
              <a:t>и </a:t>
            </a:r>
            <a:r>
              <a:rPr sz="2200" spc="-10" dirty="0">
                <a:solidFill>
                  <a:srgbClr val="000000"/>
                </a:solidFill>
                <a:latin typeface="LHSDHL+Calibri"/>
                <a:cs typeface="LHSDHL+Calibri"/>
              </a:rPr>
              <a:t>неодушевленные</a:t>
            </a:r>
            <a:r>
              <a:rPr sz="2200" spc="45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2200" dirty="0">
                <a:solidFill>
                  <a:srgbClr val="000000"/>
                </a:solidFill>
                <a:latin typeface="LHSDHL+Calibri"/>
                <a:cs typeface="LHSDHL+Calibri"/>
              </a:rPr>
              <a:t>предметы,</a:t>
            </a:r>
            <a:r>
              <a:rPr sz="2200" spc="28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2200" dirty="0">
                <a:solidFill>
                  <a:srgbClr val="000000"/>
                </a:solidFill>
                <a:latin typeface="LHSDHL+Calibri"/>
                <a:cs typeface="LHSDHL+Calibri"/>
              </a:rPr>
              <a:t>повышенная</a:t>
            </a:r>
          </a:p>
        </p:txBody>
      </p:sp>
      <p:sp>
        <p:nvSpPr>
          <p:cNvPr id="16" name="object 16"/>
          <p:cNvSpPr txBox="1"/>
          <p:nvPr/>
        </p:nvSpPr>
        <p:spPr>
          <a:xfrm>
            <a:off x="606552" y="4514352"/>
            <a:ext cx="10715303" cy="3785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2680"/>
              </a:lnSpc>
              <a:spcBef>
                <a:spcPts val="0"/>
              </a:spcBef>
              <a:spcAft>
                <a:spcPts val="0"/>
              </a:spcAft>
            </a:pPr>
            <a:r>
              <a:rPr sz="2200" dirty="0">
                <a:solidFill>
                  <a:srgbClr val="000000"/>
                </a:solidFill>
                <a:latin typeface="LHSDHL+Calibri"/>
                <a:cs typeface="LHSDHL+Calibri"/>
              </a:rPr>
              <a:t>ранимость</a:t>
            </a:r>
            <a:r>
              <a:rPr sz="2200" spc="-21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2200" dirty="0">
                <a:solidFill>
                  <a:srgbClr val="000000"/>
                </a:solidFill>
                <a:latin typeface="LHSDHL+Calibri"/>
                <a:cs typeface="LHSDHL+Calibri"/>
              </a:rPr>
              <a:t>при контакте</a:t>
            </a:r>
            <a:r>
              <a:rPr sz="2200" spc="21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2200" dirty="0">
                <a:solidFill>
                  <a:srgbClr val="000000"/>
                </a:solidFill>
                <a:latin typeface="LHSDHL+Calibri"/>
                <a:cs typeface="LHSDHL+Calibri"/>
              </a:rPr>
              <a:t>с другими </a:t>
            </a:r>
            <a:r>
              <a:rPr sz="2200" spc="-13" dirty="0">
                <a:solidFill>
                  <a:srgbClr val="000000"/>
                </a:solidFill>
                <a:latin typeface="LHSDHL+Calibri"/>
                <a:cs typeface="LHSDHL+Calibri"/>
              </a:rPr>
              <a:t>людьми.</a:t>
            </a:r>
            <a:r>
              <a:rPr sz="2200" spc="28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2200" spc="-13" dirty="0">
                <a:solidFill>
                  <a:srgbClr val="000000"/>
                </a:solidFill>
                <a:latin typeface="LHSDHL+Calibri"/>
                <a:cs typeface="LHSDHL+Calibri"/>
              </a:rPr>
              <a:t>Нередко</a:t>
            </a:r>
            <a:r>
              <a:rPr sz="2200" spc="42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2200" dirty="0">
                <a:solidFill>
                  <a:srgbClr val="000000"/>
                </a:solidFill>
                <a:latin typeface="LHSDHL+Calibri"/>
                <a:cs typeface="LHSDHL+Calibri"/>
              </a:rPr>
              <a:t>таких </a:t>
            </a:r>
            <a:r>
              <a:rPr sz="2200" spc="-17" dirty="0">
                <a:solidFill>
                  <a:srgbClr val="000000"/>
                </a:solidFill>
                <a:latin typeface="LHSDHL+Calibri"/>
                <a:cs typeface="LHSDHL+Calibri"/>
              </a:rPr>
              <a:t>детей</a:t>
            </a:r>
            <a:r>
              <a:rPr sz="2200" spc="43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2200" dirty="0">
                <a:solidFill>
                  <a:srgbClr val="000000"/>
                </a:solidFill>
                <a:latin typeface="LHSDHL+Calibri"/>
                <a:cs typeface="LHSDHL+Calibri"/>
              </a:rPr>
              <a:t>считают агрессивными</a:t>
            </a:r>
          </a:p>
        </p:txBody>
      </p:sp>
      <p:sp>
        <p:nvSpPr>
          <p:cNvPr id="17" name="object 17"/>
          <p:cNvSpPr txBox="1"/>
          <p:nvPr/>
        </p:nvSpPr>
        <p:spPr>
          <a:xfrm>
            <a:off x="606552" y="4749048"/>
            <a:ext cx="10817948" cy="3785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2680"/>
              </a:lnSpc>
              <a:spcBef>
                <a:spcPts val="0"/>
              </a:spcBef>
              <a:spcAft>
                <a:spcPts val="0"/>
              </a:spcAft>
            </a:pPr>
            <a:r>
              <a:rPr sz="2200" dirty="0">
                <a:solidFill>
                  <a:srgbClr val="000000"/>
                </a:solidFill>
                <a:latin typeface="LHSDHL+Calibri"/>
                <a:cs typeface="LHSDHL+Calibri"/>
              </a:rPr>
              <a:t>(хватают</a:t>
            </a:r>
            <a:r>
              <a:rPr sz="2200" spc="-11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2200" dirty="0">
                <a:solidFill>
                  <a:srgbClr val="000000"/>
                </a:solidFill>
                <a:latin typeface="LHSDHL+Calibri"/>
                <a:cs typeface="LHSDHL+Calibri"/>
              </a:rPr>
              <a:t>за волосы, </a:t>
            </a:r>
            <a:r>
              <a:rPr sz="2200" spc="-19" dirty="0">
                <a:solidFill>
                  <a:srgbClr val="000000"/>
                </a:solidFill>
                <a:latin typeface="LHSDHL+Calibri"/>
                <a:cs typeface="LHSDHL+Calibri"/>
              </a:rPr>
              <a:t>толкают</a:t>
            </a:r>
            <a:r>
              <a:rPr sz="2200" spc="23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2200" spc="-19" dirty="0">
                <a:solidFill>
                  <a:srgbClr val="000000"/>
                </a:solidFill>
                <a:latin typeface="LHSDHL+Calibri"/>
                <a:cs typeface="LHSDHL+Calibri"/>
              </a:rPr>
              <a:t>как</a:t>
            </a:r>
            <a:r>
              <a:rPr sz="2200" spc="28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2200" spc="-13" dirty="0">
                <a:solidFill>
                  <a:srgbClr val="000000"/>
                </a:solidFill>
                <a:latin typeface="LHSDHL+Calibri"/>
                <a:cs typeface="LHSDHL+Calibri"/>
              </a:rPr>
              <a:t>куклу,</a:t>
            </a:r>
            <a:r>
              <a:rPr sz="2200" spc="45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2200" dirty="0">
                <a:solidFill>
                  <a:srgbClr val="000000"/>
                </a:solidFill>
                <a:latin typeface="LHSDHL+Calibri"/>
                <a:cs typeface="LHSDHL+Calibri"/>
              </a:rPr>
              <a:t>не замечают других, </a:t>
            </a:r>
            <a:r>
              <a:rPr sz="2200" spc="-36" dirty="0">
                <a:solidFill>
                  <a:srgbClr val="000000"/>
                </a:solidFill>
                <a:latin typeface="LHSDHL+Calibri"/>
                <a:cs typeface="LHSDHL+Calibri"/>
              </a:rPr>
              <a:t>когда</a:t>
            </a:r>
            <a:r>
              <a:rPr sz="2200" spc="42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2200" spc="-22" dirty="0">
                <a:solidFill>
                  <a:srgbClr val="000000"/>
                </a:solidFill>
                <a:latin typeface="LHSDHL+Calibri"/>
                <a:cs typeface="LHSDHL+Calibri"/>
              </a:rPr>
              <a:t>бегут,</a:t>
            </a:r>
            <a:r>
              <a:rPr sz="2200" spc="65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2200" dirty="0">
                <a:solidFill>
                  <a:srgbClr val="000000"/>
                </a:solidFill>
                <a:latin typeface="LHSDHL+Calibri"/>
                <a:cs typeface="LHSDHL+Calibri"/>
              </a:rPr>
              <a:t>врезаются в них);</a:t>
            </a:r>
          </a:p>
        </p:txBody>
      </p:sp>
      <p:sp>
        <p:nvSpPr>
          <p:cNvPr id="18" name="object 18"/>
          <p:cNvSpPr txBox="1"/>
          <p:nvPr/>
        </p:nvSpPr>
        <p:spPr>
          <a:xfrm>
            <a:off x="91440" y="5110200"/>
            <a:ext cx="11938564" cy="37891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2683"/>
              </a:lnSpc>
              <a:spcBef>
                <a:spcPts val="0"/>
              </a:spcBef>
              <a:spcAft>
                <a:spcPts val="0"/>
              </a:spcAft>
            </a:pPr>
            <a:r>
              <a:rPr sz="2200" dirty="0">
                <a:solidFill>
                  <a:srgbClr val="000000"/>
                </a:solidFill>
                <a:latin typeface="RTUVCE+Wingdings"/>
                <a:cs typeface="RTUVCE+Wingdings"/>
              </a:rPr>
              <a:t></a:t>
            </a:r>
            <a:r>
              <a:rPr sz="2200" spc="1778" dirty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2200" spc="-12" dirty="0">
                <a:solidFill>
                  <a:srgbClr val="000000"/>
                </a:solidFill>
                <a:latin typeface="LHSDHL+Calibri"/>
                <a:cs typeface="LHSDHL+Calibri"/>
              </a:rPr>
              <a:t>отсутствует</a:t>
            </a:r>
            <a:r>
              <a:rPr sz="2200" spc="17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2200" dirty="0">
                <a:solidFill>
                  <a:srgbClr val="000000"/>
                </a:solidFill>
                <a:latin typeface="LHSDHL+Calibri"/>
                <a:cs typeface="LHSDHL+Calibri"/>
              </a:rPr>
              <a:t>реакция на слуховые</a:t>
            </a:r>
            <a:r>
              <a:rPr sz="2200" spc="21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2200" dirty="0">
                <a:solidFill>
                  <a:srgbClr val="000000"/>
                </a:solidFill>
                <a:latin typeface="LHSDHL+Calibri"/>
                <a:cs typeface="LHSDHL+Calibri"/>
              </a:rPr>
              <a:t>и зрительные</a:t>
            </a:r>
            <a:r>
              <a:rPr sz="2200" spc="35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2200" spc="-10" dirty="0">
                <a:solidFill>
                  <a:srgbClr val="000000"/>
                </a:solidFill>
                <a:latin typeface="LHSDHL+Calibri"/>
                <a:cs typeface="LHSDHL+Calibri"/>
              </a:rPr>
              <a:t>раздражители,</a:t>
            </a:r>
            <a:r>
              <a:rPr sz="2200" spc="23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2200" dirty="0">
                <a:solidFill>
                  <a:srgbClr val="000000"/>
                </a:solidFill>
                <a:latin typeface="LHSDHL+Calibri"/>
                <a:cs typeface="LHSDHL+Calibri"/>
              </a:rPr>
              <a:t>он </a:t>
            </a:r>
            <a:r>
              <a:rPr sz="2200" spc="-18" dirty="0">
                <a:solidFill>
                  <a:srgbClr val="000000"/>
                </a:solidFill>
                <a:latin typeface="LHSDHL+Calibri"/>
                <a:cs typeface="LHSDHL+Calibri"/>
              </a:rPr>
              <a:t>как</a:t>
            </a:r>
            <a:r>
              <a:rPr sz="2200" spc="37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2200" dirty="0">
                <a:solidFill>
                  <a:srgbClr val="000000"/>
                </a:solidFill>
                <a:latin typeface="LHSDHL+Calibri"/>
                <a:cs typeface="LHSDHL+Calibri"/>
              </a:rPr>
              <a:t>бы</a:t>
            </a:r>
            <a:r>
              <a:rPr sz="2200" spc="12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2200" dirty="0">
                <a:solidFill>
                  <a:srgbClr val="000000"/>
                </a:solidFill>
                <a:latin typeface="LHSDHL+Calibri"/>
                <a:cs typeface="LHSDHL+Calibri"/>
              </a:rPr>
              <a:t>не </a:t>
            </a:r>
            <a:r>
              <a:rPr sz="2200" spc="-19" dirty="0">
                <a:solidFill>
                  <a:srgbClr val="000000"/>
                </a:solidFill>
                <a:latin typeface="LHSDHL+Calibri"/>
                <a:cs typeface="LHSDHL+Calibri"/>
              </a:rPr>
              <a:t>слышит,</a:t>
            </a:r>
            <a:r>
              <a:rPr sz="2200" spc="39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2200" dirty="0">
                <a:solidFill>
                  <a:srgbClr val="000000"/>
                </a:solidFill>
                <a:latin typeface="LHSDHL+Calibri"/>
                <a:cs typeface="LHSDHL+Calibri"/>
              </a:rPr>
              <a:t>но в </a:t>
            </a:r>
            <a:r>
              <a:rPr sz="2200" spc="-23" dirty="0">
                <a:solidFill>
                  <a:srgbClr val="000000"/>
                </a:solidFill>
                <a:latin typeface="LHSDHL+Calibri"/>
                <a:cs typeface="LHSDHL+Calibri"/>
              </a:rPr>
              <a:t>то</a:t>
            </a:r>
            <a:r>
              <a:rPr sz="2200" spc="21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2200" spc="-27" dirty="0">
                <a:solidFill>
                  <a:srgbClr val="000000"/>
                </a:solidFill>
                <a:latin typeface="LHSDHL+Calibri"/>
                <a:cs typeface="LHSDHL+Calibri"/>
              </a:rPr>
              <a:t>же</a:t>
            </a:r>
          </a:p>
        </p:txBody>
      </p:sp>
      <p:sp>
        <p:nvSpPr>
          <p:cNvPr id="19" name="object 19"/>
          <p:cNvSpPr txBox="1"/>
          <p:nvPr/>
        </p:nvSpPr>
        <p:spPr>
          <a:xfrm>
            <a:off x="606552" y="5345211"/>
            <a:ext cx="11140216" cy="3785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2680"/>
              </a:lnSpc>
              <a:spcBef>
                <a:spcPts val="0"/>
              </a:spcBef>
              <a:spcAft>
                <a:spcPts val="0"/>
              </a:spcAft>
            </a:pPr>
            <a:r>
              <a:rPr sz="2200" dirty="0">
                <a:solidFill>
                  <a:srgbClr val="000000"/>
                </a:solidFill>
                <a:latin typeface="LHSDHL+Calibri"/>
                <a:cs typeface="LHSDHL+Calibri"/>
              </a:rPr>
              <a:t>время чувствительны</a:t>
            </a:r>
            <a:r>
              <a:rPr sz="2200" spc="18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2200" dirty="0">
                <a:solidFill>
                  <a:srgbClr val="000000"/>
                </a:solidFill>
                <a:latin typeface="LHSDHL+Calibri"/>
                <a:cs typeface="LHSDHL+Calibri"/>
              </a:rPr>
              <a:t>к слабым</a:t>
            </a:r>
            <a:r>
              <a:rPr sz="2200" spc="19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2200" spc="-10" dirty="0">
                <a:solidFill>
                  <a:srgbClr val="000000"/>
                </a:solidFill>
                <a:latin typeface="LHSDHL+Calibri"/>
                <a:cs typeface="LHSDHL+Calibri"/>
              </a:rPr>
              <a:t>раздражителям</a:t>
            </a:r>
            <a:r>
              <a:rPr sz="2200" spc="15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2200" dirty="0">
                <a:solidFill>
                  <a:srgbClr val="000000"/>
                </a:solidFill>
                <a:latin typeface="LHSDHL+Calibri"/>
                <a:cs typeface="LHSDHL+Calibri"/>
              </a:rPr>
              <a:t>(тиканье</a:t>
            </a:r>
            <a:r>
              <a:rPr sz="2200" spc="27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2200" dirty="0">
                <a:solidFill>
                  <a:srgbClr val="000000"/>
                </a:solidFill>
                <a:latin typeface="LHSDHL+Calibri"/>
                <a:cs typeface="LHSDHL+Calibri"/>
              </a:rPr>
              <a:t>часов, капанье</a:t>
            </a:r>
            <a:r>
              <a:rPr sz="2200" spc="39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2200" spc="-15" dirty="0">
                <a:solidFill>
                  <a:srgbClr val="000000"/>
                </a:solidFill>
                <a:latin typeface="LHSDHL+Calibri"/>
                <a:cs typeface="LHSDHL+Calibri"/>
              </a:rPr>
              <a:t>воды,</a:t>
            </a:r>
            <a:r>
              <a:rPr sz="2200" dirty="0">
                <a:solidFill>
                  <a:srgbClr val="000000"/>
                </a:solidFill>
                <a:latin typeface="LHSDHL+Calibri"/>
                <a:cs typeface="LHSDHL+Calibri"/>
              </a:rPr>
              <a:t> шум</a:t>
            </a:r>
            <a:r>
              <a:rPr sz="2200" spc="14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2200" dirty="0">
                <a:solidFill>
                  <a:srgbClr val="000000"/>
                </a:solidFill>
                <a:latin typeface="LHSDHL+Calibri"/>
                <a:cs typeface="LHSDHL+Calibri"/>
              </a:rPr>
              <a:t>бытовых</a:t>
            </a:r>
          </a:p>
        </p:txBody>
      </p:sp>
      <p:sp>
        <p:nvSpPr>
          <p:cNvPr id="20" name="object 20"/>
          <p:cNvSpPr txBox="1"/>
          <p:nvPr/>
        </p:nvSpPr>
        <p:spPr>
          <a:xfrm>
            <a:off x="606552" y="5579908"/>
            <a:ext cx="9838461" cy="3785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2680"/>
              </a:lnSpc>
              <a:spcBef>
                <a:spcPts val="0"/>
              </a:spcBef>
              <a:spcAft>
                <a:spcPts val="0"/>
              </a:spcAft>
            </a:pPr>
            <a:r>
              <a:rPr sz="2200" dirty="0">
                <a:solidFill>
                  <a:srgbClr val="000000"/>
                </a:solidFill>
                <a:latin typeface="LHSDHL+Calibri"/>
                <a:cs typeface="LHSDHL+Calibri"/>
              </a:rPr>
              <a:t>приборов, звуки</a:t>
            </a:r>
            <a:r>
              <a:rPr sz="2200" spc="11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2200" dirty="0">
                <a:solidFill>
                  <a:srgbClr val="000000"/>
                </a:solidFill>
                <a:latin typeface="LHSDHL+Calibri"/>
                <a:cs typeface="LHSDHL+Calibri"/>
              </a:rPr>
              <a:t>фортепиано).</a:t>
            </a:r>
            <a:r>
              <a:rPr sz="2200" spc="18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2200" dirty="0">
                <a:solidFill>
                  <a:srgbClr val="000000"/>
                </a:solidFill>
                <a:latin typeface="LHSDHL+Calibri"/>
                <a:cs typeface="LHSDHL+Calibri"/>
              </a:rPr>
              <a:t>Болезненная</a:t>
            </a:r>
            <a:r>
              <a:rPr sz="2200" spc="27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2200" dirty="0">
                <a:solidFill>
                  <a:srgbClr val="000000"/>
                </a:solidFill>
                <a:latin typeface="LHSDHL+Calibri"/>
                <a:cs typeface="LHSDHL+Calibri"/>
              </a:rPr>
              <a:t>реакция на обычный звук,</a:t>
            </a:r>
            <a:r>
              <a:rPr sz="2200" spc="15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2200" spc="-28" dirty="0">
                <a:solidFill>
                  <a:srgbClr val="000000"/>
                </a:solidFill>
                <a:latin typeface="LHSDHL+Calibri"/>
                <a:cs typeface="LHSDHL+Calibri"/>
              </a:rPr>
              <a:t>цвет,</a:t>
            </a:r>
            <a:r>
              <a:rPr sz="2200" spc="36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2200" spc="-29" dirty="0">
                <a:solidFill>
                  <a:srgbClr val="000000"/>
                </a:solidFill>
                <a:latin typeface="LHSDHL+Calibri"/>
                <a:cs typeface="LHSDHL+Calibri"/>
              </a:rPr>
              <a:t>свет,</a:t>
            </a:r>
          </a:p>
        </p:txBody>
      </p:sp>
      <p:sp>
        <p:nvSpPr>
          <p:cNvPr id="21" name="object 21"/>
          <p:cNvSpPr txBox="1"/>
          <p:nvPr/>
        </p:nvSpPr>
        <p:spPr>
          <a:xfrm>
            <a:off x="606552" y="5814604"/>
            <a:ext cx="2071008" cy="3785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2680"/>
              </a:lnSpc>
              <a:spcBef>
                <a:spcPts val="0"/>
              </a:spcBef>
              <a:spcAft>
                <a:spcPts val="0"/>
              </a:spcAft>
            </a:pPr>
            <a:r>
              <a:rPr sz="2200" dirty="0">
                <a:solidFill>
                  <a:srgbClr val="000000"/>
                </a:solidFill>
                <a:latin typeface="LHSDHL+Calibri"/>
                <a:cs typeface="LHSDHL+Calibri"/>
              </a:rPr>
              <a:t>прикосновение;</a:t>
            </a:r>
          </a:p>
        </p:txBody>
      </p:sp>
      <p:sp>
        <p:nvSpPr>
          <p:cNvPr id="22" name="object 22"/>
          <p:cNvSpPr txBox="1"/>
          <p:nvPr/>
        </p:nvSpPr>
        <p:spPr>
          <a:xfrm>
            <a:off x="91440" y="6177316"/>
            <a:ext cx="5996302" cy="3785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2680"/>
              </a:lnSpc>
              <a:spcBef>
                <a:spcPts val="0"/>
              </a:spcBef>
              <a:spcAft>
                <a:spcPts val="0"/>
              </a:spcAft>
            </a:pPr>
            <a:r>
              <a:rPr sz="2200" dirty="0">
                <a:solidFill>
                  <a:srgbClr val="000000"/>
                </a:solidFill>
                <a:latin typeface="RTUVCE+Wingdings"/>
                <a:cs typeface="RTUVCE+Wingdings"/>
              </a:rPr>
              <a:t></a:t>
            </a:r>
            <a:r>
              <a:rPr sz="2200" spc="1778" dirty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2200" dirty="0">
                <a:solidFill>
                  <a:srgbClr val="000000"/>
                </a:solidFill>
                <a:latin typeface="LHSDHL+Calibri"/>
                <a:cs typeface="LHSDHL+Calibri"/>
              </a:rPr>
              <a:t>большое</a:t>
            </a:r>
            <a:r>
              <a:rPr sz="2200" spc="22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2200" spc="-10" dirty="0">
                <a:solidFill>
                  <a:srgbClr val="000000"/>
                </a:solidFill>
                <a:latin typeface="LHSDHL+Calibri"/>
                <a:cs typeface="LHSDHL+Calibri"/>
              </a:rPr>
              <a:t>количество</a:t>
            </a:r>
            <a:r>
              <a:rPr sz="2200" spc="34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2200" dirty="0">
                <a:solidFill>
                  <a:srgbClr val="000000"/>
                </a:solidFill>
                <a:latin typeface="LHSDHL+Calibri"/>
                <a:cs typeface="LHSDHL+Calibri"/>
              </a:rPr>
              <a:t>разнообразных </a:t>
            </a:r>
            <a:r>
              <a:rPr sz="2200" spc="-11" dirty="0">
                <a:solidFill>
                  <a:srgbClr val="000000"/>
                </a:solidFill>
                <a:latin typeface="LHSDHL+Calibri"/>
                <a:cs typeface="LHSDHL+Calibri"/>
              </a:rPr>
              <a:t>страхов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1743456" y="292250"/>
            <a:ext cx="9304311" cy="50838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783"/>
              </a:lnSpc>
              <a:spcBef>
                <a:spcPts val="0"/>
              </a:spcBef>
              <a:spcAft>
                <a:spcPts val="0"/>
              </a:spcAft>
            </a:pPr>
            <a:r>
              <a:rPr sz="1600" b="1" dirty="0">
                <a:solidFill>
                  <a:srgbClr val="000000"/>
                </a:solidFill>
                <a:latin typeface="CTVDVB+Arial Bold"/>
                <a:cs typeface="CTVDVB+Arial Bold"/>
              </a:rPr>
              <a:t>2. </a:t>
            </a:r>
            <a:r>
              <a:rPr sz="1600" b="1" spc="-11" dirty="0">
                <a:solidFill>
                  <a:srgbClr val="000000"/>
                </a:solidFill>
                <a:latin typeface="CTVDVB+Arial Bold"/>
                <a:cs typeface="CTVDVB+Arial Bold"/>
              </a:rPr>
              <a:t>качественное</a:t>
            </a:r>
            <a:r>
              <a:rPr sz="1600" b="1" spc="40" dirty="0">
                <a:solidFill>
                  <a:srgbClr val="000000"/>
                </a:solidFill>
                <a:latin typeface="CTVDVB+Arial Bold"/>
                <a:cs typeface="CTVDVB+Arial Bold"/>
              </a:rPr>
              <a:t> </a:t>
            </a:r>
            <a:r>
              <a:rPr sz="1600" b="1" spc="-11" dirty="0">
                <a:solidFill>
                  <a:srgbClr val="000000"/>
                </a:solidFill>
                <a:latin typeface="CTVDVB+Arial Bold"/>
                <a:cs typeface="CTVDVB+Arial Bold"/>
              </a:rPr>
              <a:t>нарушение</a:t>
            </a:r>
            <a:r>
              <a:rPr sz="1600" b="1" spc="66" dirty="0">
                <a:solidFill>
                  <a:srgbClr val="000000"/>
                </a:solidFill>
                <a:latin typeface="CTVDVB+Arial Bold"/>
                <a:cs typeface="CTVDVB+Arial Bold"/>
              </a:rPr>
              <a:t> </a:t>
            </a:r>
            <a:r>
              <a:rPr sz="1600" b="1" spc="-10" dirty="0">
                <a:solidFill>
                  <a:srgbClr val="000000"/>
                </a:solidFill>
                <a:latin typeface="CTVDVB+Arial Bold"/>
                <a:cs typeface="CTVDVB+Arial Bold"/>
              </a:rPr>
              <a:t>коммуникации</a:t>
            </a:r>
            <a:r>
              <a:rPr sz="1600" b="1" spc="83" dirty="0">
                <a:solidFill>
                  <a:srgbClr val="000000"/>
                </a:solidFill>
                <a:latin typeface="CTVDVB+Arial Bold"/>
                <a:cs typeface="CTVDVB+Arial Bold"/>
              </a:rPr>
              <a:t> </a:t>
            </a:r>
            <a:r>
              <a:rPr sz="1600" b="1" dirty="0">
                <a:solidFill>
                  <a:srgbClr val="000000"/>
                </a:solidFill>
                <a:latin typeface="CTVDVB+Arial Bold"/>
                <a:cs typeface="CTVDVB+Arial Bold"/>
              </a:rPr>
              <a:t>– </a:t>
            </a:r>
            <a:r>
              <a:rPr sz="1600" b="1" spc="-15" dirty="0">
                <a:solidFill>
                  <a:srgbClr val="000000"/>
                </a:solidFill>
                <a:latin typeface="CTVDVB+Arial Bold"/>
                <a:cs typeface="CTVDVB+Arial Bold"/>
              </a:rPr>
              <a:t>речь</a:t>
            </a:r>
            <a:r>
              <a:rPr sz="1600" b="1" spc="22" dirty="0">
                <a:solidFill>
                  <a:srgbClr val="000000"/>
                </a:solidFill>
                <a:latin typeface="CTVDVB+Arial Bold"/>
                <a:cs typeface="CTVDVB+Arial Bold"/>
              </a:rPr>
              <a:t> </a:t>
            </a:r>
            <a:r>
              <a:rPr sz="1600" b="1" dirty="0">
                <a:solidFill>
                  <a:srgbClr val="000000"/>
                </a:solidFill>
                <a:latin typeface="CTVDVB+Arial Bold"/>
                <a:cs typeface="CTVDVB+Arial Bold"/>
              </a:rPr>
              <a:t>(вербальные</a:t>
            </a:r>
            <a:r>
              <a:rPr sz="1600" b="1" spc="41" dirty="0">
                <a:solidFill>
                  <a:srgbClr val="000000"/>
                </a:solidFill>
                <a:latin typeface="CTVDVB+Arial Bold"/>
                <a:cs typeface="CTVDVB+Arial Bold"/>
              </a:rPr>
              <a:t> </a:t>
            </a:r>
            <a:r>
              <a:rPr sz="1600" b="1" dirty="0">
                <a:solidFill>
                  <a:srgbClr val="000000"/>
                </a:solidFill>
                <a:latin typeface="CTVDVB+Arial Bold"/>
                <a:cs typeface="CTVDVB+Arial Bold"/>
              </a:rPr>
              <a:t>и невербальные</a:t>
            </a:r>
            <a:r>
              <a:rPr sz="1600" b="1" spc="40" dirty="0">
                <a:solidFill>
                  <a:srgbClr val="000000"/>
                </a:solidFill>
                <a:latin typeface="CTVDVB+Arial Bold"/>
                <a:cs typeface="CTVDVB+Arial Bold"/>
              </a:rPr>
              <a:t> </a:t>
            </a:r>
            <a:r>
              <a:rPr sz="1600" b="1" spc="-10" dirty="0">
                <a:solidFill>
                  <a:srgbClr val="000000"/>
                </a:solidFill>
                <a:latin typeface="CTVDVB+Arial Bold"/>
                <a:cs typeface="CTVDVB+Arial Bold"/>
              </a:rPr>
              <a:t>средства)</a:t>
            </a:r>
          </a:p>
          <a:p>
            <a:pPr marL="2514853" marR="0">
              <a:lnSpc>
                <a:spcPts val="1783"/>
              </a:lnSpc>
              <a:spcBef>
                <a:spcPts val="136"/>
              </a:spcBef>
              <a:spcAft>
                <a:spcPts val="0"/>
              </a:spcAft>
            </a:pPr>
            <a:r>
              <a:rPr sz="1600" b="1" dirty="0">
                <a:solidFill>
                  <a:srgbClr val="000000"/>
                </a:solidFill>
                <a:latin typeface="CTVDVB+Arial Bold"/>
                <a:cs typeface="CTVDVB+Arial Bold"/>
              </a:rPr>
              <a:t>не </a:t>
            </a:r>
            <a:r>
              <a:rPr sz="1600" b="1" spc="-19" dirty="0">
                <a:solidFill>
                  <a:srgbClr val="000000"/>
                </a:solidFill>
                <a:latin typeface="CTVDVB+Arial Bold"/>
                <a:cs typeface="CTVDVB+Arial Bold"/>
              </a:rPr>
              <a:t>использует</a:t>
            </a:r>
            <a:r>
              <a:rPr sz="1600" b="1" spc="74" dirty="0">
                <a:solidFill>
                  <a:srgbClr val="000000"/>
                </a:solidFill>
                <a:latin typeface="CTVDVB+Arial Bold"/>
                <a:cs typeface="CTVDVB+Arial Bold"/>
              </a:rPr>
              <a:t> </a:t>
            </a:r>
            <a:r>
              <a:rPr sz="1600" b="1" dirty="0">
                <a:solidFill>
                  <a:srgbClr val="000000"/>
                </a:solidFill>
                <a:latin typeface="CTVDVB+Arial Bold"/>
                <a:cs typeface="CTVDVB+Arial Bold"/>
              </a:rPr>
              <a:t>в коммуникативных</a:t>
            </a:r>
            <a:r>
              <a:rPr sz="1600" b="1" spc="55" dirty="0">
                <a:solidFill>
                  <a:srgbClr val="000000"/>
                </a:solidFill>
                <a:latin typeface="CTVDVB+Arial Bold"/>
                <a:cs typeface="CTVDVB+Arial Bold"/>
              </a:rPr>
              <a:t> </a:t>
            </a:r>
            <a:r>
              <a:rPr sz="1600" b="1" dirty="0">
                <a:solidFill>
                  <a:srgbClr val="000000"/>
                </a:solidFill>
                <a:latin typeface="CTVDVB+Arial Bold"/>
                <a:cs typeface="CTVDVB+Arial Bold"/>
              </a:rPr>
              <a:t>целях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2435098" y="620904"/>
            <a:ext cx="7249946" cy="26488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785"/>
              </a:lnSpc>
              <a:spcBef>
                <a:spcPts val="0"/>
              </a:spcBef>
              <a:spcAft>
                <a:spcPts val="0"/>
              </a:spcAft>
            </a:pPr>
            <a:r>
              <a:rPr sz="1600" b="1" dirty="0">
                <a:solidFill>
                  <a:srgbClr val="000000"/>
                </a:solidFill>
                <a:latin typeface="CTVDVB+Arial Bold"/>
                <a:cs typeface="CTVDVB+Arial Bold"/>
              </a:rPr>
              <a:t>3. ограниченные,</a:t>
            </a:r>
            <a:r>
              <a:rPr sz="1600" b="1" spc="28" dirty="0">
                <a:solidFill>
                  <a:srgbClr val="000000"/>
                </a:solidFill>
                <a:latin typeface="CTVDVB+Arial Bold"/>
                <a:cs typeface="CTVDVB+Arial Bold"/>
              </a:rPr>
              <a:t> </a:t>
            </a:r>
            <a:r>
              <a:rPr sz="1600" b="1" spc="-12" dirty="0">
                <a:solidFill>
                  <a:srgbClr val="000000"/>
                </a:solidFill>
                <a:latin typeface="CTVDVB+Arial Bold"/>
                <a:cs typeface="CTVDVB+Arial Bold"/>
              </a:rPr>
              <a:t>повторяющееся</a:t>
            </a:r>
            <a:r>
              <a:rPr sz="1600" b="1" spc="71" dirty="0">
                <a:solidFill>
                  <a:srgbClr val="000000"/>
                </a:solidFill>
                <a:latin typeface="CTVDVB+Arial Bold"/>
                <a:cs typeface="CTVDVB+Arial Bold"/>
              </a:rPr>
              <a:t> </a:t>
            </a:r>
            <a:r>
              <a:rPr sz="1600" b="1" dirty="0">
                <a:solidFill>
                  <a:srgbClr val="000000"/>
                </a:solidFill>
                <a:latin typeface="CTVDVB+Arial Bold"/>
                <a:cs typeface="CTVDVB+Arial Bold"/>
              </a:rPr>
              <a:t>и стереотипные</a:t>
            </a:r>
            <a:r>
              <a:rPr sz="1600" b="1" spc="55" dirty="0">
                <a:solidFill>
                  <a:srgbClr val="000000"/>
                </a:solidFill>
                <a:latin typeface="CTVDVB+Arial Bold"/>
                <a:cs typeface="CTVDVB+Arial Bold"/>
              </a:rPr>
              <a:t> </a:t>
            </a:r>
            <a:r>
              <a:rPr sz="1600" b="1" spc="-18" dirty="0">
                <a:solidFill>
                  <a:srgbClr val="000000"/>
                </a:solidFill>
                <a:latin typeface="CTVDVB+Arial Bold"/>
                <a:cs typeface="CTVDVB+Arial Bold"/>
              </a:rPr>
              <a:t>формы</a:t>
            </a:r>
            <a:r>
              <a:rPr sz="1600" b="1" spc="54" dirty="0">
                <a:solidFill>
                  <a:srgbClr val="000000"/>
                </a:solidFill>
                <a:latin typeface="CTVDVB+Arial Bold"/>
                <a:cs typeface="CTVDVB+Arial Bold"/>
              </a:rPr>
              <a:t> </a:t>
            </a:r>
            <a:r>
              <a:rPr sz="1600" b="1" dirty="0">
                <a:solidFill>
                  <a:srgbClr val="000000"/>
                </a:solidFill>
                <a:latin typeface="CTVDVB+Arial Bold"/>
                <a:cs typeface="CTVDVB+Arial Bold"/>
              </a:rPr>
              <a:t>поведения,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3992626" y="865020"/>
            <a:ext cx="4198039" cy="2645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783"/>
              </a:lnSpc>
              <a:spcBef>
                <a:spcPts val="0"/>
              </a:spcBef>
              <a:spcAft>
                <a:spcPts val="0"/>
              </a:spcAft>
            </a:pPr>
            <a:r>
              <a:rPr sz="1600" b="1" dirty="0">
                <a:solidFill>
                  <a:srgbClr val="000000"/>
                </a:solidFill>
                <a:latin typeface="CTVDVB+Arial Bold"/>
                <a:cs typeface="CTVDVB+Arial Bold"/>
              </a:rPr>
              <a:t>интересов,</a:t>
            </a:r>
            <a:r>
              <a:rPr sz="1600" b="1" spc="40" dirty="0">
                <a:solidFill>
                  <a:srgbClr val="000000"/>
                </a:solidFill>
                <a:latin typeface="CTVDVB+Arial Bold"/>
                <a:cs typeface="CTVDVB+Arial Bold"/>
              </a:rPr>
              <a:t> </a:t>
            </a:r>
            <a:r>
              <a:rPr sz="1600" b="1" dirty="0">
                <a:solidFill>
                  <a:srgbClr val="000000"/>
                </a:solidFill>
                <a:latin typeface="CTVDVB+Arial Bold"/>
                <a:cs typeface="CTVDVB+Arial Bold"/>
              </a:rPr>
              <a:t>деятельности</a:t>
            </a:r>
            <a:r>
              <a:rPr sz="1600" b="1" spc="73" dirty="0">
                <a:solidFill>
                  <a:srgbClr val="000000"/>
                </a:solidFill>
                <a:latin typeface="CTVDVB+Arial Bold"/>
                <a:cs typeface="CTVDVB+Arial Bold"/>
              </a:rPr>
              <a:t> </a:t>
            </a:r>
            <a:r>
              <a:rPr sz="1600" b="1" dirty="0">
                <a:solidFill>
                  <a:srgbClr val="000000"/>
                </a:solidFill>
                <a:latin typeface="KFCRPH+Arial Bold"/>
                <a:cs typeface="KFCRPH+Arial Bold"/>
              </a:rPr>
              <a:t>-</a:t>
            </a:r>
            <a:r>
              <a:rPr sz="1600" b="1" spc="51" dirty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1600" b="1" dirty="0">
                <a:solidFill>
                  <a:srgbClr val="000000"/>
                </a:solidFill>
                <a:latin typeface="CTVDVB+Arial Bold"/>
                <a:cs typeface="CTVDVB+Arial Bold"/>
              </a:rPr>
              <a:t>стериотипии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277368" y="1906751"/>
            <a:ext cx="11768437" cy="123965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3413"/>
              </a:lnSpc>
              <a:spcBef>
                <a:spcPts val="0"/>
              </a:spcBef>
              <a:spcAft>
                <a:spcPts val="0"/>
              </a:spcAft>
            </a:pPr>
            <a:r>
              <a:rPr sz="2800" dirty="0">
                <a:solidFill>
                  <a:srgbClr val="000000"/>
                </a:solidFill>
                <a:latin typeface="RTUVCE+Wingdings"/>
                <a:cs typeface="RTUVCE+Wingdings"/>
              </a:rPr>
              <a:t></a:t>
            </a:r>
            <a:r>
              <a:rPr sz="2800" dirty="0">
                <a:solidFill>
                  <a:srgbClr val="000000"/>
                </a:solidFill>
                <a:latin typeface="LHSDHL+Calibri"/>
                <a:cs typeface="LHSDHL+Calibri"/>
              </a:rPr>
              <a:t>Проявляется в</a:t>
            </a:r>
            <a:r>
              <a:rPr sz="2800" spc="634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2800" dirty="0">
                <a:solidFill>
                  <a:srgbClr val="000000"/>
                </a:solidFill>
                <a:latin typeface="LHSDHL+Calibri"/>
                <a:cs typeface="LHSDHL+Calibri"/>
              </a:rPr>
              <a:t>ограниченной способностью</a:t>
            </a:r>
            <a:r>
              <a:rPr sz="2800" spc="11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2800" dirty="0">
                <a:solidFill>
                  <a:srgbClr val="000000"/>
                </a:solidFill>
                <a:latin typeface="LHSDHL+Calibri"/>
                <a:cs typeface="LHSDHL+Calibri"/>
              </a:rPr>
              <a:t>к гибкому взаимодействию</a:t>
            </a:r>
            <a:r>
              <a:rPr sz="2800" spc="-11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2800" dirty="0">
                <a:solidFill>
                  <a:srgbClr val="000000"/>
                </a:solidFill>
                <a:latin typeface="LHSDHL+Calibri"/>
                <a:cs typeface="LHSDHL+Calibri"/>
              </a:rPr>
              <a:t>со</a:t>
            </a:r>
          </a:p>
          <a:p>
            <a:pPr marL="0" marR="0">
              <a:lnSpc>
                <a:spcPts val="3023"/>
              </a:lnSpc>
              <a:spcBef>
                <a:spcPts val="0"/>
              </a:spcBef>
              <a:spcAft>
                <a:spcPts val="0"/>
              </a:spcAft>
            </a:pPr>
            <a:r>
              <a:rPr sz="2800" spc="-12" dirty="0">
                <a:solidFill>
                  <a:srgbClr val="000000"/>
                </a:solidFill>
                <a:latin typeface="LHSDHL+Calibri"/>
                <a:cs typeface="LHSDHL+Calibri"/>
              </a:rPr>
              <a:t>средой,</a:t>
            </a:r>
            <a:r>
              <a:rPr sz="2800" spc="11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2800" dirty="0">
                <a:solidFill>
                  <a:srgbClr val="000000"/>
                </a:solidFill>
                <a:latin typeface="LHSDHL+Calibri"/>
                <a:cs typeface="LHSDHL+Calibri"/>
              </a:rPr>
              <a:t>возможностью</a:t>
            </a:r>
            <a:r>
              <a:rPr sz="2800" spc="-12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2800" dirty="0">
                <a:solidFill>
                  <a:srgbClr val="000000"/>
                </a:solidFill>
                <a:latin typeface="LHSDHL+Calibri"/>
                <a:cs typeface="LHSDHL+Calibri"/>
              </a:rPr>
              <a:t>приспособиться</a:t>
            </a:r>
            <a:r>
              <a:rPr sz="2800" spc="49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2800" spc="-27" dirty="0">
                <a:solidFill>
                  <a:srgbClr val="000000"/>
                </a:solidFill>
                <a:latin typeface="LHSDHL+Calibri"/>
                <a:cs typeface="LHSDHL+Calibri"/>
              </a:rPr>
              <a:t>только</a:t>
            </a:r>
            <a:r>
              <a:rPr sz="2800" spc="40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2800" dirty="0">
                <a:solidFill>
                  <a:srgbClr val="000000"/>
                </a:solidFill>
                <a:latin typeface="LHSDHL+Calibri"/>
                <a:cs typeface="LHSDHL+Calibri"/>
              </a:rPr>
              <a:t>к устойчивым</a:t>
            </a:r>
            <a:r>
              <a:rPr sz="2800" spc="22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2800" dirty="0">
                <a:solidFill>
                  <a:srgbClr val="000000"/>
                </a:solidFill>
                <a:latin typeface="LHSDHL+Calibri"/>
                <a:cs typeface="LHSDHL+Calibri"/>
              </a:rPr>
              <a:t>формам</a:t>
            </a:r>
          </a:p>
          <a:p>
            <a:pPr marL="0" marR="0">
              <a:lnSpc>
                <a:spcPts val="3023"/>
              </a:lnSpc>
              <a:spcBef>
                <a:spcPts val="50"/>
              </a:spcBef>
              <a:spcAft>
                <a:spcPts val="0"/>
              </a:spcAft>
            </a:pPr>
            <a:r>
              <a:rPr sz="2800" dirty="0">
                <a:solidFill>
                  <a:srgbClr val="000000"/>
                </a:solidFill>
                <a:latin typeface="LHSDHL+Calibri"/>
                <a:cs typeface="LHSDHL+Calibri"/>
              </a:rPr>
              <a:t>жизни.</a:t>
            </a:r>
          </a:p>
        </p:txBody>
      </p:sp>
      <p:sp>
        <p:nvSpPr>
          <p:cNvPr id="6" name="object 6"/>
          <p:cNvSpPr txBox="1"/>
          <p:nvPr/>
        </p:nvSpPr>
        <p:spPr>
          <a:xfrm>
            <a:off x="277368" y="3696181"/>
            <a:ext cx="11354002" cy="162408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3413"/>
              </a:lnSpc>
              <a:spcBef>
                <a:spcPts val="0"/>
              </a:spcBef>
              <a:spcAft>
                <a:spcPts val="0"/>
              </a:spcAft>
            </a:pPr>
            <a:r>
              <a:rPr sz="2800" dirty="0">
                <a:solidFill>
                  <a:srgbClr val="000000"/>
                </a:solidFill>
                <a:latin typeface="RTUVCE+Wingdings"/>
                <a:cs typeface="RTUVCE+Wingdings"/>
              </a:rPr>
              <a:t></a:t>
            </a:r>
            <a:r>
              <a:rPr sz="2800" spc="-13" dirty="0">
                <a:solidFill>
                  <a:srgbClr val="000000"/>
                </a:solidFill>
                <a:latin typeface="LHSDHL+Calibri"/>
                <a:cs typeface="LHSDHL+Calibri"/>
              </a:rPr>
              <a:t>Чтобы</a:t>
            </a:r>
            <a:r>
              <a:rPr sz="2800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2800" spc="-14" dirty="0">
                <a:solidFill>
                  <a:srgbClr val="000000"/>
                </a:solidFill>
                <a:latin typeface="LHSDHL+Calibri"/>
                <a:cs typeface="LHSDHL+Calibri"/>
              </a:rPr>
              <a:t>поднять</a:t>
            </a:r>
            <a:r>
              <a:rPr sz="2800" spc="29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2800" dirty="0">
                <a:solidFill>
                  <a:srgbClr val="000000"/>
                </a:solidFill>
                <a:latin typeface="LHSDHL+Calibri"/>
                <a:cs typeface="LHSDHL+Calibri"/>
              </a:rPr>
              <a:t>жизненный </a:t>
            </a:r>
            <a:r>
              <a:rPr sz="2800" spc="-14" dirty="0">
                <a:solidFill>
                  <a:srgbClr val="000000"/>
                </a:solidFill>
                <a:latin typeface="LHSDHL+Calibri"/>
                <a:cs typeface="LHSDHL+Calibri"/>
              </a:rPr>
              <a:t>тонус</a:t>
            </a:r>
            <a:r>
              <a:rPr sz="2800" spc="31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2800" dirty="0">
                <a:solidFill>
                  <a:srgbClr val="000000"/>
                </a:solidFill>
                <a:latin typeface="LHSDHL+Calibri"/>
                <a:cs typeface="LHSDHL+Calibri"/>
              </a:rPr>
              <a:t>и </a:t>
            </a:r>
            <a:r>
              <a:rPr sz="2800" spc="-13" dirty="0">
                <a:solidFill>
                  <a:srgbClr val="000000"/>
                </a:solidFill>
                <a:latin typeface="LHSDHL+Calibri"/>
                <a:cs typeface="LHSDHL+Calibri"/>
              </a:rPr>
              <a:t>заглушить</a:t>
            </a:r>
            <a:r>
              <a:rPr sz="2800" dirty="0">
                <a:solidFill>
                  <a:srgbClr val="000000"/>
                </a:solidFill>
                <a:latin typeface="LHSDHL+Calibri"/>
                <a:cs typeface="LHSDHL+Calibri"/>
              </a:rPr>
              <a:t> дискомфорт</a:t>
            </a:r>
            <a:r>
              <a:rPr sz="2800" spc="19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2800" spc="-14" dirty="0">
                <a:solidFill>
                  <a:srgbClr val="000000"/>
                </a:solidFill>
                <a:latin typeface="LHSDHL+Calibri"/>
                <a:cs typeface="LHSDHL+Calibri"/>
              </a:rPr>
              <a:t>дети</a:t>
            </a:r>
          </a:p>
          <a:p>
            <a:pPr marL="0" marR="0">
              <a:lnSpc>
                <a:spcPts val="3023"/>
              </a:lnSpc>
              <a:spcBef>
                <a:spcPts val="0"/>
              </a:spcBef>
              <a:spcAft>
                <a:spcPts val="0"/>
              </a:spcAft>
            </a:pPr>
            <a:r>
              <a:rPr sz="2800" spc="-11" dirty="0">
                <a:solidFill>
                  <a:srgbClr val="000000"/>
                </a:solidFill>
                <a:latin typeface="LHSDHL+Calibri"/>
                <a:cs typeface="LHSDHL+Calibri"/>
              </a:rPr>
              <a:t>используют</a:t>
            </a:r>
            <a:r>
              <a:rPr sz="2800" spc="22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2800" b="1" i="1" dirty="0">
                <a:solidFill>
                  <a:srgbClr val="000000"/>
                </a:solidFill>
                <a:latin typeface="RVWGAE+Calibri Bold Italic"/>
                <a:cs typeface="RVWGAE+Calibri Bold Italic"/>
              </a:rPr>
              <a:t>аутостимуляции</a:t>
            </a:r>
            <a:r>
              <a:rPr sz="2800" dirty="0">
                <a:solidFill>
                  <a:srgbClr val="000000"/>
                </a:solidFill>
                <a:latin typeface="LHSDHL+Calibri"/>
                <a:cs typeface="LHSDHL+Calibri"/>
              </a:rPr>
              <a:t>,</a:t>
            </a:r>
            <a:r>
              <a:rPr sz="2800" spc="22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2800" dirty="0">
                <a:solidFill>
                  <a:srgbClr val="000000"/>
                </a:solidFill>
                <a:latin typeface="LHSDHL+Calibri"/>
                <a:cs typeface="LHSDHL+Calibri"/>
              </a:rPr>
              <a:t>а при</a:t>
            </a:r>
            <a:r>
              <a:rPr sz="2800" spc="31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2800" spc="-10" dirty="0">
                <a:solidFill>
                  <a:srgbClr val="000000"/>
                </a:solidFill>
                <a:latin typeface="LHSDHL+Calibri"/>
                <a:cs typeface="LHSDHL+Calibri"/>
              </a:rPr>
              <a:t>попытке</a:t>
            </a:r>
            <a:r>
              <a:rPr sz="2800" spc="44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2800" dirty="0">
                <a:solidFill>
                  <a:srgbClr val="000000"/>
                </a:solidFill>
                <a:latin typeface="LHSDHL+Calibri"/>
                <a:cs typeface="LHSDHL+Calibri"/>
              </a:rPr>
              <a:t>включить,</a:t>
            </a:r>
            <a:r>
              <a:rPr sz="2800" spc="24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2800" dirty="0">
                <a:solidFill>
                  <a:srgbClr val="000000"/>
                </a:solidFill>
                <a:latin typeface="LHSDHL+Calibri"/>
                <a:cs typeface="LHSDHL+Calibri"/>
              </a:rPr>
              <a:t>вовлечь</a:t>
            </a:r>
            <a:r>
              <a:rPr sz="2800" spc="-15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2800" dirty="0">
                <a:solidFill>
                  <a:srgbClr val="000000"/>
                </a:solidFill>
                <a:latin typeface="LHSDHL+Calibri"/>
                <a:cs typeface="LHSDHL+Calibri"/>
              </a:rPr>
              <a:t>ребенка</a:t>
            </a:r>
          </a:p>
          <a:p>
            <a:pPr marL="0" marR="0">
              <a:lnSpc>
                <a:spcPts val="3024"/>
              </a:lnSpc>
              <a:spcBef>
                <a:spcPts val="50"/>
              </a:spcBef>
              <a:spcAft>
                <a:spcPts val="0"/>
              </a:spcAft>
            </a:pPr>
            <a:r>
              <a:rPr sz="2800" dirty="0">
                <a:solidFill>
                  <a:srgbClr val="000000"/>
                </a:solidFill>
                <a:latin typeface="LHSDHL+Calibri"/>
                <a:cs typeface="LHSDHL+Calibri"/>
              </a:rPr>
              <a:t>во</a:t>
            </a:r>
            <a:r>
              <a:rPr sz="2800" spc="-16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2800" dirty="0">
                <a:solidFill>
                  <a:srgbClr val="000000"/>
                </a:solidFill>
                <a:latin typeface="LHSDHL+Calibri"/>
                <a:cs typeface="LHSDHL+Calibri"/>
              </a:rPr>
              <a:t>взаимодействие,</a:t>
            </a:r>
            <a:r>
              <a:rPr sz="2800" spc="-10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2800" dirty="0">
                <a:solidFill>
                  <a:srgbClr val="000000"/>
                </a:solidFill>
                <a:latin typeface="LHSDHL+Calibri"/>
                <a:cs typeface="LHSDHL+Calibri"/>
              </a:rPr>
              <a:t>заметно возрастают</a:t>
            </a:r>
            <a:r>
              <a:rPr sz="2800" spc="23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2800" dirty="0">
                <a:solidFill>
                  <a:srgbClr val="000000"/>
                </a:solidFill>
                <a:latin typeface="LHSDHL+Calibri"/>
                <a:cs typeface="LHSDHL+Calibri"/>
              </a:rPr>
              <a:t>тревоги, неуверенность,</a:t>
            </a:r>
          </a:p>
          <a:p>
            <a:pPr marL="0" marR="0">
              <a:lnSpc>
                <a:spcPts val="3026"/>
              </a:lnSpc>
              <a:spcBef>
                <a:spcPts val="0"/>
              </a:spcBef>
              <a:spcAft>
                <a:spcPts val="0"/>
              </a:spcAft>
            </a:pPr>
            <a:r>
              <a:rPr sz="2800" dirty="0">
                <a:solidFill>
                  <a:srgbClr val="000000"/>
                </a:solidFill>
                <a:latin typeface="LHSDHL+Calibri"/>
                <a:cs typeface="LHSDHL+Calibri"/>
              </a:rPr>
              <a:t>напряжение, появляется</a:t>
            </a:r>
            <a:r>
              <a:rPr sz="2800" spc="39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2800" b="1" i="1" dirty="0">
                <a:solidFill>
                  <a:srgbClr val="000000"/>
                </a:solidFill>
                <a:latin typeface="RVWGAE+Calibri Bold Italic"/>
                <a:cs typeface="RVWGAE+Calibri Bold Italic"/>
              </a:rPr>
              <a:t>аутоагрессия </a:t>
            </a:r>
            <a:r>
              <a:rPr sz="2800" dirty="0">
                <a:solidFill>
                  <a:srgbClr val="000000"/>
                </a:solidFill>
                <a:latin typeface="LHSDHL+Calibri"/>
                <a:cs typeface="LHSDHL+Calibri"/>
              </a:rPr>
              <a:t>или </a:t>
            </a:r>
            <a:r>
              <a:rPr sz="2800" b="1" i="1" dirty="0">
                <a:solidFill>
                  <a:srgbClr val="000000"/>
                </a:solidFill>
                <a:latin typeface="RVWGAE+Calibri Bold Italic"/>
                <a:cs typeface="RVWGAE+Calibri Bold Italic"/>
              </a:rPr>
              <a:t>генерализованная</a:t>
            </a:r>
            <a:r>
              <a:rPr sz="2800" b="1" i="1" spc="39" dirty="0">
                <a:solidFill>
                  <a:srgbClr val="000000"/>
                </a:solidFill>
                <a:latin typeface="RVWGAE+Calibri Bold Italic"/>
                <a:cs typeface="RVWGAE+Calibri Bold Italic"/>
              </a:rPr>
              <a:t> </a:t>
            </a:r>
            <a:r>
              <a:rPr sz="2800" b="1" i="1" dirty="0">
                <a:solidFill>
                  <a:srgbClr val="000000"/>
                </a:solidFill>
                <a:latin typeface="RVWGAE+Calibri Bold Italic"/>
                <a:cs typeface="RVWGAE+Calibri Bold Italic"/>
              </a:rPr>
              <a:t>агрессия</a:t>
            </a:r>
            <a:r>
              <a:rPr sz="2800" dirty="0">
                <a:solidFill>
                  <a:srgbClr val="000000"/>
                </a:solidFill>
                <a:latin typeface="CUUDVN+Calibri"/>
                <a:cs typeface="CUUDVN+Calibri"/>
              </a:rPr>
              <a:t>.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929639" y="727141"/>
            <a:ext cx="9991461" cy="60506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4464"/>
              </a:lnSpc>
              <a:spcBef>
                <a:spcPts val="0"/>
              </a:spcBef>
              <a:spcAft>
                <a:spcPts val="0"/>
              </a:spcAft>
            </a:pPr>
            <a:r>
              <a:rPr sz="4000" b="1" i="1" dirty="0">
                <a:solidFill>
                  <a:srgbClr val="000000"/>
                </a:solidFill>
                <a:latin typeface="TWNVMT+Arial Bold Italic"/>
                <a:cs typeface="TWNVMT+Arial Bold Italic"/>
              </a:rPr>
              <a:t>Сенсорные особенности</a:t>
            </a:r>
            <a:r>
              <a:rPr sz="4000" b="1" i="1" spc="31" dirty="0">
                <a:solidFill>
                  <a:srgbClr val="000000"/>
                </a:solidFill>
                <a:latin typeface="TWNVMT+Arial Bold Italic"/>
                <a:cs typeface="TWNVMT+Arial Bold Italic"/>
              </a:rPr>
              <a:t> </a:t>
            </a:r>
            <a:r>
              <a:rPr sz="4000" b="1" i="1" spc="-15" dirty="0">
                <a:solidFill>
                  <a:srgbClr val="000000"/>
                </a:solidFill>
                <a:latin typeface="TWNVMT+Arial Bold Italic"/>
                <a:cs typeface="TWNVMT+Arial Bold Italic"/>
              </a:rPr>
              <a:t>детей</a:t>
            </a:r>
            <a:r>
              <a:rPr sz="4000" b="1" i="1" spc="13" dirty="0">
                <a:solidFill>
                  <a:srgbClr val="000000"/>
                </a:solidFill>
                <a:latin typeface="TWNVMT+Arial Bold Italic"/>
                <a:cs typeface="TWNVMT+Arial Bold Italic"/>
              </a:rPr>
              <a:t> </a:t>
            </a:r>
            <a:r>
              <a:rPr sz="4000" b="1" i="1" dirty="0">
                <a:solidFill>
                  <a:srgbClr val="000000"/>
                </a:solidFill>
                <a:latin typeface="TWNVMT+Arial Bold Italic"/>
                <a:cs typeface="TWNVMT+Arial Bold Italic"/>
              </a:rPr>
              <a:t>с</a:t>
            </a:r>
            <a:r>
              <a:rPr sz="4000" b="1" i="1" spc="17" dirty="0">
                <a:solidFill>
                  <a:srgbClr val="000000"/>
                </a:solidFill>
                <a:latin typeface="TWNVMT+Arial Bold Italic"/>
                <a:cs typeface="TWNVMT+Arial Bold Italic"/>
              </a:rPr>
              <a:t> </a:t>
            </a:r>
            <a:r>
              <a:rPr sz="4000" b="1" i="1" spc="-233" dirty="0">
                <a:solidFill>
                  <a:srgbClr val="000000"/>
                </a:solidFill>
                <a:latin typeface="TWNVMT+Arial Bold Italic"/>
                <a:cs typeface="TWNVMT+Arial Bold Italic"/>
              </a:rPr>
              <a:t>РАС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426719" y="2210372"/>
            <a:ext cx="10148045" cy="1623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3416"/>
              </a:lnSpc>
              <a:spcBef>
                <a:spcPts val="0"/>
              </a:spcBef>
              <a:spcAft>
                <a:spcPts val="0"/>
              </a:spcAft>
            </a:pPr>
            <a:r>
              <a:rPr sz="2800" dirty="0">
                <a:solidFill>
                  <a:srgbClr val="000000"/>
                </a:solidFill>
                <a:latin typeface="BKADOJ+Arial"/>
                <a:cs typeface="BKADOJ+Arial"/>
              </a:rPr>
              <a:t>•</a:t>
            </a:r>
            <a:r>
              <a:rPr sz="2800" spc="44" dirty="0">
                <a:solidFill>
                  <a:srgbClr val="000000"/>
                </a:solidFill>
                <a:latin typeface="BKADOJ+Arial"/>
                <a:cs typeface="BKADOJ+Arial"/>
              </a:rPr>
              <a:t> </a:t>
            </a:r>
            <a:r>
              <a:rPr sz="2800" b="1" i="1" spc="-18" dirty="0">
                <a:solidFill>
                  <a:srgbClr val="000000"/>
                </a:solidFill>
                <a:latin typeface="RVWGAE+Calibri Bold Italic"/>
                <a:cs typeface="RVWGAE+Calibri Bold Italic"/>
              </a:rPr>
              <a:t>Трудности</a:t>
            </a:r>
            <a:r>
              <a:rPr sz="2800" b="1" i="1" dirty="0">
                <a:solidFill>
                  <a:srgbClr val="000000"/>
                </a:solidFill>
                <a:latin typeface="RVWGAE+Calibri Bold Italic"/>
                <a:cs typeface="RVWGAE+Calibri Bold Italic"/>
              </a:rPr>
              <a:t> с восприятием</a:t>
            </a:r>
            <a:r>
              <a:rPr sz="2800" b="1" i="1" spc="46" dirty="0">
                <a:solidFill>
                  <a:srgbClr val="000000"/>
                </a:solidFill>
                <a:latin typeface="RVWGAE+Calibri Bold Italic"/>
                <a:cs typeface="RVWGAE+Calibri Bold Italic"/>
              </a:rPr>
              <a:t> </a:t>
            </a:r>
            <a:r>
              <a:rPr sz="2800" b="1" i="1" dirty="0">
                <a:solidFill>
                  <a:srgbClr val="000000"/>
                </a:solidFill>
                <a:latin typeface="RVWGAE+Calibri Bold Italic"/>
                <a:cs typeface="RVWGAE+Calibri Bold Italic"/>
              </a:rPr>
              <a:t>(интерпретацией)</a:t>
            </a:r>
            <a:r>
              <a:rPr sz="2800" b="1" i="1" spc="44" dirty="0">
                <a:solidFill>
                  <a:srgbClr val="000000"/>
                </a:solidFill>
                <a:latin typeface="RVWGAE+Calibri Bold Italic"/>
                <a:cs typeface="RVWGAE+Calibri Bold Italic"/>
              </a:rPr>
              <a:t> </a:t>
            </a:r>
            <a:r>
              <a:rPr sz="2800" b="1" i="1" dirty="0">
                <a:solidFill>
                  <a:srgbClr val="000000"/>
                </a:solidFill>
                <a:latin typeface="RVWGAE+Calibri Bold Italic"/>
                <a:cs typeface="RVWGAE+Calibri Bold Italic"/>
              </a:rPr>
              <a:t>сенсорной</a:t>
            </a:r>
          </a:p>
          <a:p>
            <a:pPr marL="228904" marR="0">
              <a:lnSpc>
                <a:spcPts val="3023"/>
              </a:lnSpc>
              <a:spcBef>
                <a:spcPts val="0"/>
              </a:spcBef>
              <a:spcAft>
                <a:spcPts val="0"/>
              </a:spcAft>
            </a:pPr>
            <a:r>
              <a:rPr sz="2800" b="1" i="1" dirty="0">
                <a:solidFill>
                  <a:srgbClr val="000000"/>
                </a:solidFill>
                <a:latin typeface="RVWGAE+Calibri Bold Italic"/>
                <a:cs typeface="RVWGAE+Calibri Bold Italic"/>
              </a:rPr>
              <a:t>информации могут</a:t>
            </a:r>
            <a:r>
              <a:rPr sz="2800" b="1" i="1" spc="14" dirty="0">
                <a:solidFill>
                  <a:srgbClr val="000000"/>
                </a:solidFill>
                <a:latin typeface="RVWGAE+Calibri Bold Italic"/>
                <a:cs typeface="RVWGAE+Calibri Bold Italic"/>
              </a:rPr>
              <a:t> </a:t>
            </a:r>
            <a:r>
              <a:rPr sz="2800" b="1" i="1" dirty="0">
                <a:solidFill>
                  <a:srgbClr val="000000"/>
                </a:solidFill>
                <a:latin typeface="RVWGAE+Calibri Bold Italic"/>
                <a:cs typeface="RVWGAE+Calibri Bold Italic"/>
              </a:rPr>
              <a:t>повлиять</a:t>
            </a:r>
            <a:r>
              <a:rPr sz="2800" b="1" i="1" spc="32" dirty="0">
                <a:solidFill>
                  <a:srgbClr val="000000"/>
                </a:solidFill>
                <a:latin typeface="RVWGAE+Calibri Bold Italic"/>
                <a:cs typeface="RVWGAE+Calibri Bold Italic"/>
              </a:rPr>
              <a:t> </a:t>
            </a:r>
            <a:r>
              <a:rPr sz="2800" b="1" i="1" dirty="0">
                <a:solidFill>
                  <a:srgbClr val="000000"/>
                </a:solidFill>
                <a:latin typeface="RVWGAE+Calibri Bold Italic"/>
                <a:cs typeface="RVWGAE+Calibri Bold Italic"/>
              </a:rPr>
              <a:t>на то, </a:t>
            </a:r>
            <a:r>
              <a:rPr sz="2800" b="1" i="1" spc="-28" dirty="0">
                <a:solidFill>
                  <a:srgbClr val="000000"/>
                </a:solidFill>
                <a:latin typeface="RVWGAE+Calibri Bold Italic"/>
                <a:cs typeface="RVWGAE+Calibri Bold Italic"/>
              </a:rPr>
              <a:t>как</a:t>
            </a:r>
            <a:r>
              <a:rPr sz="2800" b="1" i="1" spc="40" dirty="0">
                <a:solidFill>
                  <a:srgbClr val="000000"/>
                </a:solidFill>
                <a:latin typeface="RVWGAE+Calibri Bold Italic"/>
                <a:cs typeface="RVWGAE+Calibri Bold Italic"/>
              </a:rPr>
              <a:t> </a:t>
            </a:r>
            <a:r>
              <a:rPr sz="2800" b="1" i="1" dirty="0">
                <a:solidFill>
                  <a:srgbClr val="000000"/>
                </a:solidFill>
                <a:latin typeface="RVWGAE+Calibri Bold Italic"/>
                <a:cs typeface="RVWGAE+Calibri Bold Italic"/>
              </a:rPr>
              <a:t>мы</a:t>
            </a:r>
            <a:r>
              <a:rPr sz="2800" b="1" i="1" spc="17" dirty="0">
                <a:solidFill>
                  <a:srgbClr val="000000"/>
                </a:solidFill>
                <a:latin typeface="RVWGAE+Calibri Bold Italic"/>
                <a:cs typeface="RVWGAE+Calibri Bold Italic"/>
              </a:rPr>
              <a:t> </a:t>
            </a:r>
            <a:r>
              <a:rPr sz="2800" b="1" i="1" dirty="0">
                <a:solidFill>
                  <a:srgbClr val="000000"/>
                </a:solidFill>
                <a:latin typeface="RVWGAE+Calibri Bold Italic"/>
                <a:cs typeface="RVWGAE+Calibri Bold Italic"/>
              </a:rPr>
              <a:t>себя</a:t>
            </a:r>
            <a:r>
              <a:rPr sz="2800" b="1" i="1" spc="16" dirty="0">
                <a:solidFill>
                  <a:srgbClr val="000000"/>
                </a:solidFill>
                <a:latin typeface="RVWGAE+Calibri Bold Italic"/>
                <a:cs typeface="RVWGAE+Calibri Bold Italic"/>
              </a:rPr>
              <a:t> </a:t>
            </a:r>
            <a:r>
              <a:rPr sz="2800" b="1" i="1" dirty="0">
                <a:solidFill>
                  <a:srgbClr val="000000"/>
                </a:solidFill>
                <a:latin typeface="RVWGAE+Calibri Bold Italic"/>
                <a:cs typeface="RVWGAE+Calibri Bold Italic"/>
              </a:rPr>
              <a:t>чувствуем,</a:t>
            </a:r>
          </a:p>
          <a:p>
            <a:pPr marL="228904" marR="0">
              <a:lnSpc>
                <a:spcPts val="3024"/>
              </a:lnSpc>
              <a:spcBef>
                <a:spcPts val="50"/>
              </a:spcBef>
              <a:spcAft>
                <a:spcPts val="0"/>
              </a:spcAft>
            </a:pPr>
            <a:r>
              <a:rPr sz="2800" b="1" i="1" spc="-28" dirty="0">
                <a:solidFill>
                  <a:srgbClr val="000000"/>
                </a:solidFill>
                <a:latin typeface="RVWGAE+Calibri Bold Italic"/>
                <a:cs typeface="RVWGAE+Calibri Bold Italic"/>
              </a:rPr>
              <a:t>как</a:t>
            </a:r>
            <a:r>
              <a:rPr sz="2800" b="1" i="1" spc="26" dirty="0">
                <a:solidFill>
                  <a:srgbClr val="000000"/>
                </a:solidFill>
                <a:latin typeface="RVWGAE+Calibri Bold Italic"/>
                <a:cs typeface="RVWGAE+Calibri Bold Italic"/>
              </a:rPr>
              <a:t> </a:t>
            </a:r>
            <a:r>
              <a:rPr sz="2800" b="1" i="1" dirty="0">
                <a:solidFill>
                  <a:srgbClr val="000000"/>
                </a:solidFill>
                <a:latin typeface="RVWGAE+Calibri Bold Italic"/>
                <a:cs typeface="RVWGAE+Calibri Bold Italic"/>
              </a:rPr>
              <a:t>мы</a:t>
            </a:r>
            <a:r>
              <a:rPr sz="2800" b="1" i="1" spc="20" dirty="0">
                <a:solidFill>
                  <a:srgbClr val="000000"/>
                </a:solidFill>
                <a:latin typeface="RVWGAE+Calibri Bold Italic"/>
                <a:cs typeface="RVWGAE+Calibri Bold Italic"/>
              </a:rPr>
              <a:t> </a:t>
            </a:r>
            <a:r>
              <a:rPr sz="2800" b="1" i="1" dirty="0">
                <a:solidFill>
                  <a:srgbClr val="000000"/>
                </a:solidFill>
                <a:latin typeface="RVWGAE+Calibri Bold Italic"/>
                <a:cs typeface="RVWGAE+Calibri Bold Italic"/>
              </a:rPr>
              <a:t>думаем,</a:t>
            </a:r>
            <a:r>
              <a:rPr sz="2800" b="1" i="1" spc="25" dirty="0">
                <a:solidFill>
                  <a:srgbClr val="000000"/>
                </a:solidFill>
                <a:latin typeface="RVWGAE+Calibri Bold Italic"/>
                <a:cs typeface="RVWGAE+Calibri Bold Italic"/>
              </a:rPr>
              <a:t> </a:t>
            </a:r>
            <a:r>
              <a:rPr sz="2800" b="1" i="1" spc="-28" dirty="0">
                <a:solidFill>
                  <a:srgbClr val="000000"/>
                </a:solidFill>
                <a:latin typeface="RVWGAE+Calibri Bold Italic"/>
                <a:cs typeface="RVWGAE+Calibri Bold Italic"/>
              </a:rPr>
              <a:t>как</a:t>
            </a:r>
            <a:r>
              <a:rPr sz="2800" b="1" i="1" spc="40" dirty="0">
                <a:solidFill>
                  <a:srgbClr val="000000"/>
                </a:solidFill>
                <a:latin typeface="RVWGAE+Calibri Bold Italic"/>
                <a:cs typeface="RVWGAE+Calibri Bold Italic"/>
              </a:rPr>
              <a:t> </a:t>
            </a:r>
            <a:r>
              <a:rPr sz="2800" b="1" i="1" dirty="0">
                <a:solidFill>
                  <a:srgbClr val="000000"/>
                </a:solidFill>
                <a:latin typeface="RVWGAE+Calibri Bold Italic"/>
                <a:cs typeface="RVWGAE+Calibri Bold Italic"/>
              </a:rPr>
              <a:t>ведем</a:t>
            </a:r>
            <a:r>
              <a:rPr sz="2800" b="1" i="1" spc="36" dirty="0">
                <a:solidFill>
                  <a:srgbClr val="000000"/>
                </a:solidFill>
                <a:latin typeface="RVWGAE+Calibri Bold Italic"/>
                <a:cs typeface="RVWGAE+Calibri Bold Italic"/>
              </a:rPr>
              <a:t> </a:t>
            </a:r>
            <a:r>
              <a:rPr sz="2800" b="1" i="1" dirty="0">
                <a:solidFill>
                  <a:srgbClr val="000000"/>
                </a:solidFill>
                <a:latin typeface="RVWGAE+Calibri Bold Italic"/>
                <a:cs typeface="RVWGAE+Calibri Bold Italic"/>
              </a:rPr>
              <a:t>себя</a:t>
            </a:r>
            <a:r>
              <a:rPr sz="2800" b="1" i="1" spc="16" dirty="0">
                <a:solidFill>
                  <a:srgbClr val="000000"/>
                </a:solidFill>
                <a:latin typeface="RVWGAE+Calibri Bold Italic"/>
                <a:cs typeface="RVWGAE+Calibri Bold Italic"/>
              </a:rPr>
              <a:t> </a:t>
            </a:r>
            <a:r>
              <a:rPr sz="2800" b="1" i="1" dirty="0">
                <a:solidFill>
                  <a:srgbClr val="000000"/>
                </a:solidFill>
                <a:latin typeface="RVWGAE+Calibri Bold Italic"/>
                <a:cs typeface="RVWGAE+Calibri Bold Italic"/>
              </a:rPr>
              <a:t>или </a:t>
            </a:r>
            <a:r>
              <a:rPr sz="2800" b="1" i="1" spc="-28" dirty="0">
                <a:solidFill>
                  <a:srgbClr val="000000"/>
                </a:solidFill>
                <a:latin typeface="RVWGAE+Calibri Bold Italic"/>
                <a:cs typeface="RVWGAE+Calibri Bold Italic"/>
              </a:rPr>
              <a:t>как</a:t>
            </a:r>
            <a:r>
              <a:rPr sz="2800" b="1" i="1" spc="40" dirty="0">
                <a:solidFill>
                  <a:srgbClr val="000000"/>
                </a:solidFill>
                <a:latin typeface="RVWGAE+Calibri Bold Italic"/>
                <a:cs typeface="RVWGAE+Calibri Bold Italic"/>
              </a:rPr>
              <a:t> </a:t>
            </a:r>
            <a:r>
              <a:rPr sz="2800" b="1" i="1" dirty="0">
                <a:solidFill>
                  <a:srgbClr val="000000"/>
                </a:solidFill>
                <a:latin typeface="RVWGAE+Calibri Bold Italic"/>
                <a:cs typeface="RVWGAE+Calibri Bold Italic"/>
              </a:rPr>
              <a:t>реагируем</a:t>
            </a:r>
            <a:r>
              <a:rPr sz="2800" b="1" i="1" spc="16" dirty="0">
                <a:solidFill>
                  <a:srgbClr val="000000"/>
                </a:solidFill>
                <a:latin typeface="RVWGAE+Calibri Bold Italic"/>
                <a:cs typeface="RVWGAE+Calibri Bold Italic"/>
              </a:rPr>
              <a:t> </a:t>
            </a:r>
            <a:r>
              <a:rPr sz="2800" b="1" i="1" dirty="0">
                <a:solidFill>
                  <a:srgbClr val="000000"/>
                </a:solidFill>
                <a:latin typeface="RVWGAE+Calibri Bold Italic"/>
                <a:cs typeface="RVWGAE+Calibri Bold Italic"/>
              </a:rPr>
              <a:t>на</a:t>
            </a:r>
          </a:p>
          <a:p>
            <a:pPr marL="228904" marR="0">
              <a:lnSpc>
                <a:spcPts val="3023"/>
              </a:lnSpc>
              <a:spcBef>
                <a:spcPts val="0"/>
              </a:spcBef>
              <a:spcAft>
                <a:spcPts val="0"/>
              </a:spcAft>
            </a:pPr>
            <a:r>
              <a:rPr sz="2800" b="1" i="1" dirty="0">
                <a:solidFill>
                  <a:srgbClr val="000000"/>
                </a:solidFill>
                <a:latin typeface="RVWGAE+Calibri Bold Italic"/>
                <a:cs typeface="RVWGAE+Calibri Bold Italic"/>
              </a:rPr>
              <a:t>окружение.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655624" y="3747108"/>
            <a:ext cx="8641824" cy="239213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3413"/>
              </a:lnSpc>
              <a:spcBef>
                <a:spcPts val="0"/>
              </a:spcBef>
              <a:spcAft>
                <a:spcPts val="0"/>
              </a:spcAft>
            </a:pPr>
            <a:r>
              <a:rPr sz="2800" b="1" i="1" dirty="0">
                <a:solidFill>
                  <a:srgbClr val="000000"/>
                </a:solidFill>
                <a:latin typeface="RVWGAE+Calibri Bold Italic"/>
                <a:cs typeface="RVWGAE+Calibri Bold Italic"/>
              </a:rPr>
              <a:t>Люди с </a:t>
            </a:r>
            <a:r>
              <a:rPr sz="2800" b="1" i="1" spc="-114" dirty="0">
                <a:solidFill>
                  <a:srgbClr val="000000"/>
                </a:solidFill>
                <a:latin typeface="RVWGAE+Calibri Bold Italic"/>
                <a:cs typeface="RVWGAE+Calibri Bold Italic"/>
              </a:rPr>
              <a:t>РАС</a:t>
            </a:r>
            <a:r>
              <a:rPr sz="2800" b="1" i="1" spc="129" dirty="0">
                <a:solidFill>
                  <a:srgbClr val="000000"/>
                </a:solidFill>
                <a:latin typeface="RVWGAE+Calibri Bold Italic"/>
                <a:cs typeface="RVWGAE+Calibri Bold Italic"/>
              </a:rPr>
              <a:t> </a:t>
            </a:r>
            <a:r>
              <a:rPr sz="2800" b="1" i="1" dirty="0">
                <a:solidFill>
                  <a:srgbClr val="000000"/>
                </a:solidFill>
                <a:latin typeface="RVWGAE+Calibri Bold Italic"/>
                <a:cs typeface="RVWGAE+Calibri Bold Italic"/>
              </a:rPr>
              <a:t>могут воспринимать</a:t>
            </a:r>
            <a:r>
              <a:rPr sz="2800" b="1" i="1" spc="33" dirty="0">
                <a:solidFill>
                  <a:srgbClr val="000000"/>
                </a:solidFill>
                <a:latin typeface="RVWGAE+Calibri Bold Italic"/>
                <a:cs typeface="RVWGAE+Calibri Bold Italic"/>
              </a:rPr>
              <a:t> </a:t>
            </a:r>
            <a:r>
              <a:rPr sz="2800" b="1" i="1" dirty="0">
                <a:solidFill>
                  <a:srgbClr val="000000"/>
                </a:solidFill>
                <a:latin typeface="RVWGAE+Calibri Bold Italic"/>
                <a:cs typeface="RVWGAE+Calibri Bold Italic"/>
              </a:rPr>
              <a:t>и перерабатывать</a:t>
            </a:r>
          </a:p>
          <a:p>
            <a:pPr marL="0" marR="0">
              <a:lnSpc>
                <a:spcPts val="3024"/>
              </a:lnSpc>
              <a:spcBef>
                <a:spcPts val="0"/>
              </a:spcBef>
              <a:spcAft>
                <a:spcPts val="0"/>
              </a:spcAft>
            </a:pPr>
            <a:r>
              <a:rPr sz="2800" b="1" i="1" dirty="0">
                <a:solidFill>
                  <a:srgbClr val="000000"/>
                </a:solidFill>
                <a:latin typeface="RVWGAE+Calibri Bold Italic"/>
                <a:cs typeface="RVWGAE+Calibri Bold Italic"/>
              </a:rPr>
              <a:t>сенсорную информацию качественно</a:t>
            </a:r>
            <a:r>
              <a:rPr sz="2800" b="1" i="1" spc="45" dirty="0">
                <a:solidFill>
                  <a:srgbClr val="000000"/>
                </a:solidFill>
                <a:latin typeface="RVWGAE+Calibri Bold Italic"/>
                <a:cs typeface="RVWGAE+Calibri Bold Italic"/>
              </a:rPr>
              <a:t> </a:t>
            </a:r>
            <a:r>
              <a:rPr sz="2800" b="1" i="1" dirty="0">
                <a:solidFill>
                  <a:srgbClr val="000000"/>
                </a:solidFill>
                <a:latin typeface="RVWGAE+Calibri Bold Italic"/>
                <a:cs typeface="RVWGAE+Calibri Bold Italic"/>
              </a:rPr>
              <a:t>иначе, </a:t>
            </a:r>
            <a:r>
              <a:rPr sz="2800" b="1" i="1" spc="-23" dirty="0">
                <a:solidFill>
                  <a:srgbClr val="000000"/>
                </a:solidFill>
                <a:latin typeface="RVWGAE+Calibri Bold Italic"/>
                <a:cs typeface="RVWGAE+Calibri Bold Italic"/>
              </a:rPr>
              <a:t>нежели</a:t>
            </a:r>
          </a:p>
          <a:p>
            <a:pPr marL="0" marR="0">
              <a:lnSpc>
                <a:spcPts val="3023"/>
              </a:lnSpc>
              <a:spcBef>
                <a:spcPts val="50"/>
              </a:spcBef>
              <a:spcAft>
                <a:spcPts val="0"/>
              </a:spcAft>
            </a:pPr>
            <a:r>
              <a:rPr sz="2800" b="1" i="1" dirty="0">
                <a:solidFill>
                  <a:srgbClr val="000000"/>
                </a:solidFill>
                <a:latin typeface="RVWGAE+Calibri Bold Italic"/>
                <a:cs typeface="RVWGAE+Calibri Bold Italic"/>
              </a:rPr>
              <a:t>нейротипичные</a:t>
            </a:r>
            <a:r>
              <a:rPr sz="2800" b="1" i="1" spc="14" dirty="0">
                <a:solidFill>
                  <a:srgbClr val="000000"/>
                </a:solidFill>
                <a:latin typeface="RVWGAE+Calibri Bold Italic"/>
                <a:cs typeface="RVWGAE+Calibri Bold Italic"/>
              </a:rPr>
              <a:t> </a:t>
            </a:r>
            <a:r>
              <a:rPr sz="2800" b="1" i="1" dirty="0">
                <a:solidFill>
                  <a:srgbClr val="000000"/>
                </a:solidFill>
                <a:latin typeface="RVWGAE+Calibri Bold Italic"/>
                <a:cs typeface="RVWGAE+Calibri Bold Italic"/>
              </a:rPr>
              <a:t>люди.</a:t>
            </a:r>
          </a:p>
          <a:p>
            <a:pPr marL="0" marR="0">
              <a:lnSpc>
                <a:spcPts val="3024"/>
              </a:lnSpc>
              <a:spcBef>
                <a:spcPts val="0"/>
              </a:spcBef>
              <a:spcAft>
                <a:spcPts val="0"/>
              </a:spcAft>
            </a:pPr>
            <a:r>
              <a:rPr sz="2800" b="1" i="1" dirty="0">
                <a:solidFill>
                  <a:srgbClr val="000000"/>
                </a:solidFill>
                <a:latin typeface="RVWGAE+Calibri Bold Italic"/>
                <a:cs typeface="RVWGAE+Calibri Bold Italic"/>
              </a:rPr>
              <a:t>Обычные раздражители </a:t>
            </a:r>
            <a:r>
              <a:rPr sz="2800" b="1" i="1" dirty="0">
                <a:solidFill>
                  <a:srgbClr val="000000"/>
                </a:solidFill>
                <a:latin typeface="RRHOPF+Calibri Bold Italic"/>
                <a:cs typeface="RRHOPF+Calibri Bold Italic"/>
              </a:rPr>
              <a:t>-</a:t>
            </a:r>
            <a:r>
              <a:rPr sz="2800" b="1" i="1" spc="-57" dirty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2800" b="1" i="1" dirty="0">
                <a:solidFill>
                  <a:srgbClr val="000000"/>
                </a:solidFill>
                <a:latin typeface="RVWGAE+Calibri Bold Italic"/>
                <a:cs typeface="RVWGAE+Calibri Bold Italic"/>
              </a:rPr>
              <a:t>зрительные,</a:t>
            </a:r>
            <a:r>
              <a:rPr sz="2800" b="1" i="1" spc="44" dirty="0">
                <a:solidFill>
                  <a:srgbClr val="000000"/>
                </a:solidFill>
                <a:latin typeface="RVWGAE+Calibri Bold Italic"/>
                <a:cs typeface="RVWGAE+Calibri Bold Italic"/>
              </a:rPr>
              <a:t> </a:t>
            </a:r>
            <a:r>
              <a:rPr sz="2800" b="1" i="1" dirty="0">
                <a:solidFill>
                  <a:srgbClr val="000000"/>
                </a:solidFill>
                <a:latin typeface="RVWGAE+Calibri Bold Italic"/>
                <a:cs typeface="RVWGAE+Calibri Bold Italic"/>
              </a:rPr>
              <a:t>слуховые,</a:t>
            </a:r>
          </a:p>
          <a:p>
            <a:pPr marL="0" marR="0">
              <a:lnSpc>
                <a:spcPts val="3026"/>
              </a:lnSpc>
              <a:spcBef>
                <a:spcPts val="0"/>
              </a:spcBef>
              <a:spcAft>
                <a:spcPts val="0"/>
              </a:spcAft>
            </a:pPr>
            <a:r>
              <a:rPr sz="2800" b="1" i="1" dirty="0">
                <a:solidFill>
                  <a:srgbClr val="000000"/>
                </a:solidFill>
                <a:latin typeface="RVWGAE+Calibri Bold Italic"/>
                <a:cs typeface="RVWGAE+Calibri Bold Italic"/>
              </a:rPr>
              <a:t>тактильные и т.д. </a:t>
            </a:r>
            <a:r>
              <a:rPr sz="2800" b="1" i="1" dirty="0">
                <a:solidFill>
                  <a:srgbClr val="000000"/>
                </a:solidFill>
                <a:latin typeface="RRHOPF+Calibri Bold Italic"/>
                <a:cs typeface="RRHOPF+Calibri Bold Italic"/>
              </a:rPr>
              <a:t>-</a:t>
            </a:r>
            <a:r>
              <a:rPr sz="2800" b="1" i="1" spc="-57" dirty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2800" b="1" i="1" dirty="0">
                <a:solidFill>
                  <a:srgbClr val="000000"/>
                </a:solidFill>
                <a:latin typeface="RVWGAE+Calibri Bold Italic"/>
                <a:cs typeface="RVWGAE+Calibri Bold Italic"/>
              </a:rPr>
              <a:t>могут вызывать</a:t>
            </a:r>
            <a:r>
              <a:rPr sz="2800" b="1" i="1" spc="16" dirty="0">
                <a:solidFill>
                  <a:srgbClr val="000000"/>
                </a:solidFill>
                <a:latin typeface="RVWGAE+Calibri Bold Italic"/>
                <a:cs typeface="RVWGAE+Calibri Bold Italic"/>
              </a:rPr>
              <a:t> </a:t>
            </a:r>
            <a:r>
              <a:rPr sz="2800" b="1" i="1" dirty="0">
                <a:solidFill>
                  <a:srgbClr val="000000"/>
                </a:solidFill>
                <a:latin typeface="RVWGAE+Calibri Bold Italic"/>
                <a:cs typeface="RVWGAE+Calibri Bold Italic"/>
              </a:rPr>
              <a:t>необычные</a:t>
            </a:r>
          </a:p>
          <a:p>
            <a:pPr marL="0" marR="0">
              <a:lnSpc>
                <a:spcPts val="3023"/>
              </a:lnSpc>
              <a:spcBef>
                <a:spcPts val="0"/>
              </a:spcBef>
              <a:spcAft>
                <a:spcPts val="0"/>
              </a:spcAft>
            </a:pPr>
            <a:r>
              <a:rPr sz="2800" b="1" i="1" dirty="0">
                <a:solidFill>
                  <a:srgbClr val="000000"/>
                </a:solidFill>
                <a:latin typeface="RVWGAE+Calibri Bold Italic"/>
                <a:cs typeface="RVWGAE+Calibri Bold Italic"/>
              </a:rPr>
              <a:t>ощущения,</a:t>
            </a:r>
            <a:r>
              <a:rPr sz="2800" b="1" i="1" spc="24" dirty="0">
                <a:solidFill>
                  <a:srgbClr val="000000"/>
                </a:solidFill>
                <a:latin typeface="RVWGAE+Calibri Bold Italic"/>
                <a:cs typeface="RVWGAE+Calibri Bold Italic"/>
              </a:rPr>
              <a:t> </a:t>
            </a:r>
            <a:r>
              <a:rPr sz="2800" b="1" i="1" dirty="0">
                <a:solidFill>
                  <a:srgbClr val="000000"/>
                </a:solidFill>
                <a:latin typeface="RVWGAE+Calibri Bold Italic"/>
                <a:cs typeface="RVWGAE+Calibri Bold Italic"/>
              </a:rPr>
              <a:t>приятные</a:t>
            </a:r>
            <a:r>
              <a:rPr sz="2800" b="1" i="1" spc="31" dirty="0">
                <a:solidFill>
                  <a:srgbClr val="000000"/>
                </a:solidFill>
                <a:latin typeface="RVWGAE+Calibri Bold Italic"/>
                <a:cs typeface="RVWGAE+Calibri Bold Italic"/>
              </a:rPr>
              <a:t> </a:t>
            </a:r>
            <a:r>
              <a:rPr sz="2800" b="1" i="1" dirty="0">
                <a:solidFill>
                  <a:srgbClr val="000000"/>
                </a:solidFill>
                <a:latin typeface="RVWGAE+Calibri Bold Italic"/>
                <a:cs typeface="RVWGAE+Calibri Bold Italic"/>
              </a:rPr>
              <a:t>и неприятные.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929639" y="727141"/>
            <a:ext cx="9991461" cy="60506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4464"/>
              </a:lnSpc>
              <a:spcBef>
                <a:spcPts val="0"/>
              </a:spcBef>
              <a:spcAft>
                <a:spcPts val="0"/>
              </a:spcAft>
            </a:pPr>
            <a:r>
              <a:rPr sz="4000" b="1" i="1" dirty="0">
                <a:solidFill>
                  <a:srgbClr val="000000"/>
                </a:solidFill>
                <a:latin typeface="TWNVMT+Arial Bold Italic"/>
                <a:cs typeface="TWNVMT+Arial Bold Italic"/>
              </a:rPr>
              <a:t>Сенсорные особенности</a:t>
            </a:r>
            <a:r>
              <a:rPr sz="4000" b="1" i="1" spc="31" dirty="0">
                <a:solidFill>
                  <a:srgbClr val="000000"/>
                </a:solidFill>
                <a:latin typeface="TWNVMT+Arial Bold Italic"/>
                <a:cs typeface="TWNVMT+Arial Bold Italic"/>
              </a:rPr>
              <a:t> </a:t>
            </a:r>
            <a:r>
              <a:rPr sz="4000" b="1" i="1" spc="-15" dirty="0">
                <a:solidFill>
                  <a:srgbClr val="000000"/>
                </a:solidFill>
                <a:latin typeface="TWNVMT+Arial Bold Italic"/>
                <a:cs typeface="TWNVMT+Arial Bold Italic"/>
              </a:rPr>
              <a:t>детей</a:t>
            </a:r>
            <a:r>
              <a:rPr sz="4000" b="1" i="1" spc="13" dirty="0">
                <a:solidFill>
                  <a:srgbClr val="000000"/>
                </a:solidFill>
                <a:latin typeface="TWNVMT+Arial Bold Italic"/>
                <a:cs typeface="TWNVMT+Arial Bold Italic"/>
              </a:rPr>
              <a:t> </a:t>
            </a:r>
            <a:r>
              <a:rPr sz="4000" b="1" i="1" dirty="0">
                <a:solidFill>
                  <a:srgbClr val="000000"/>
                </a:solidFill>
                <a:latin typeface="TWNVMT+Arial Bold Italic"/>
                <a:cs typeface="TWNVMT+Arial Bold Italic"/>
              </a:rPr>
              <a:t>с</a:t>
            </a:r>
            <a:r>
              <a:rPr sz="4000" b="1" i="1" spc="17" dirty="0">
                <a:solidFill>
                  <a:srgbClr val="000000"/>
                </a:solidFill>
                <a:latin typeface="TWNVMT+Arial Bold Italic"/>
                <a:cs typeface="TWNVMT+Arial Bold Italic"/>
              </a:rPr>
              <a:t> </a:t>
            </a:r>
            <a:r>
              <a:rPr sz="4000" b="1" i="1" spc="-233" dirty="0">
                <a:solidFill>
                  <a:srgbClr val="000000"/>
                </a:solidFill>
                <a:latin typeface="TWNVMT+Arial Bold Italic"/>
                <a:cs typeface="TWNVMT+Arial Bold Italic"/>
              </a:rPr>
              <a:t>РАС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426719" y="2210372"/>
            <a:ext cx="8542151" cy="123994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3416"/>
              </a:lnSpc>
              <a:spcBef>
                <a:spcPts val="0"/>
              </a:spcBef>
              <a:spcAft>
                <a:spcPts val="0"/>
              </a:spcAft>
            </a:pPr>
            <a:r>
              <a:rPr sz="2800" dirty="0">
                <a:solidFill>
                  <a:srgbClr val="000000"/>
                </a:solidFill>
                <a:latin typeface="BKADOJ+Arial"/>
                <a:cs typeface="BKADOJ+Arial"/>
              </a:rPr>
              <a:t>•</a:t>
            </a:r>
            <a:r>
              <a:rPr sz="2800" spc="44" dirty="0">
                <a:solidFill>
                  <a:srgbClr val="000000"/>
                </a:solidFill>
                <a:latin typeface="BKADOJ+Arial"/>
                <a:cs typeface="BKADOJ+Arial"/>
              </a:rPr>
              <a:t> </a:t>
            </a:r>
            <a:r>
              <a:rPr sz="2800" b="1" i="1" dirty="0">
                <a:solidFill>
                  <a:srgbClr val="000000"/>
                </a:solidFill>
                <a:latin typeface="RVWGAE+Calibri Bold Italic"/>
                <a:cs typeface="RVWGAE+Calibri Bold Italic"/>
              </a:rPr>
              <a:t>Особенности восприятия</a:t>
            </a:r>
            <a:r>
              <a:rPr sz="2800" b="1" i="1" spc="41" dirty="0">
                <a:solidFill>
                  <a:srgbClr val="000000"/>
                </a:solidFill>
                <a:latin typeface="RVWGAE+Calibri Bold Italic"/>
                <a:cs typeface="RVWGAE+Calibri Bold Italic"/>
              </a:rPr>
              <a:t> </a:t>
            </a:r>
            <a:r>
              <a:rPr sz="2800" b="1" i="1" dirty="0">
                <a:solidFill>
                  <a:srgbClr val="000000"/>
                </a:solidFill>
                <a:latin typeface="RVWGAE+Calibri Bold Italic"/>
                <a:cs typeface="RVWGAE+Calibri Bold Italic"/>
              </a:rPr>
              <a:t>строго индивидуальны.</a:t>
            </a:r>
          </a:p>
          <a:p>
            <a:pPr marL="228904" marR="0">
              <a:lnSpc>
                <a:spcPts val="3023"/>
              </a:lnSpc>
              <a:spcBef>
                <a:spcPts val="0"/>
              </a:spcBef>
              <a:spcAft>
                <a:spcPts val="0"/>
              </a:spcAft>
            </a:pPr>
            <a:r>
              <a:rPr sz="2800" b="1" i="1" dirty="0">
                <a:solidFill>
                  <a:srgbClr val="000000"/>
                </a:solidFill>
                <a:latin typeface="RVWGAE+Calibri Bold Italic"/>
                <a:cs typeface="RVWGAE+Calibri Bold Italic"/>
              </a:rPr>
              <a:t>Почему</a:t>
            </a:r>
            <a:r>
              <a:rPr sz="2800" b="1" i="1" spc="-11" dirty="0">
                <a:solidFill>
                  <a:srgbClr val="000000"/>
                </a:solidFill>
                <a:latin typeface="RVWGAE+Calibri Bold Italic"/>
                <a:cs typeface="RVWGAE+Calibri Bold Italic"/>
              </a:rPr>
              <a:t> </a:t>
            </a:r>
            <a:r>
              <a:rPr sz="2800" b="1" i="1" dirty="0">
                <a:solidFill>
                  <a:srgbClr val="000000"/>
                </a:solidFill>
                <a:latin typeface="RVWGAE+Calibri Bold Italic"/>
                <a:cs typeface="RVWGAE+Calibri Bold Italic"/>
              </a:rPr>
              <a:t>важно учитывать сенсорные особенности</a:t>
            </a:r>
          </a:p>
          <a:p>
            <a:pPr marL="228904" marR="0">
              <a:lnSpc>
                <a:spcPts val="3024"/>
              </a:lnSpc>
              <a:spcBef>
                <a:spcPts val="50"/>
              </a:spcBef>
              <a:spcAft>
                <a:spcPts val="0"/>
              </a:spcAft>
            </a:pPr>
            <a:r>
              <a:rPr sz="2800" b="1" i="1" dirty="0">
                <a:solidFill>
                  <a:srgbClr val="000000"/>
                </a:solidFill>
                <a:latin typeface="RVWGAE+Calibri Bold Italic"/>
                <a:cs typeface="RVWGAE+Calibri Bold Italic"/>
              </a:rPr>
              <a:t>детей</a:t>
            </a:r>
            <a:r>
              <a:rPr sz="2800" b="1" i="1" spc="18" dirty="0">
                <a:solidFill>
                  <a:srgbClr val="000000"/>
                </a:solidFill>
                <a:latin typeface="RVWGAE+Calibri Bold Italic"/>
                <a:cs typeface="RVWGAE+Calibri Bold Italic"/>
              </a:rPr>
              <a:t> </a:t>
            </a:r>
            <a:r>
              <a:rPr sz="2800" b="1" i="1" dirty="0">
                <a:solidFill>
                  <a:srgbClr val="000000"/>
                </a:solidFill>
                <a:latin typeface="RVWGAE+Calibri Bold Italic"/>
                <a:cs typeface="RVWGAE+Calibri Bold Italic"/>
              </a:rPr>
              <a:t>с </a:t>
            </a:r>
            <a:r>
              <a:rPr sz="2800" b="1" i="1" spc="-75" dirty="0">
                <a:solidFill>
                  <a:srgbClr val="000000"/>
                </a:solidFill>
                <a:latin typeface="RVWGAE+Calibri Bold Italic"/>
                <a:cs typeface="RVWGAE+Calibri Bold Italic"/>
              </a:rPr>
              <a:t>РАС</a:t>
            </a:r>
            <a:r>
              <a:rPr sz="2800" b="1" i="1" spc="-634" dirty="0">
                <a:solidFill>
                  <a:srgbClr val="000000"/>
                </a:solidFill>
                <a:latin typeface="RVWGAE+Calibri Bold Italic"/>
                <a:cs typeface="RVWGAE+Calibri Bold Italic"/>
              </a:rPr>
              <a:t> </a:t>
            </a:r>
            <a:r>
              <a:rPr sz="2800" b="1" i="1" dirty="0">
                <a:solidFill>
                  <a:srgbClr val="000000"/>
                </a:solidFill>
                <a:latin typeface="RVWGAE+Calibri Bold Italic"/>
                <a:cs typeface="RVWGAE+Calibri Bold Italic"/>
              </a:rPr>
              <a:t>?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655624" y="3362806"/>
            <a:ext cx="9149776" cy="277643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3413"/>
              </a:lnSpc>
              <a:spcBef>
                <a:spcPts val="0"/>
              </a:spcBef>
              <a:spcAft>
                <a:spcPts val="0"/>
              </a:spcAft>
            </a:pPr>
            <a:r>
              <a:rPr sz="2800" b="1" dirty="0">
                <a:solidFill>
                  <a:srgbClr val="000000"/>
                </a:solidFill>
                <a:latin typeface="KMIMCN+Calibri Bold"/>
                <a:cs typeface="KMIMCN+Calibri Bold"/>
              </a:rPr>
              <a:t>• </a:t>
            </a:r>
            <a:r>
              <a:rPr sz="2800" b="1" i="1" spc="-14" dirty="0">
                <a:solidFill>
                  <a:srgbClr val="000000"/>
                </a:solidFill>
                <a:latin typeface="RVWGAE+Calibri Bold Italic"/>
                <a:cs typeface="RVWGAE+Calibri Bold Italic"/>
              </a:rPr>
              <a:t>когда</a:t>
            </a:r>
            <a:r>
              <a:rPr sz="2800" b="1" i="1" spc="28" dirty="0">
                <a:solidFill>
                  <a:srgbClr val="000000"/>
                </a:solidFill>
                <a:latin typeface="RVWGAE+Calibri Bold Italic"/>
                <a:cs typeface="RVWGAE+Calibri Bold Italic"/>
              </a:rPr>
              <a:t> </a:t>
            </a:r>
            <a:r>
              <a:rPr sz="2800" b="1" i="1" dirty="0">
                <a:solidFill>
                  <a:srgbClr val="000000"/>
                </a:solidFill>
                <a:latin typeface="RVWGAE+Calibri Bold Italic"/>
                <a:cs typeface="RVWGAE+Calibri Bold Italic"/>
              </a:rPr>
              <a:t>человек</a:t>
            </a:r>
            <a:r>
              <a:rPr sz="2800" b="1" i="1" spc="26" dirty="0">
                <a:solidFill>
                  <a:srgbClr val="000000"/>
                </a:solidFill>
                <a:latin typeface="RVWGAE+Calibri Bold Italic"/>
                <a:cs typeface="RVWGAE+Calibri Bold Italic"/>
              </a:rPr>
              <a:t> </a:t>
            </a:r>
            <a:r>
              <a:rPr sz="2800" b="1" i="1" dirty="0">
                <a:solidFill>
                  <a:srgbClr val="000000"/>
                </a:solidFill>
                <a:latin typeface="RVWGAE+Calibri Bold Italic"/>
                <a:cs typeface="RVWGAE+Calibri Bold Italic"/>
              </a:rPr>
              <a:t>находится</a:t>
            </a:r>
            <a:r>
              <a:rPr sz="2800" b="1" i="1" spc="23" dirty="0">
                <a:solidFill>
                  <a:srgbClr val="000000"/>
                </a:solidFill>
                <a:latin typeface="RVWGAE+Calibri Bold Italic"/>
                <a:cs typeface="RVWGAE+Calibri Bold Italic"/>
              </a:rPr>
              <a:t> </a:t>
            </a:r>
            <a:r>
              <a:rPr sz="2800" b="1" i="1" dirty="0">
                <a:solidFill>
                  <a:srgbClr val="000000"/>
                </a:solidFill>
                <a:latin typeface="RVWGAE+Calibri Bold Italic"/>
                <a:cs typeface="RVWGAE+Calibri Bold Italic"/>
              </a:rPr>
              <a:t>в комфортных</a:t>
            </a:r>
            <a:r>
              <a:rPr sz="2800" b="1" i="1" spc="33" dirty="0">
                <a:solidFill>
                  <a:srgbClr val="000000"/>
                </a:solidFill>
                <a:latin typeface="RVWGAE+Calibri Bold Italic"/>
                <a:cs typeface="RVWGAE+Calibri Bold Italic"/>
              </a:rPr>
              <a:t> </a:t>
            </a:r>
            <a:r>
              <a:rPr sz="2800" b="1" i="1" dirty="0">
                <a:solidFill>
                  <a:srgbClr val="000000"/>
                </a:solidFill>
                <a:latin typeface="RVWGAE+Calibri Bold Italic"/>
                <a:cs typeface="RVWGAE+Calibri Bold Italic"/>
              </a:rPr>
              <a:t>условиях, он</a:t>
            </a:r>
          </a:p>
          <a:p>
            <a:pPr marL="0" marR="0">
              <a:lnSpc>
                <a:spcPts val="3025"/>
              </a:lnSpc>
              <a:spcBef>
                <a:spcPts val="0"/>
              </a:spcBef>
              <a:spcAft>
                <a:spcPts val="0"/>
              </a:spcAft>
            </a:pPr>
            <a:r>
              <a:rPr sz="2800" b="1" i="1" spc="-13" dirty="0">
                <a:solidFill>
                  <a:srgbClr val="000000"/>
                </a:solidFill>
                <a:latin typeface="RVWGAE+Calibri Bold Italic"/>
                <a:cs typeface="RVWGAE+Calibri Bold Italic"/>
              </a:rPr>
              <a:t>может</a:t>
            </a:r>
            <a:r>
              <a:rPr sz="2800" b="1" i="1" spc="18" dirty="0">
                <a:solidFill>
                  <a:srgbClr val="000000"/>
                </a:solidFill>
                <a:latin typeface="RVWGAE+Calibri Bold Italic"/>
                <a:cs typeface="RVWGAE+Calibri Bold Italic"/>
              </a:rPr>
              <a:t> </a:t>
            </a:r>
            <a:r>
              <a:rPr sz="2800" b="1" i="1" dirty="0">
                <a:solidFill>
                  <a:srgbClr val="000000"/>
                </a:solidFill>
                <a:latin typeface="RVWGAE+Calibri Bold Italic"/>
                <a:cs typeface="RVWGAE+Calibri Bold Italic"/>
              </a:rPr>
              <a:t>работать эффективнее</a:t>
            </a:r>
            <a:r>
              <a:rPr sz="2800" b="1" i="1" spc="34" dirty="0">
                <a:solidFill>
                  <a:srgbClr val="000000"/>
                </a:solidFill>
                <a:latin typeface="RVWGAE+Calibri Bold Italic"/>
                <a:cs typeface="RVWGAE+Calibri Bold Italic"/>
              </a:rPr>
              <a:t> </a:t>
            </a:r>
            <a:r>
              <a:rPr sz="2800" b="1" i="1" dirty="0">
                <a:solidFill>
                  <a:srgbClr val="000000"/>
                </a:solidFill>
                <a:latin typeface="RVWGAE+Calibri Bold Italic"/>
                <a:cs typeface="RVWGAE+Calibri Bold Italic"/>
              </a:rPr>
              <a:t>и при</a:t>
            </a:r>
            <a:r>
              <a:rPr sz="2800" b="1" i="1" spc="15" dirty="0">
                <a:solidFill>
                  <a:srgbClr val="000000"/>
                </a:solidFill>
                <a:latin typeface="RVWGAE+Calibri Bold Italic"/>
                <a:cs typeface="RVWGAE+Calibri Bold Italic"/>
              </a:rPr>
              <a:t> </a:t>
            </a:r>
            <a:r>
              <a:rPr sz="2800" b="1" i="1" dirty="0">
                <a:solidFill>
                  <a:srgbClr val="000000"/>
                </a:solidFill>
                <a:latin typeface="RVWGAE+Calibri Bold Italic"/>
                <a:cs typeface="RVWGAE+Calibri Bold Italic"/>
              </a:rPr>
              <a:t>этом</a:t>
            </a:r>
            <a:r>
              <a:rPr sz="2800" b="1" i="1" spc="28" dirty="0">
                <a:solidFill>
                  <a:srgbClr val="000000"/>
                </a:solidFill>
                <a:latin typeface="RVWGAE+Calibri Bold Italic"/>
                <a:cs typeface="RVWGAE+Calibri Bold Italic"/>
              </a:rPr>
              <a:t> </a:t>
            </a:r>
            <a:r>
              <a:rPr sz="2800" b="1" i="1" dirty="0">
                <a:solidFill>
                  <a:srgbClr val="000000"/>
                </a:solidFill>
                <a:latin typeface="RVWGAE+Calibri Bold Italic"/>
                <a:cs typeface="RVWGAE+Calibri Bold Italic"/>
              </a:rPr>
              <a:t>не</a:t>
            </a:r>
          </a:p>
          <a:p>
            <a:pPr marL="0" marR="0">
              <a:lnSpc>
                <a:spcPts val="3024"/>
              </a:lnSpc>
              <a:spcBef>
                <a:spcPts val="50"/>
              </a:spcBef>
              <a:spcAft>
                <a:spcPts val="0"/>
              </a:spcAft>
            </a:pPr>
            <a:r>
              <a:rPr sz="2800" b="1" i="1" dirty="0">
                <a:solidFill>
                  <a:srgbClr val="000000"/>
                </a:solidFill>
                <a:latin typeface="RVWGAE+Calibri Bold Italic"/>
                <a:cs typeface="RVWGAE+Calibri Bold Italic"/>
              </a:rPr>
              <a:t>испытывать негативных</a:t>
            </a:r>
            <a:r>
              <a:rPr sz="2800" b="1" i="1" spc="28" dirty="0">
                <a:solidFill>
                  <a:srgbClr val="000000"/>
                </a:solidFill>
                <a:latin typeface="RVWGAE+Calibri Bold Italic"/>
                <a:cs typeface="RVWGAE+Calibri Bold Italic"/>
              </a:rPr>
              <a:t> </a:t>
            </a:r>
            <a:r>
              <a:rPr sz="2800" b="1" i="1" dirty="0">
                <a:solidFill>
                  <a:srgbClr val="000000"/>
                </a:solidFill>
                <a:latin typeface="RVWGAE+Calibri Bold Italic"/>
                <a:cs typeface="RVWGAE+Calibri Bold Italic"/>
              </a:rPr>
              <a:t>эмоций</a:t>
            </a:r>
            <a:r>
              <a:rPr sz="2800" b="1" i="1" spc="16" dirty="0">
                <a:solidFill>
                  <a:srgbClr val="000000"/>
                </a:solidFill>
                <a:latin typeface="RVWGAE+Calibri Bold Italic"/>
                <a:cs typeface="RVWGAE+Calibri Bold Italic"/>
              </a:rPr>
              <a:t> </a:t>
            </a:r>
            <a:r>
              <a:rPr sz="2800" b="1" i="1" dirty="0">
                <a:solidFill>
                  <a:srgbClr val="000000"/>
                </a:solidFill>
                <a:latin typeface="RVWGAE+Calibri Bold Italic"/>
                <a:cs typeface="RVWGAE+Calibri Bold Italic"/>
              </a:rPr>
              <a:t>в процессе</a:t>
            </a:r>
            <a:r>
              <a:rPr sz="2800" b="1" i="1" spc="25" dirty="0">
                <a:solidFill>
                  <a:srgbClr val="000000"/>
                </a:solidFill>
                <a:latin typeface="RVWGAE+Calibri Bold Italic"/>
                <a:cs typeface="RVWGAE+Calibri Bold Italic"/>
              </a:rPr>
              <a:t> </a:t>
            </a:r>
            <a:r>
              <a:rPr sz="2800" b="1" i="1" dirty="0">
                <a:solidFill>
                  <a:srgbClr val="000000"/>
                </a:solidFill>
                <a:latin typeface="RVWGAE+Calibri Bold Italic"/>
                <a:cs typeface="RVWGAE+Calibri Bold Italic"/>
              </a:rPr>
              <a:t>работы.</a:t>
            </a:r>
          </a:p>
          <a:p>
            <a:pPr marL="0" marR="0">
              <a:lnSpc>
                <a:spcPts val="3023"/>
              </a:lnSpc>
              <a:spcBef>
                <a:spcPts val="0"/>
              </a:spcBef>
              <a:spcAft>
                <a:spcPts val="0"/>
              </a:spcAft>
            </a:pPr>
            <a:r>
              <a:rPr sz="2800" b="1" dirty="0">
                <a:solidFill>
                  <a:srgbClr val="000000"/>
                </a:solidFill>
                <a:latin typeface="KMIMCN+Calibri Bold"/>
                <a:cs typeface="KMIMCN+Calibri Bold"/>
              </a:rPr>
              <a:t>• </a:t>
            </a:r>
            <a:r>
              <a:rPr sz="2800" b="1" i="1" dirty="0">
                <a:solidFill>
                  <a:srgbClr val="000000"/>
                </a:solidFill>
                <a:latin typeface="RVWGAE+Calibri Bold Italic"/>
                <a:cs typeface="RVWGAE+Calibri Bold Italic"/>
              </a:rPr>
              <a:t>важно исключить неприятные</a:t>
            </a:r>
            <a:r>
              <a:rPr sz="2800" b="1" i="1" spc="31" dirty="0">
                <a:solidFill>
                  <a:srgbClr val="000000"/>
                </a:solidFill>
                <a:latin typeface="RVWGAE+Calibri Bold Italic"/>
                <a:cs typeface="RVWGAE+Calibri Bold Italic"/>
              </a:rPr>
              <a:t> </a:t>
            </a:r>
            <a:r>
              <a:rPr sz="2800" b="1" i="1" dirty="0">
                <a:solidFill>
                  <a:srgbClr val="000000"/>
                </a:solidFill>
                <a:latin typeface="RVWGAE+Calibri Bold Italic"/>
                <a:cs typeface="RVWGAE+Calibri Bold Italic"/>
              </a:rPr>
              <a:t>ощущения</a:t>
            </a:r>
            <a:r>
              <a:rPr sz="2800" b="1" i="1" spc="37" dirty="0">
                <a:solidFill>
                  <a:srgbClr val="000000"/>
                </a:solidFill>
                <a:latin typeface="RVWGAE+Calibri Bold Italic"/>
                <a:cs typeface="RVWGAE+Calibri Bold Italic"/>
              </a:rPr>
              <a:t> </a:t>
            </a:r>
            <a:r>
              <a:rPr sz="2800" b="1" i="1" dirty="0">
                <a:solidFill>
                  <a:srgbClr val="000000"/>
                </a:solidFill>
                <a:latin typeface="RVWGAE+Calibri Bold Italic"/>
                <a:cs typeface="RVWGAE+Calibri Bold Italic"/>
              </a:rPr>
              <a:t>для </a:t>
            </a:r>
            <a:r>
              <a:rPr sz="2800" b="1" i="1" spc="-10" dirty="0">
                <a:solidFill>
                  <a:srgbClr val="000000"/>
                </a:solidFill>
                <a:latin typeface="RVWGAE+Calibri Bold Italic"/>
                <a:cs typeface="RVWGAE+Calibri Bold Italic"/>
              </a:rPr>
              <a:t>ребенка</a:t>
            </a:r>
          </a:p>
          <a:p>
            <a:pPr marL="0" marR="0">
              <a:lnSpc>
                <a:spcPts val="3024"/>
              </a:lnSpc>
              <a:spcBef>
                <a:spcPts val="0"/>
              </a:spcBef>
              <a:spcAft>
                <a:spcPts val="0"/>
              </a:spcAft>
            </a:pPr>
            <a:r>
              <a:rPr sz="2800" b="1" dirty="0">
                <a:solidFill>
                  <a:srgbClr val="000000"/>
                </a:solidFill>
                <a:latin typeface="KMIMCN+Calibri Bold"/>
                <a:cs typeface="KMIMCN+Calibri Bold"/>
              </a:rPr>
              <a:t>• </a:t>
            </a:r>
            <a:r>
              <a:rPr sz="2800" b="1" i="1" dirty="0">
                <a:solidFill>
                  <a:srgbClr val="000000"/>
                </a:solidFill>
                <a:latin typeface="RVWGAE+Calibri Bold Italic"/>
                <a:cs typeface="RVWGAE+Calibri Bold Italic"/>
              </a:rPr>
              <a:t>предоставить</a:t>
            </a:r>
            <a:r>
              <a:rPr sz="2800" b="1" i="1" spc="30" dirty="0">
                <a:solidFill>
                  <a:srgbClr val="000000"/>
                </a:solidFill>
                <a:latin typeface="RVWGAE+Calibri Bold Italic"/>
                <a:cs typeface="RVWGAE+Calibri Bold Italic"/>
              </a:rPr>
              <a:t> </a:t>
            </a:r>
            <a:r>
              <a:rPr sz="2800" b="1" i="1" dirty="0">
                <a:solidFill>
                  <a:srgbClr val="000000"/>
                </a:solidFill>
                <a:latin typeface="RVWGAE+Calibri Bold Italic"/>
                <a:cs typeface="RVWGAE+Calibri Bold Italic"/>
              </a:rPr>
              <a:t>возможность</a:t>
            </a:r>
            <a:r>
              <a:rPr sz="2800" b="1" i="1" spc="29" dirty="0">
                <a:solidFill>
                  <a:srgbClr val="000000"/>
                </a:solidFill>
                <a:latin typeface="RVWGAE+Calibri Bold Italic"/>
                <a:cs typeface="RVWGAE+Calibri Bold Italic"/>
              </a:rPr>
              <a:t> </a:t>
            </a:r>
            <a:r>
              <a:rPr sz="2800" b="1" i="1" dirty="0">
                <a:solidFill>
                  <a:srgbClr val="000000"/>
                </a:solidFill>
                <a:latin typeface="RVWGAE+Calibri Bold Italic"/>
                <a:cs typeface="RVWGAE+Calibri Bold Italic"/>
              </a:rPr>
              <a:t>получать</a:t>
            </a:r>
            <a:r>
              <a:rPr sz="2800" b="1" i="1" spc="10" dirty="0">
                <a:solidFill>
                  <a:srgbClr val="000000"/>
                </a:solidFill>
                <a:latin typeface="RVWGAE+Calibri Bold Italic"/>
                <a:cs typeface="RVWGAE+Calibri Bold Italic"/>
              </a:rPr>
              <a:t> </a:t>
            </a:r>
            <a:r>
              <a:rPr sz="2800" b="1" i="1" dirty="0">
                <a:solidFill>
                  <a:srgbClr val="000000"/>
                </a:solidFill>
                <a:latin typeface="RVWGAE+Calibri Bold Italic"/>
                <a:cs typeface="RVWGAE+Calibri Bold Italic"/>
              </a:rPr>
              <a:t>те</a:t>
            </a:r>
            <a:r>
              <a:rPr sz="2800" b="1" i="1" spc="13" dirty="0">
                <a:solidFill>
                  <a:srgbClr val="000000"/>
                </a:solidFill>
                <a:latin typeface="RVWGAE+Calibri Bold Italic"/>
                <a:cs typeface="RVWGAE+Calibri Bold Italic"/>
              </a:rPr>
              <a:t> </a:t>
            </a:r>
            <a:r>
              <a:rPr sz="2800" b="1" i="1" dirty="0">
                <a:solidFill>
                  <a:srgbClr val="000000"/>
                </a:solidFill>
                <a:latin typeface="RVWGAE+Calibri Bold Italic"/>
                <a:cs typeface="RVWGAE+Calibri Bold Italic"/>
              </a:rPr>
              <a:t>ощущения,</a:t>
            </a:r>
          </a:p>
          <a:p>
            <a:pPr marL="0" marR="0">
              <a:lnSpc>
                <a:spcPts val="3026"/>
              </a:lnSpc>
              <a:spcBef>
                <a:spcPts val="0"/>
              </a:spcBef>
              <a:spcAft>
                <a:spcPts val="0"/>
              </a:spcAft>
            </a:pPr>
            <a:r>
              <a:rPr sz="2800" b="1" i="1" spc="-10" dirty="0">
                <a:solidFill>
                  <a:srgbClr val="000000"/>
                </a:solidFill>
                <a:latin typeface="RVWGAE+Calibri Bold Italic"/>
                <a:cs typeface="RVWGAE+Calibri Bold Italic"/>
              </a:rPr>
              <a:t>которые</a:t>
            </a:r>
            <a:r>
              <a:rPr sz="2800" b="1" i="1" spc="20" dirty="0">
                <a:solidFill>
                  <a:srgbClr val="000000"/>
                </a:solidFill>
                <a:latin typeface="RVWGAE+Calibri Bold Italic"/>
                <a:cs typeface="RVWGAE+Calibri Bold Italic"/>
              </a:rPr>
              <a:t> </a:t>
            </a:r>
            <a:r>
              <a:rPr sz="2800" b="1" i="1" spc="-10" dirty="0">
                <a:solidFill>
                  <a:srgbClr val="000000"/>
                </a:solidFill>
                <a:latin typeface="RVWGAE+Calibri Bold Italic"/>
                <a:cs typeface="RVWGAE+Calibri Bold Italic"/>
              </a:rPr>
              <a:t>ему</a:t>
            </a:r>
            <a:r>
              <a:rPr sz="2800" b="1" i="1" spc="15" dirty="0">
                <a:solidFill>
                  <a:srgbClr val="000000"/>
                </a:solidFill>
                <a:latin typeface="RVWGAE+Calibri Bold Italic"/>
                <a:cs typeface="RVWGAE+Calibri Bold Italic"/>
              </a:rPr>
              <a:t> </a:t>
            </a:r>
            <a:r>
              <a:rPr sz="2800" b="1" i="1" dirty="0">
                <a:solidFill>
                  <a:srgbClr val="000000"/>
                </a:solidFill>
                <a:latin typeface="RVWGAE+Calibri Bold Italic"/>
                <a:cs typeface="RVWGAE+Calibri Bold Italic"/>
              </a:rPr>
              <a:t>приятны</a:t>
            </a:r>
            <a:r>
              <a:rPr sz="2800" b="1" i="1" spc="32" dirty="0">
                <a:solidFill>
                  <a:srgbClr val="000000"/>
                </a:solidFill>
                <a:latin typeface="RVWGAE+Calibri Bold Italic"/>
                <a:cs typeface="RVWGAE+Calibri Bold Italic"/>
              </a:rPr>
              <a:t> </a:t>
            </a:r>
            <a:r>
              <a:rPr sz="2800" b="1" i="1" dirty="0">
                <a:solidFill>
                  <a:srgbClr val="000000"/>
                </a:solidFill>
                <a:latin typeface="RVWGAE+Calibri Bold Italic"/>
                <a:cs typeface="RVWGAE+Calibri Bold Italic"/>
              </a:rPr>
              <a:t>и помогают</a:t>
            </a:r>
            <a:r>
              <a:rPr sz="2800" b="1" i="1" spc="21" dirty="0">
                <a:solidFill>
                  <a:srgbClr val="000000"/>
                </a:solidFill>
                <a:latin typeface="RVWGAE+Calibri Bold Italic"/>
                <a:cs typeface="RVWGAE+Calibri Bold Italic"/>
              </a:rPr>
              <a:t> </a:t>
            </a:r>
            <a:r>
              <a:rPr sz="2800" b="1" i="1" dirty="0">
                <a:solidFill>
                  <a:srgbClr val="000000"/>
                </a:solidFill>
                <a:latin typeface="RVWGAE+Calibri Bold Italic"/>
                <a:cs typeface="RVWGAE+Calibri Bold Italic"/>
              </a:rPr>
              <a:t>сохранять</a:t>
            </a:r>
            <a:r>
              <a:rPr sz="2800" b="1" i="1" spc="21" dirty="0">
                <a:solidFill>
                  <a:srgbClr val="000000"/>
                </a:solidFill>
                <a:latin typeface="RVWGAE+Calibri Bold Italic"/>
                <a:cs typeface="RVWGAE+Calibri Bold Italic"/>
              </a:rPr>
              <a:t> </a:t>
            </a:r>
            <a:r>
              <a:rPr sz="2800" b="1" i="1" dirty="0">
                <a:solidFill>
                  <a:srgbClr val="000000"/>
                </a:solidFill>
                <a:latin typeface="RVWGAE+Calibri Bold Italic"/>
                <a:cs typeface="RVWGAE+Calibri Bold Italic"/>
              </a:rPr>
              <a:t>хорошее</a:t>
            </a:r>
          </a:p>
          <a:p>
            <a:pPr marL="0" marR="0">
              <a:lnSpc>
                <a:spcPts val="3023"/>
              </a:lnSpc>
              <a:spcBef>
                <a:spcPts val="50"/>
              </a:spcBef>
              <a:spcAft>
                <a:spcPts val="0"/>
              </a:spcAft>
            </a:pPr>
            <a:r>
              <a:rPr sz="2800" b="1" i="1" dirty="0">
                <a:solidFill>
                  <a:srgbClr val="000000"/>
                </a:solidFill>
                <a:latin typeface="RVWGAE+Calibri Bold Italic"/>
                <a:cs typeface="RVWGAE+Calibri Bold Italic"/>
              </a:rPr>
              <a:t>состояние для</a:t>
            </a:r>
            <a:r>
              <a:rPr sz="2800" b="1" i="1" spc="13" dirty="0">
                <a:solidFill>
                  <a:srgbClr val="000000"/>
                </a:solidFill>
                <a:latin typeface="RVWGAE+Calibri Bold Italic"/>
                <a:cs typeface="RVWGAE+Calibri Bold Italic"/>
              </a:rPr>
              <a:t> </a:t>
            </a:r>
            <a:r>
              <a:rPr sz="2800" b="1" i="1" dirty="0">
                <a:solidFill>
                  <a:srgbClr val="000000"/>
                </a:solidFill>
                <a:latin typeface="RVWGAE+Calibri Bold Italic"/>
                <a:cs typeface="RVWGAE+Calibri Bold Italic"/>
              </a:rPr>
              <a:t>учебы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929639" y="727141"/>
            <a:ext cx="9991461" cy="60506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4464"/>
              </a:lnSpc>
              <a:spcBef>
                <a:spcPts val="0"/>
              </a:spcBef>
              <a:spcAft>
                <a:spcPts val="0"/>
              </a:spcAft>
            </a:pPr>
            <a:r>
              <a:rPr sz="4000" b="1" i="1" dirty="0">
                <a:solidFill>
                  <a:srgbClr val="000000"/>
                </a:solidFill>
                <a:latin typeface="TWNVMT+Arial Bold Italic"/>
                <a:cs typeface="TWNVMT+Arial Bold Italic"/>
              </a:rPr>
              <a:t>Сенсорные особенности</a:t>
            </a:r>
            <a:r>
              <a:rPr sz="4000" b="1" i="1" spc="31" dirty="0">
                <a:solidFill>
                  <a:srgbClr val="000000"/>
                </a:solidFill>
                <a:latin typeface="TWNVMT+Arial Bold Italic"/>
                <a:cs typeface="TWNVMT+Arial Bold Italic"/>
              </a:rPr>
              <a:t> </a:t>
            </a:r>
            <a:r>
              <a:rPr sz="4000" b="1" i="1" spc="-15" dirty="0">
                <a:solidFill>
                  <a:srgbClr val="000000"/>
                </a:solidFill>
                <a:latin typeface="TWNVMT+Arial Bold Italic"/>
                <a:cs typeface="TWNVMT+Arial Bold Italic"/>
              </a:rPr>
              <a:t>детей</a:t>
            </a:r>
            <a:r>
              <a:rPr sz="4000" b="1" i="1" spc="13" dirty="0">
                <a:solidFill>
                  <a:srgbClr val="000000"/>
                </a:solidFill>
                <a:latin typeface="TWNVMT+Arial Bold Italic"/>
                <a:cs typeface="TWNVMT+Arial Bold Italic"/>
              </a:rPr>
              <a:t> </a:t>
            </a:r>
            <a:r>
              <a:rPr sz="4000" b="1" i="1" dirty="0">
                <a:solidFill>
                  <a:srgbClr val="000000"/>
                </a:solidFill>
                <a:latin typeface="TWNVMT+Arial Bold Italic"/>
                <a:cs typeface="TWNVMT+Arial Bold Italic"/>
              </a:rPr>
              <a:t>с</a:t>
            </a:r>
            <a:r>
              <a:rPr sz="4000" b="1" i="1" spc="17" dirty="0">
                <a:solidFill>
                  <a:srgbClr val="000000"/>
                </a:solidFill>
                <a:latin typeface="TWNVMT+Arial Bold Italic"/>
                <a:cs typeface="TWNVMT+Arial Bold Italic"/>
              </a:rPr>
              <a:t> </a:t>
            </a:r>
            <a:r>
              <a:rPr sz="4000" b="1" i="1" spc="-233" dirty="0">
                <a:solidFill>
                  <a:srgbClr val="000000"/>
                </a:solidFill>
                <a:latin typeface="TWNVMT+Arial Bold Italic"/>
                <a:cs typeface="TWNVMT+Arial Bold Italic"/>
              </a:rPr>
              <a:t>РАС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426719" y="1938501"/>
            <a:ext cx="10148045" cy="162395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3413"/>
              </a:lnSpc>
              <a:spcBef>
                <a:spcPts val="0"/>
              </a:spcBef>
              <a:spcAft>
                <a:spcPts val="0"/>
              </a:spcAft>
            </a:pPr>
            <a:r>
              <a:rPr sz="2800" dirty="0">
                <a:solidFill>
                  <a:srgbClr val="000000"/>
                </a:solidFill>
                <a:latin typeface="BKADOJ+Arial"/>
                <a:cs typeface="BKADOJ+Arial"/>
              </a:rPr>
              <a:t>•</a:t>
            </a:r>
            <a:r>
              <a:rPr sz="2800" spc="44" dirty="0">
                <a:solidFill>
                  <a:srgbClr val="000000"/>
                </a:solidFill>
                <a:latin typeface="BKADOJ+Arial"/>
                <a:cs typeface="BKADOJ+Arial"/>
              </a:rPr>
              <a:t> </a:t>
            </a:r>
            <a:r>
              <a:rPr sz="2800" b="1" i="1" spc="-19" dirty="0">
                <a:solidFill>
                  <a:srgbClr val="000000"/>
                </a:solidFill>
                <a:latin typeface="RVWGAE+Calibri Bold Italic"/>
                <a:cs typeface="RVWGAE+Calibri Bold Italic"/>
              </a:rPr>
              <a:t>Трудности</a:t>
            </a:r>
            <a:r>
              <a:rPr sz="2800" b="1" i="1" dirty="0">
                <a:solidFill>
                  <a:srgbClr val="000000"/>
                </a:solidFill>
                <a:latin typeface="RVWGAE+Calibri Bold Italic"/>
                <a:cs typeface="RVWGAE+Calibri Bold Italic"/>
              </a:rPr>
              <a:t> с восприятием</a:t>
            </a:r>
            <a:r>
              <a:rPr sz="2800" b="1" i="1" spc="49" dirty="0">
                <a:solidFill>
                  <a:srgbClr val="000000"/>
                </a:solidFill>
                <a:latin typeface="RVWGAE+Calibri Bold Italic"/>
                <a:cs typeface="RVWGAE+Calibri Bold Italic"/>
              </a:rPr>
              <a:t> </a:t>
            </a:r>
            <a:r>
              <a:rPr sz="2800" b="1" i="1" dirty="0">
                <a:solidFill>
                  <a:srgbClr val="000000"/>
                </a:solidFill>
                <a:latin typeface="RVWGAE+Calibri Bold Italic"/>
                <a:cs typeface="RVWGAE+Calibri Bold Italic"/>
              </a:rPr>
              <a:t>(интерпретацией)</a:t>
            </a:r>
            <a:r>
              <a:rPr sz="2800" b="1" i="1" spc="45" dirty="0">
                <a:solidFill>
                  <a:srgbClr val="000000"/>
                </a:solidFill>
                <a:latin typeface="RVWGAE+Calibri Bold Italic"/>
                <a:cs typeface="RVWGAE+Calibri Bold Italic"/>
              </a:rPr>
              <a:t> </a:t>
            </a:r>
            <a:r>
              <a:rPr sz="2800" b="1" i="1" dirty="0">
                <a:solidFill>
                  <a:srgbClr val="000000"/>
                </a:solidFill>
                <a:latin typeface="RVWGAE+Calibri Bold Italic"/>
                <a:cs typeface="RVWGAE+Calibri Bold Italic"/>
              </a:rPr>
              <a:t>сенсорной</a:t>
            </a:r>
          </a:p>
          <a:p>
            <a:pPr marL="228904" marR="0">
              <a:lnSpc>
                <a:spcPts val="3023"/>
              </a:lnSpc>
              <a:spcBef>
                <a:spcPts val="0"/>
              </a:spcBef>
              <a:spcAft>
                <a:spcPts val="0"/>
              </a:spcAft>
            </a:pPr>
            <a:r>
              <a:rPr sz="2800" b="1" i="1" dirty="0">
                <a:solidFill>
                  <a:srgbClr val="000000"/>
                </a:solidFill>
                <a:latin typeface="RVWGAE+Calibri Bold Italic"/>
                <a:cs typeface="RVWGAE+Calibri Bold Italic"/>
              </a:rPr>
              <a:t>информации могут</a:t>
            </a:r>
            <a:r>
              <a:rPr sz="2800" b="1" i="1" spc="14" dirty="0">
                <a:solidFill>
                  <a:srgbClr val="000000"/>
                </a:solidFill>
                <a:latin typeface="RVWGAE+Calibri Bold Italic"/>
                <a:cs typeface="RVWGAE+Calibri Bold Italic"/>
              </a:rPr>
              <a:t> </a:t>
            </a:r>
            <a:r>
              <a:rPr sz="2800" b="1" i="1" dirty="0">
                <a:solidFill>
                  <a:srgbClr val="000000"/>
                </a:solidFill>
                <a:latin typeface="RVWGAE+Calibri Bold Italic"/>
                <a:cs typeface="RVWGAE+Calibri Bold Italic"/>
              </a:rPr>
              <a:t>повлиять</a:t>
            </a:r>
            <a:r>
              <a:rPr sz="2800" b="1" i="1" spc="32" dirty="0">
                <a:solidFill>
                  <a:srgbClr val="000000"/>
                </a:solidFill>
                <a:latin typeface="RVWGAE+Calibri Bold Italic"/>
                <a:cs typeface="RVWGAE+Calibri Bold Italic"/>
              </a:rPr>
              <a:t> </a:t>
            </a:r>
            <a:r>
              <a:rPr sz="2800" b="1" i="1" dirty="0">
                <a:solidFill>
                  <a:srgbClr val="000000"/>
                </a:solidFill>
                <a:latin typeface="RVWGAE+Calibri Bold Italic"/>
                <a:cs typeface="RVWGAE+Calibri Bold Italic"/>
              </a:rPr>
              <a:t>на то, </a:t>
            </a:r>
            <a:r>
              <a:rPr sz="2800" b="1" i="1" spc="-28" dirty="0">
                <a:solidFill>
                  <a:srgbClr val="000000"/>
                </a:solidFill>
                <a:latin typeface="RVWGAE+Calibri Bold Italic"/>
                <a:cs typeface="RVWGAE+Calibri Bold Italic"/>
              </a:rPr>
              <a:t>как</a:t>
            </a:r>
            <a:r>
              <a:rPr sz="2800" b="1" i="1" spc="40" dirty="0">
                <a:solidFill>
                  <a:srgbClr val="000000"/>
                </a:solidFill>
                <a:latin typeface="RVWGAE+Calibri Bold Italic"/>
                <a:cs typeface="RVWGAE+Calibri Bold Italic"/>
              </a:rPr>
              <a:t> </a:t>
            </a:r>
            <a:r>
              <a:rPr sz="2800" b="1" i="1" dirty="0">
                <a:solidFill>
                  <a:srgbClr val="000000"/>
                </a:solidFill>
                <a:latin typeface="RVWGAE+Calibri Bold Italic"/>
                <a:cs typeface="RVWGAE+Calibri Bold Italic"/>
              </a:rPr>
              <a:t>мы</a:t>
            </a:r>
            <a:r>
              <a:rPr sz="2800" b="1" i="1" spc="17" dirty="0">
                <a:solidFill>
                  <a:srgbClr val="000000"/>
                </a:solidFill>
                <a:latin typeface="RVWGAE+Calibri Bold Italic"/>
                <a:cs typeface="RVWGAE+Calibri Bold Italic"/>
              </a:rPr>
              <a:t> </a:t>
            </a:r>
            <a:r>
              <a:rPr sz="2800" b="1" i="1" dirty="0">
                <a:solidFill>
                  <a:srgbClr val="000000"/>
                </a:solidFill>
                <a:latin typeface="RVWGAE+Calibri Bold Italic"/>
                <a:cs typeface="RVWGAE+Calibri Bold Italic"/>
              </a:rPr>
              <a:t>себя</a:t>
            </a:r>
            <a:r>
              <a:rPr sz="2800" b="1" i="1" spc="16" dirty="0">
                <a:solidFill>
                  <a:srgbClr val="000000"/>
                </a:solidFill>
                <a:latin typeface="RVWGAE+Calibri Bold Italic"/>
                <a:cs typeface="RVWGAE+Calibri Bold Italic"/>
              </a:rPr>
              <a:t> </a:t>
            </a:r>
            <a:r>
              <a:rPr sz="2800" b="1" i="1" dirty="0">
                <a:solidFill>
                  <a:srgbClr val="000000"/>
                </a:solidFill>
                <a:latin typeface="RVWGAE+Calibri Bold Italic"/>
                <a:cs typeface="RVWGAE+Calibri Bold Italic"/>
              </a:rPr>
              <a:t>чувствуем,</a:t>
            </a:r>
          </a:p>
          <a:p>
            <a:pPr marL="228904" marR="0">
              <a:lnSpc>
                <a:spcPts val="3023"/>
              </a:lnSpc>
              <a:spcBef>
                <a:spcPts val="50"/>
              </a:spcBef>
              <a:spcAft>
                <a:spcPts val="0"/>
              </a:spcAft>
            </a:pPr>
            <a:r>
              <a:rPr sz="2800" b="1" i="1" spc="-28" dirty="0">
                <a:solidFill>
                  <a:srgbClr val="000000"/>
                </a:solidFill>
                <a:latin typeface="RVWGAE+Calibri Bold Italic"/>
                <a:cs typeface="RVWGAE+Calibri Bold Italic"/>
              </a:rPr>
              <a:t>как</a:t>
            </a:r>
            <a:r>
              <a:rPr sz="2800" b="1" i="1" spc="26" dirty="0">
                <a:solidFill>
                  <a:srgbClr val="000000"/>
                </a:solidFill>
                <a:latin typeface="RVWGAE+Calibri Bold Italic"/>
                <a:cs typeface="RVWGAE+Calibri Bold Italic"/>
              </a:rPr>
              <a:t> </a:t>
            </a:r>
            <a:r>
              <a:rPr sz="2800" b="1" i="1" dirty="0">
                <a:solidFill>
                  <a:srgbClr val="000000"/>
                </a:solidFill>
                <a:latin typeface="RVWGAE+Calibri Bold Italic"/>
                <a:cs typeface="RVWGAE+Calibri Bold Italic"/>
              </a:rPr>
              <a:t>мы</a:t>
            </a:r>
            <a:r>
              <a:rPr sz="2800" b="1" i="1" spc="20" dirty="0">
                <a:solidFill>
                  <a:srgbClr val="000000"/>
                </a:solidFill>
                <a:latin typeface="RVWGAE+Calibri Bold Italic"/>
                <a:cs typeface="RVWGAE+Calibri Bold Italic"/>
              </a:rPr>
              <a:t> </a:t>
            </a:r>
            <a:r>
              <a:rPr sz="2800" b="1" i="1" dirty="0">
                <a:solidFill>
                  <a:srgbClr val="000000"/>
                </a:solidFill>
                <a:latin typeface="RVWGAE+Calibri Bold Italic"/>
                <a:cs typeface="RVWGAE+Calibri Bold Italic"/>
              </a:rPr>
              <a:t>думаем,</a:t>
            </a:r>
            <a:r>
              <a:rPr sz="2800" b="1" i="1" spc="25" dirty="0">
                <a:solidFill>
                  <a:srgbClr val="000000"/>
                </a:solidFill>
                <a:latin typeface="RVWGAE+Calibri Bold Italic"/>
                <a:cs typeface="RVWGAE+Calibri Bold Italic"/>
              </a:rPr>
              <a:t> </a:t>
            </a:r>
            <a:r>
              <a:rPr sz="2800" b="1" i="1" spc="-28" dirty="0">
                <a:solidFill>
                  <a:srgbClr val="000000"/>
                </a:solidFill>
                <a:latin typeface="RVWGAE+Calibri Bold Italic"/>
                <a:cs typeface="RVWGAE+Calibri Bold Italic"/>
              </a:rPr>
              <a:t>как</a:t>
            </a:r>
            <a:r>
              <a:rPr sz="2800" b="1" i="1" spc="40" dirty="0">
                <a:solidFill>
                  <a:srgbClr val="000000"/>
                </a:solidFill>
                <a:latin typeface="RVWGAE+Calibri Bold Italic"/>
                <a:cs typeface="RVWGAE+Calibri Bold Italic"/>
              </a:rPr>
              <a:t> </a:t>
            </a:r>
            <a:r>
              <a:rPr sz="2800" b="1" i="1" dirty="0">
                <a:solidFill>
                  <a:srgbClr val="000000"/>
                </a:solidFill>
                <a:latin typeface="RVWGAE+Calibri Bold Italic"/>
                <a:cs typeface="RVWGAE+Calibri Bold Italic"/>
              </a:rPr>
              <a:t>ведем</a:t>
            </a:r>
            <a:r>
              <a:rPr sz="2800" b="1" i="1" spc="36" dirty="0">
                <a:solidFill>
                  <a:srgbClr val="000000"/>
                </a:solidFill>
                <a:latin typeface="RVWGAE+Calibri Bold Italic"/>
                <a:cs typeface="RVWGAE+Calibri Bold Italic"/>
              </a:rPr>
              <a:t> </a:t>
            </a:r>
            <a:r>
              <a:rPr sz="2800" b="1" i="1" dirty="0">
                <a:solidFill>
                  <a:srgbClr val="000000"/>
                </a:solidFill>
                <a:latin typeface="RVWGAE+Calibri Bold Italic"/>
                <a:cs typeface="RVWGAE+Calibri Bold Italic"/>
              </a:rPr>
              <a:t>себя</a:t>
            </a:r>
            <a:r>
              <a:rPr sz="2800" b="1" i="1" spc="16" dirty="0">
                <a:solidFill>
                  <a:srgbClr val="000000"/>
                </a:solidFill>
                <a:latin typeface="RVWGAE+Calibri Bold Italic"/>
                <a:cs typeface="RVWGAE+Calibri Bold Italic"/>
              </a:rPr>
              <a:t> </a:t>
            </a:r>
            <a:r>
              <a:rPr sz="2800" b="1" i="1" dirty="0">
                <a:solidFill>
                  <a:srgbClr val="000000"/>
                </a:solidFill>
                <a:latin typeface="RVWGAE+Calibri Bold Italic"/>
                <a:cs typeface="RVWGAE+Calibri Bold Italic"/>
              </a:rPr>
              <a:t>или </a:t>
            </a:r>
            <a:r>
              <a:rPr sz="2800" b="1" i="1" spc="-28" dirty="0">
                <a:solidFill>
                  <a:srgbClr val="000000"/>
                </a:solidFill>
                <a:latin typeface="RVWGAE+Calibri Bold Italic"/>
                <a:cs typeface="RVWGAE+Calibri Bold Italic"/>
              </a:rPr>
              <a:t>как</a:t>
            </a:r>
            <a:r>
              <a:rPr sz="2800" b="1" i="1" spc="40" dirty="0">
                <a:solidFill>
                  <a:srgbClr val="000000"/>
                </a:solidFill>
                <a:latin typeface="RVWGAE+Calibri Bold Italic"/>
                <a:cs typeface="RVWGAE+Calibri Bold Italic"/>
              </a:rPr>
              <a:t> </a:t>
            </a:r>
            <a:r>
              <a:rPr sz="2800" b="1" i="1" dirty="0">
                <a:solidFill>
                  <a:srgbClr val="000000"/>
                </a:solidFill>
                <a:latin typeface="RVWGAE+Calibri Bold Italic"/>
                <a:cs typeface="RVWGAE+Calibri Bold Italic"/>
              </a:rPr>
              <a:t>реагируем</a:t>
            </a:r>
            <a:r>
              <a:rPr sz="2800" b="1" i="1" spc="16" dirty="0">
                <a:solidFill>
                  <a:srgbClr val="000000"/>
                </a:solidFill>
                <a:latin typeface="RVWGAE+Calibri Bold Italic"/>
                <a:cs typeface="RVWGAE+Calibri Bold Italic"/>
              </a:rPr>
              <a:t> </a:t>
            </a:r>
            <a:r>
              <a:rPr sz="2800" b="1" i="1" dirty="0">
                <a:solidFill>
                  <a:srgbClr val="000000"/>
                </a:solidFill>
                <a:latin typeface="RVWGAE+Calibri Bold Italic"/>
                <a:cs typeface="RVWGAE+Calibri Bold Italic"/>
              </a:rPr>
              <a:t>на</a:t>
            </a:r>
          </a:p>
          <a:p>
            <a:pPr marL="228904" marR="0">
              <a:lnSpc>
                <a:spcPts val="3026"/>
              </a:lnSpc>
              <a:spcBef>
                <a:spcPts val="0"/>
              </a:spcBef>
              <a:spcAft>
                <a:spcPts val="0"/>
              </a:spcAft>
            </a:pPr>
            <a:r>
              <a:rPr sz="2800" b="1" i="1" dirty="0">
                <a:solidFill>
                  <a:srgbClr val="000000"/>
                </a:solidFill>
                <a:latin typeface="RVWGAE+Calibri Bold Italic"/>
                <a:cs typeface="RVWGAE+Calibri Bold Italic"/>
              </a:rPr>
              <a:t>окружение</a:t>
            </a:r>
            <a:r>
              <a:rPr sz="2800" b="1" i="1" dirty="0">
                <a:solidFill>
                  <a:srgbClr val="000000"/>
                </a:solidFill>
                <a:latin typeface="RRHOPF+Calibri Bold Italic"/>
                <a:cs typeface="RRHOPF+Calibri Bold Italic"/>
              </a:rPr>
              <a:t>.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426719" y="3985487"/>
            <a:ext cx="9555601" cy="239218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14654" marR="0">
              <a:lnSpc>
                <a:spcPts val="3413"/>
              </a:lnSpc>
              <a:spcBef>
                <a:spcPts val="0"/>
              </a:spcBef>
              <a:spcAft>
                <a:spcPts val="0"/>
              </a:spcAft>
            </a:pPr>
            <a:r>
              <a:rPr sz="2800" b="1" i="1" dirty="0">
                <a:solidFill>
                  <a:srgbClr val="000000"/>
                </a:solidFill>
                <a:latin typeface="RVWGAE+Calibri Bold Italic"/>
                <a:cs typeface="RVWGAE+Calibri Bold Italic"/>
              </a:rPr>
              <a:t>Люди</a:t>
            </a:r>
            <a:r>
              <a:rPr sz="2800" b="1" i="1" spc="-15" dirty="0">
                <a:solidFill>
                  <a:srgbClr val="000000"/>
                </a:solidFill>
                <a:latin typeface="RVWGAE+Calibri Bold Italic"/>
                <a:cs typeface="RVWGAE+Calibri Bold Italic"/>
              </a:rPr>
              <a:t> </a:t>
            </a:r>
            <a:r>
              <a:rPr sz="2800" b="1" i="1" dirty="0">
                <a:solidFill>
                  <a:srgbClr val="000000"/>
                </a:solidFill>
                <a:latin typeface="RVWGAE+Calibri Bold Italic"/>
                <a:cs typeface="RVWGAE+Calibri Bold Italic"/>
              </a:rPr>
              <a:t>с </a:t>
            </a:r>
            <a:r>
              <a:rPr sz="2800" b="1" i="1" spc="-113" dirty="0">
                <a:solidFill>
                  <a:srgbClr val="000000"/>
                </a:solidFill>
                <a:latin typeface="RVWGAE+Calibri Bold Italic"/>
                <a:cs typeface="RVWGAE+Calibri Bold Italic"/>
              </a:rPr>
              <a:t>РАС</a:t>
            </a:r>
            <a:r>
              <a:rPr sz="2800" b="1" i="1" spc="128" dirty="0">
                <a:solidFill>
                  <a:srgbClr val="000000"/>
                </a:solidFill>
                <a:latin typeface="RVWGAE+Calibri Bold Italic"/>
                <a:cs typeface="RVWGAE+Calibri Bold Italic"/>
              </a:rPr>
              <a:t> </a:t>
            </a:r>
            <a:r>
              <a:rPr sz="2800" b="1" i="1" dirty="0">
                <a:solidFill>
                  <a:srgbClr val="000000"/>
                </a:solidFill>
                <a:latin typeface="RVWGAE+Calibri Bold Italic"/>
                <a:cs typeface="RVWGAE+Calibri Bold Italic"/>
              </a:rPr>
              <a:t>могут воспринимать</a:t>
            </a:r>
            <a:r>
              <a:rPr sz="2800" b="1" i="1" spc="33" dirty="0">
                <a:solidFill>
                  <a:srgbClr val="000000"/>
                </a:solidFill>
                <a:latin typeface="RVWGAE+Calibri Bold Italic"/>
                <a:cs typeface="RVWGAE+Calibri Bold Italic"/>
              </a:rPr>
              <a:t> </a:t>
            </a:r>
            <a:r>
              <a:rPr sz="2800" b="1" i="1" dirty="0">
                <a:solidFill>
                  <a:srgbClr val="000000"/>
                </a:solidFill>
                <a:latin typeface="RVWGAE+Calibri Bold Italic"/>
                <a:cs typeface="RVWGAE+Calibri Bold Italic"/>
              </a:rPr>
              <a:t>и перерабатывать</a:t>
            </a:r>
          </a:p>
          <a:p>
            <a:pPr marL="0" marR="0">
              <a:lnSpc>
                <a:spcPts val="3023"/>
              </a:lnSpc>
              <a:spcBef>
                <a:spcPts val="0"/>
              </a:spcBef>
              <a:spcAft>
                <a:spcPts val="0"/>
              </a:spcAft>
            </a:pPr>
            <a:r>
              <a:rPr sz="2800" b="1" i="1" dirty="0">
                <a:solidFill>
                  <a:srgbClr val="000000"/>
                </a:solidFill>
                <a:latin typeface="RVWGAE+Calibri Bold Italic"/>
                <a:cs typeface="RVWGAE+Calibri Bold Italic"/>
              </a:rPr>
              <a:t>сенсорную информацию качественно</a:t>
            </a:r>
            <a:r>
              <a:rPr sz="2800" b="1" i="1" spc="46" dirty="0">
                <a:solidFill>
                  <a:srgbClr val="000000"/>
                </a:solidFill>
                <a:latin typeface="RVWGAE+Calibri Bold Italic"/>
                <a:cs typeface="RVWGAE+Calibri Bold Italic"/>
              </a:rPr>
              <a:t> </a:t>
            </a:r>
            <a:r>
              <a:rPr sz="2800" b="1" i="1" dirty="0">
                <a:solidFill>
                  <a:srgbClr val="000000"/>
                </a:solidFill>
                <a:latin typeface="RVWGAE+Calibri Bold Italic"/>
                <a:cs typeface="RVWGAE+Calibri Bold Italic"/>
              </a:rPr>
              <a:t>иначе, </a:t>
            </a:r>
            <a:r>
              <a:rPr sz="2800" b="1" i="1" spc="-25" dirty="0">
                <a:solidFill>
                  <a:srgbClr val="000000"/>
                </a:solidFill>
                <a:latin typeface="RVWGAE+Calibri Bold Italic"/>
                <a:cs typeface="RVWGAE+Calibri Bold Italic"/>
              </a:rPr>
              <a:t>нежели</a:t>
            </a:r>
          </a:p>
          <a:p>
            <a:pPr marL="0" marR="0">
              <a:lnSpc>
                <a:spcPts val="3026"/>
              </a:lnSpc>
              <a:spcBef>
                <a:spcPts val="50"/>
              </a:spcBef>
              <a:spcAft>
                <a:spcPts val="0"/>
              </a:spcAft>
            </a:pPr>
            <a:r>
              <a:rPr sz="2800" b="1" i="1" dirty="0">
                <a:solidFill>
                  <a:srgbClr val="000000"/>
                </a:solidFill>
                <a:latin typeface="RVWGAE+Calibri Bold Italic"/>
                <a:cs typeface="RVWGAE+Calibri Bold Italic"/>
              </a:rPr>
              <a:t>нейротипичные</a:t>
            </a:r>
            <a:r>
              <a:rPr sz="2800" b="1" i="1" spc="14" dirty="0">
                <a:solidFill>
                  <a:srgbClr val="000000"/>
                </a:solidFill>
                <a:latin typeface="RVWGAE+Calibri Bold Italic"/>
                <a:cs typeface="RVWGAE+Calibri Bold Italic"/>
              </a:rPr>
              <a:t> </a:t>
            </a:r>
            <a:r>
              <a:rPr sz="2800" b="1" i="1" dirty="0">
                <a:solidFill>
                  <a:srgbClr val="000000"/>
                </a:solidFill>
                <a:latin typeface="RVWGAE+Calibri Bold Italic"/>
                <a:cs typeface="RVWGAE+Calibri Bold Italic"/>
              </a:rPr>
              <a:t>люди.</a:t>
            </a:r>
          </a:p>
          <a:p>
            <a:pPr marL="0" marR="0">
              <a:lnSpc>
                <a:spcPts val="3023"/>
              </a:lnSpc>
              <a:spcBef>
                <a:spcPts val="0"/>
              </a:spcBef>
              <a:spcAft>
                <a:spcPts val="0"/>
              </a:spcAft>
            </a:pPr>
            <a:r>
              <a:rPr sz="2800" b="1" i="1" dirty="0">
                <a:solidFill>
                  <a:srgbClr val="000000"/>
                </a:solidFill>
                <a:latin typeface="RVWGAE+Calibri Bold Italic"/>
                <a:cs typeface="RVWGAE+Calibri Bold Italic"/>
              </a:rPr>
              <a:t>Обычные раздражители </a:t>
            </a:r>
            <a:r>
              <a:rPr sz="2800" b="1" i="1" dirty="0">
                <a:solidFill>
                  <a:srgbClr val="000000"/>
                </a:solidFill>
                <a:latin typeface="RRHOPF+Calibri Bold Italic"/>
                <a:cs typeface="RRHOPF+Calibri Bold Italic"/>
              </a:rPr>
              <a:t>-</a:t>
            </a:r>
            <a:r>
              <a:rPr sz="2800" b="1" i="1" spc="-57" dirty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2800" b="1" i="1" dirty="0">
                <a:solidFill>
                  <a:srgbClr val="000000"/>
                </a:solidFill>
                <a:latin typeface="RVWGAE+Calibri Bold Italic"/>
                <a:cs typeface="RVWGAE+Calibri Bold Italic"/>
              </a:rPr>
              <a:t>зрительные,</a:t>
            </a:r>
            <a:r>
              <a:rPr sz="2800" b="1" i="1" spc="44" dirty="0">
                <a:solidFill>
                  <a:srgbClr val="000000"/>
                </a:solidFill>
                <a:latin typeface="RVWGAE+Calibri Bold Italic"/>
                <a:cs typeface="RVWGAE+Calibri Bold Italic"/>
              </a:rPr>
              <a:t> </a:t>
            </a:r>
            <a:r>
              <a:rPr sz="2800" b="1" i="1" dirty="0">
                <a:solidFill>
                  <a:srgbClr val="000000"/>
                </a:solidFill>
                <a:latin typeface="RVWGAE+Calibri Bold Italic"/>
                <a:cs typeface="RVWGAE+Calibri Bold Italic"/>
              </a:rPr>
              <a:t>слуховые,</a:t>
            </a:r>
          </a:p>
          <a:p>
            <a:pPr marL="0" marR="0">
              <a:lnSpc>
                <a:spcPts val="3024"/>
              </a:lnSpc>
              <a:spcBef>
                <a:spcPts val="0"/>
              </a:spcBef>
              <a:spcAft>
                <a:spcPts val="0"/>
              </a:spcAft>
            </a:pPr>
            <a:r>
              <a:rPr sz="2800" b="1" i="1" dirty="0">
                <a:solidFill>
                  <a:srgbClr val="000000"/>
                </a:solidFill>
                <a:latin typeface="RVWGAE+Calibri Bold Italic"/>
                <a:cs typeface="RVWGAE+Calibri Bold Italic"/>
              </a:rPr>
              <a:t>тактильные и т.д. </a:t>
            </a:r>
            <a:r>
              <a:rPr sz="2800" b="1" i="1" dirty="0">
                <a:solidFill>
                  <a:srgbClr val="000000"/>
                </a:solidFill>
                <a:latin typeface="RRHOPF+Calibri Bold Italic"/>
                <a:cs typeface="RRHOPF+Calibri Bold Italic"/>
              </a:rPr>
              <a:t>-</a:t>
            </a:r>
            <a:r>
              <a:rPr sz="2800" b="1" i="1" spc="-57" dirty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2800" b="1" i="1" dirty="0">
                <a:solidFill>
                  <a:srgbClr val="000000"/>
                </a:solidFill>
                <a:latin typeface="RVWGAE+Calibri Bold Italic"/>
                <a:cs typeface="RVWGAE+Calibri Bold Italic"/>
              </a:rPr>
              <a:t>могут вызывать</a:t>
            </a:r>
            <a:r>
              <a:rPr sz="2800" b="1" i="1" spc="16" dirty="0">
                <a:solidFill>
                  <a:srgbClr val="000000"/>
                </a:solidFill>
                <a:latin typeface="RVWGAE+Calibri Bold Italic"/>
                <a:cs typeface="RVWGAE+Calibri Bold Italic"/>
              </a:rPr>
              <a:t> </a:t>
            </a:r>
            <a:r>
              <a:rPr sz="2800" b="1" i="1" dirty="0">
                <a:solidFill>
                  <a:srgbClr val="000000"/>
                </a:solidFill>
                <a:latin typeface="RVWGAE+Calibri Bold Italic"/>
                <a:cs typeface="RVWGAE+Calibri Bold Italic"/>
              </a:rPr>
              <a:t>необычные</a:t>
            </a:r>
          </a:p>
          <a:p>
            <a:pPr marL="0" marR="0">
              <a:lnSpc>
                <a:spcPts val="3023"/>
              </a:lnSpc>
              <a:spcBef>
                <a:spcPts val="0"/>
              </a:spcBef>
              <a:spcAft>
                <a:spcPts val="0"/>
              </a:spcAft>
            </a:pPr>
            <a:r>
              <a:rPr sz="2800" b="1" i="1" dirty="0">
                <a:solidFill>
                  <a:srgbClr val="000000"/>
                </a:solidFill>
                <a:latin typeface="RVWGAE+Calibri Bold Italic"/>
                <a:cs typeface="RVWGAE+Calibri Bold Italic"/>
              </a:rPr>
              <a:t>ощущения,</a:t>
            </a:r>
            <a:r>
              <a:rPr sz="2800" b="1" i="1" spc="18" dirty="0">
                <a:solidFill>
                  <a:srgbClr val="000000"/>
                </a:solidFill>
                <a:latin typeface="RVWGAE+Calibri Bold Italic"/>
                <a:cs typeface="RVWGAE+Calibri Bold Italic"/>
              </a:rPr>
              <a:t> </a:t>
            </a:r>
            <a:r>
              <a:rPr sz="2800" b="1" i="1" dirty="0">
                <a:solidFill>
                  <a:srgbClr val="000000"/>
                </a:solidFill>
                <a:latin typeface="RVWGAE+Calibri Bold Italic"/>
                <a:cs typeface="RVWGAE+Calibri Bold Italic"/>
              </a:rPr>
              <a:t>приятные</a:t>
            </a:r>
            <a:r>
              <a:rPr sz="2800" b="1" i="1" spc="32" dirty="0">
                <a:solidFill>
                  <a:srgbClr val="000000"/>
                </a:solidFill>
                <a:latin typeface="RVWGAE+Calibri Bold Italic"/>
                <a:cs typeface="RVWGAE+Calibri Bold Italic"/>
              </a:rPr>
              <a:t> </a:t>
            </a:r>
            <a:r>
              <a:rPr sz="2800" b="1" i="1" dirty="0">
                <a:solidFill>
                  <a:srgbClr val="000000"/>
                </a:solidFill>
                <a:latin typeface="RVWGAE+Calibri Bold Italic"/>
                <a:cs typeface="RVWGAE+Calibri Bold Italic"/>
              </a:rPr>
              <a:t>и неприятные.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2471293" y="93577"/>
            <a:ext cx="7171038" cy="59719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96824" marR="0">
              <a:lnSpc>
                <a:spcPts val="2238"/>
              </a:lnSpc>
              <a:spcBef>
                <a:spcPts val="0"/>
              </a:spcBef>
              <a:spcAft>
                <a:spcPts val="0"/>
              </a:spcAft>
            </a:pPr>
            <a:r>
              <a:rPr sz="2000" b="1" spc="-10" dirty="0">
                <a:solidFill>
                  <a:srgbClr val="000000"/>
                </a:solidFill>
                <a:latin typeface="CTVDVB+Arial Bold"/>
                <a:cs typeface="CTVDVB+Arial Bold"/>
              </a:rPr>
              <a:t>Есть</a:t>
            </a:r>
            <a:r>
              <a:rPr sz="2000" b="1" spc="14" dirty="0">
                <a:solidFill>
                  <a:srgbClr val="000000"/>
                </a:solidFill>
                <a:latin typeface="CTVDVB+Arial Bold"/>
                <a:cs typeface="CTVDVB+Arial Bold"/>
              </a:rPr>
              <a:t> </a:t>
            </a:r>
            <a:r>
              <a:rPr sz="2000" b="1" spc="-12" dirty="0">
                <a:solidFill>
                  <a:srgbClr val="000000"/>
                </a:solidFill>
                <a:latin typeface="CTVDVB+Arial Bold"/>
                <a:cs typeface="CTVDVB+Arial Bold"/>
              </a:rPr>
              <a:t>дети,</a:t>
            </a:r>
            <a:r>
              <a:rPr sz="2000" b="1" spc="15" dirty="0">
                <a:solidFill>
                  <a:srgbClr val="000000"/>
                </a:solidFill>
                <a:latin typeface="CTVDVB+Arial Bold"/>
                <a:cs typeface="CTVDVB+Arial Bold"/>
              </a:rPr>
              <a:t> </a:t>
            </a:r>
            <a:r>
              <a:rPr sz="2000" b="1" dirty="0">
                <a:solidFill>
                  <a:srgbClr val="000000"/>
                </a:solidFill>
                <a:latin typeface="CTVDVB+Arial Bold"/>
                <a:cs typeface="CTVDVB+Arial Bold"/>
              </a:rPr>
              <a:t>живущие в</a:t>
            </a:r>
            <a:r>
              <a:rPr sz="2000" b="1" spc="-10" dirty="0">
                <a:solidFill>
                  <a:srgbClr val="000000"/>
                </a:solidFill>
                <a:latin typeface="CTVDVB+Arial Bold"/>
                <a:cs typeface="CTVDVB+Arial Bold"/>
              </a:rPr>
              <a:t> </a:t>
            </a:r>
            <a:r>
              <a:rPr sz="2000" b="1" dirty="0">
                <a:solidFill>
                  <a:srgbClr val="000000"/>
                </a:solidFill>
                <a:latin typeface="CTVDVB+Arial Bold"/>
                <a:cs typeface="CTVDVB+Arial Bold"/>
              </a:rPr>
              <a:t>своем</a:t>
            </a:r>
            <a:r>
              <a:rPr sz="2000" b="1" spc="-24" dirty="0">
                <a:solidFill>
                  <a:srgbClr val="000000"/>
                </a:solidFill>
                <a:latin typeface="CTVDVB+Arial Bold"/>
                <a:cs typeface="CTVDVB+Arial Bold"/>
              </a:rPr>
              <a:t> </a:t>
            </a:r>
            <a:r>
              <a:rPr sz="2000" b="1" dirty="0">
                <a:solidFill>
                  <a:srgbClr val="000000"/>
                </a:solidFill>
                <a:latin typeface="CTVDVB+Arial Bold"/>
                <a:cs typeface="CTVDVB+Arial Bold"/>
              </a:rPr>
              <a:t>собственном мире</a:t>
            </a:r>
          </a:p>
          <a:p>
            <a:pPr marL="0" marR="0">
              <a:lnSpc>
                <a:spcPts val="2163"/>
              </a:lnSpc>
              <a:spcBef>
                <a:spcPts val="0"/>
              </a:spcBef>
              <a:spcAft>
                <a:spcPts val="0"/>
              </a:spcAft>
            </a:pPr>
            <a:r>
              <a:rPr sz="2000" b="1" dirty="0">
                <a:solidFill>
                  <a:srgbClr val="000000"/>
                </a:solidFill>
                <a:latin typeface="CTVDVB+Arial Bold"/>
                <a:cs typeface="CTVDVB+Arial Bold"/>
              </a:rPr>
              <a:t>и</a:t>
            </a:r>
            <a:r>
              <a:rPr sz="2000" b="1" spc="-22" dirty="0">
                <a:solidFill>
                  <a:srgbClr val="000000"/>
                </a:solidFill>
                <a:latin typeface="CTVDVB+Arial Bold"/>
                <a:cs typeface="CTVDVB+Arial Bold"/>
              </a:rPr>
              <a:t> </a:t>
            </a:r>
            <a:r>
              <a:rPr sz="2000" b="1" dirty="0">
                <a:solidFill>
                  <a:srgbClr val="000000"/>
                </a:solidFill>
                <a:latin typeface="CTVDVB+Arial Bold"/>
                <a:cs typeface="CTVDVB+Arial Bold"/>
              </a:rPr>
              <a:t>не</a:t>
            </a:r>
            <a:r>
              <a:rPr sz="2000" b="1" spc="-17" dirty="0">
                <a:solidFill>
                  <a:srgbClr val="000000"/>
                </a:solidFill>
                <a:latin typeface="CTVDVB+Arial Bold"/>
                <a:cs typeface="CTVDVB+Arial Bold"/>
              </a:rPr>
              <a:t> </a:t>
            </a:r>
            <a:r>
              <a:rPr sz="2000" b="1" dirty="0">
                <a:solidFill>
                  <a:srgbClr val="000000"/>
                </a:solidFill>
                <a:latin typeface="CTVDVB+Arial Bold"/>
                <a:cs typeface="CTVDVB+Arial Bold"/>
              </a:rPr>
              <a:t>желающие</a:t>
            </a:r>
            <a:r>
              <a:rPr sz="2000" b="1" spc="-23" dirty="0">
                <a:solidFill>
                  <a:srgbClr val="000000"/>
                </a:solidFill>
                <a:latin typeface="CTVDVB+Arial Bold"/>
                <a:cs typeface="CTVDVB+Arial Bold"/>
              </a:rPr>
              <a:t> </a:t>
            </a:r>
            <a:r>
              <a:rPr sz="2000" b="1" dirty="0">
                <a:solidFill>
                  <a:srgbClr val="000000"/>
                </a:solidFill>
                <a:latin typeface="CTVDVB+Arial Bold"/>
                <a:cs typeface="CTVDVB+Arial Bold"/>
              </a:rPr>
              <a:t>ничего</a:t>
            </a:r>
            <a:r>
              <a:rPr sz="2000" b="1" spc="-26" dirty="0">
                <a:solidFill>
                  <a:srgbClr val="000000"/>
                </a:solidFill>
                <a:latin typeface="CTVDVB+Arial Bold"/>
                <a:cs typeface="CTVDVB+Arial Bold"/>
              </a:rPr>
              <a:t> </a:t>
            </a:r>
            <a:r>
              <a:rPr sz="2000" b="1" dirty="0">
                <a:solidFill>
                  <a:srgbClr val="000000"/>
                </a:solidFill>
                <a:latin typeface="CTVDVB+Arial Bold"/>
                <a:cs typeface="CTVDVB+Arial Bold"/>
              </a:rPr>
              <a:t>знать</a:t>
            </a:r>
            <a:r>
              <a:rPr sz="2000" b="1" spc="18" dirty="0">
                <a:solidFill>
                  <a:srgbClr val="000000"/>
                </a:solidFill>
                <a:latin typeface="CTVDVB+Arial Bold"/>
                <a:cs typeface="CTVDVB+Arial Bold"/>
              </a:rPr>
              <a:t> </a:t>
            </a:r>
            <a:r>
              <a:rPr sz="2000" b="1" dirty="0">
                <a:solidFill>
                  <a:srgbClr val="000000"/>
                </a:solidFill>
                <a:latin typeface="CTVDVB+Arial Bold"/>
                <a:cs typeface="CTVDVB+Arial Bold"/>
              </a:rPr>
              <a:t>о нашем –</a:t>
            </a:r>
            <a:r>
              <a:rPr sz="2000" b="1" spc="-12" dirty="0">
                <a:solidFill>
                  <a:srgbClr val="000000"/>
                </a:solidFill>
                <a:latin typeface="CTVDVB+Arial Bold"/>
                <a:cs typeface="CTVDVB+Arial Bold"/>
              </a:rPr>
              <a:t> </a:t>
            </a:r>
            <a:r>
              <a:rPr sz="2000" b="1" spc="-17" dirty="0">
                <a:solidFill>
                  <a:srgbClr val="000000"/>
                </a:solidFill>
                <a:latin typeface="CTVDVB+Arial Bold"/>
                <a:cs typeface="CTVDVB+Arial Bold"/>
              </a:rPr>
              <a:t>дети</a:t>
            </a:r>
            <a:r>
              <a:rPr sz="2000" b="1" spc="30" dirty="0">
                <a:solidFill>
                  <a:srgbClr val="000000"/>
                </a:solidFill>
                <a:latin typeface="CTVDVB+Arial Bold"/>
                <a:cs typeface="CTVDVB+Arial Bold"/>
              </a:rPr>
              <a:t> </a:t>
            </a:r>
            <a:r>
              <a:rPr sz="2000" b="1" dirty="0">
                <a:solidFill>
                  <a:srgbClr val="000000"/>
                </a:solidFill>
                <a:latin typeface="CTVDVB+Arial Bold"/>
                <a:cs typeface="CTVDVB+Arial Bold"/>
              </a:rPr>
              <a:t>«аутисты»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198424" y="725156"/>
            <a:ext cx="11819879" cy="78774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2446"/>
              </a:lnSpc>
              <a:spcBef>
                <a:spcPts val="0"/>
              </a:spcBef>
              <a:spcAft>
                <a:spcPts val="0"/>
              </a:spcAft>
            </a:pPr>
            <a:r>
              <a:rPr sz="2000" b="1" dirty="0">
                <a:solidFill>
                  <a:srgbClr val="000000"/>
                </a:solidFill>
                <a:latin typeface="KMIMCN+Calibri Bold"/>
                <a:cs typeface="KMIMCN+Calibri Bold"/>
              </a:rPr>
              <a:t>«</a:t>
            </a:r>
            <a:r>
              <a:rPr sz="1600" b="1" spc="-11" dirty="0">
                <a:solidFill>
                  <a:srgbClr val="000000"/>
                </a:solidFill>
                <a:latin typeface="KMIMCN+Calibri Bold"/>
                <a:cs typeface="KMIMCN+Calibri Bold"/>
              </a:rPr>
              <a:t>Аутизм»</a:t>
            </a:r>
            <a:r>
              <a:rPr sz="1600" b="1" dirty="0">
                <a:solidFill>
                  <a:srgbClr val="000000"/>
                </a:solidFill>
                <a:latin typeface="KMIMCN+Calibri Bold"/>
                <a:cs typeface="KMIMCN+Calibri Bold"/>
              </a:rPr>
              <a:t> </a:t>
            </a:r>
            <a:r>
              <a:rPr sz="1600" dirty="0">
                <a:solidFill>
                  <a:srgbClr val="000000"/>
                </a:solidFill>
                <a:latin typeface="LHSDHL+Calibri"/>
                <a:cs typeface="LHSDHL+Calibri"/>
              </a:rPr>
              <a:t>– явная необщительность,</a:t>
            </a:r>
            <a:r>
              <a:rPr sz="1600" spc="43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1600" dirty="0">
                <a:solidFill>
                  <a:srgbClr val="000000"/>
                </a:solidFill>
                <a:latin typeface="LHSDHL+Calibri"/>
                <a:cs typeface="LHSDHL+Calibri"/>
              </a:rPr>
              <a:t>стремление</a:t>
            </a:r>
            <a:r>
              <a:rPr sz="1600" spc="31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1600" dirty="0">
                <a:solidFill>
                  <a:srgbClr val="000000"/>
                </a:solidFill>
                <a:latin typeface="LHSDHL+Calibri"/>
                <a:cs typeface="LHSDHL+Calibri"/>
              </a:rPr>
              <a:t>уйти </a:t>
            </a:r>
            <a:r>
              <a:rPr sz="1600" spc="-12" dirty="0">
                <a:solidFill>
                  <a:srgbClr val="000000"/>
                </a:solidFill>
                <a:latin typeface="LHSDHL+Calibri"/>
                <a:cs typeface="LHSDHL+Calibri"/>
              </a:rPr>
              <a:t>от</a:t>
            </a:r>
            <a:r>
              <a:rPr sz="1600" spc="24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1600" dirty="0">
                <a:solidFill>
                  <a:srgbClr val="000000"/>
                </a:solidFill>
                <a:latin typeface="LHSDHL+Calibri"/>
                <a:cs typeface="LHSDHL+Calibri"/>
              </a:rPr>
              <a:t>контактов, действительности</a:t>
            </a:r>
            <a:r>
              <a:rPr sz="1600" spc="27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1600" dirty="0">
                <a:solidFill>
                  <a:srgbClr val="000000"/>
                </a:solidFill>
                <a:latin typeface="LHSDHL+Calibri"/>
                <a:cs typeface="LHSDHL+Calibri"/>
              </a:rPr>
              <a:t>с фиксацией на внутреннем</a:t>
            </a:r>
            <a:r>
              <a:rPr sz="1600" spc="22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1600" dirty="0">
                <a:solidFill>
                  <a:srgbClr val="000000"/>
                </a:solidFill>
                <a:latin typeface="LHSDHL+Calibri"/>
                <a:cs typeface="LHSDHL+Calibri"/>
              </a:rPr>
              <a:t>мире</a:t>
            </a:r>
            <a:r>
              <a:rPr sz="1600" spc="11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1600" dirty="0">
                <a:solidFill>
                  <a:srgbClr val="000000"/>
                </a:solidFill>
                <a:latin typeface="LHSDHL+Calibri"/>
                <a:cs typeface="LHSDHL+Calibri"/>
              </a:rPr>
              <a:t>эффективных</a:t>
            </a:r>
          </a:p>
          <a:p>
            <a:pPr marL="0" marR="0">
              <a:lnSpc>
                <a:spcPts val="1838"/>
              </a:lnSpc>
              <a:spcBef>
                <a:spcPts val="50"/>
              </a:spcBef>
              <a:spcAft>
                <a:spcPts val="0"/>
              </a:spcAft>
            </a:pPr>
            <a:r>
              <a:rPr sz="1600" dirty="0">
                <a:solidFill>
                  <a:srgbClr val="000000"/>
                </a:solidFill>
                <a:latin typeface="LHSDHL+Calibri"/>
                <a:cs typeface="LHSDHL+Calibri"/>
              </a:rPr>
              <a:t>переживаний.</a:t>
            </a:r>
            <a:r>
              <a:rPr sz="1600" spc="-11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1600" dirty="0">
                <a:solidFill>
                  <a:srgbClr val="000000"/>
                </a:solidFill>
                <a:latin typeface="LHSDHL+Calibri"/>
                <a:cs typeface="LHSDHL+Calibri"/>
              </a:rPr>
              <a:t>При этом</a:t>
            </a:r>
            <a:r>
              <a:rPr sz="1600" spc="22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1600" dirty="0">
                <a:solidFill>
                  <a:srgbClr val="000000"/>
                </a:solidFill>
                <a:latin typeface="LHSDHL+Calibri"/>
                <a:cs typeface="LHSDHL+Calibri"/>
              </a:rPr>
              <a:t>контактность при аутизме</a:t>
            </a:r>
            <a:r>
              <a:rPr sz="1600" spc="14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1600" spc="-14" dirty="0">
                <a:solidFill>
                  <a:srgbClr val="000000"/>
                </a:solidFill>
                <a:latin typeface="LHSDHL+Calibri"/>
                <a:cs typeface="LHSDHL+Calibri"/>
              </a:rPr>
              <a:t>может</a:t>
            </a:r>
            <a:r>
              <a:rPr sz="1600" spc="49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1600" dirty="0">
                <a:solidFill>
                  <a:srgbClr val="000000"/>
                </a:solidFill>
                <a:latin typeface="LHSDHL+Calibri"/>
                <a:cs typeface="LHSDHL+Calibri"/>
              </a:rPr>
              <a:t>быть</a:t>
            </a:r>
            <a:r>
              <a:rPr sz="1600" spc="-11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1600" dirty="0">
                <a:solidFill>
                  <a:srgbClr val="000000"/>
                </a:solidFill>
                <a:latin typeface="LHSDHL+Calibri"/>
                <a:cs typeface="LHSDHL+Calibri"/>
              </a:rPr>
              <a:t>разной степени</a:t>
            </a:r>
            <a:r>
              <a:rPr sz="1600" spc="36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1600" dirty="0">
                <a:solidFill>
                  <a:srgbClr val="000000"/>
                </a:solidFill>
                <a:latin typeface="LHSDHL+Calibri"/>
                <a:cs typeface="LHSDHL+Calibri"/>
              </a:rPr>
              <a:t>выраженности: </a:t>
            </a:r>
            <a:r>
              <a:rPr sz="1600" spc="-16" dirty="0">
                <a:solidFill>
                  <a:srgbClr val="000000"/>
                </a:solidFill>
                <a:latin typeface="LHSDHL+Calibri"/>
                <a:cs typeface="LHSDHL+Calibri"/>
              </a:rPr>
              <a:t>от</a:t>
            </a:r>
            <a:r>
              <a:rPr sz="1600" spc="27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1600" dirty="0">
                <a:solidFill>
                  <a:srgbClr val="000000"/>
                </a:solidFill>
                <a:latin typeface="LHSDHL+Calibri"/>
                <a:cs typeface="LHSDHL+Calibri"/>
              </a:rPr>
              <a:t>полной</a:t>
            </a:r>
            <a:r>
              <a:rPr sz="1600" spc="22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1600" dirty="0">
                <a:solidFill>
                  <a:srgbClr val="000000"/>
                </a:solidFill>
                <a:latin typeface="LHSDHL+Calibri"/>
                <a:cs typeface="LHSDHL+Calibri"/>
              </a:rPr>
              <a:t>отрешенности</a:t>
            </a:r>
            <a:r>
              <a:rPr sz="1600" spc="24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1600" spc="-16" dirty="0">
                <a:solidFill>
                  <a:srgbClr val="000000"/>
                </a:solidFill>
                <a:latin typeface="LHSDHL+Calibri"/>
                <a:cs typeface="LHSDHL+Calibri"/>
              </a:rPr>
              <a:t>от</a:t>
            </a:r>
          </a:p>
          <a:p>
            <a:pPr marL="0" marR="0">
              <a:lnSpc>
                <a:spcPts val="1727"/>
              </a:lnSpc>
              <a:spcBef>
                <a:spcPts val="0"/>
              </a:spcBef>
              <a:spcAft>
                <a:spcPts val="0"/>
              </a:spcAft>
            </a:pPr>
            <a:r>
              <a:rPr sz="1600" dirty="0">
                <a:solidFill>
                  <a:srgbClr val="000000"/>
                </a:solidFill>
                <a:latin typeface="LHSDHL+Calibri"/>
                <a:cs typeface="LHSDHL+Calibri"/>
              </a:rPr>
              <a:t>окружающего</a:t>
            </a:r>
            <a:r>
              <a:rPr sz="1600" spc="-11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1600" spc="-17" dirty="0">
                <a:solidFill>
                  <a:srgbClr val="000000"/>
                </a:solidFill>
                <a:latin typeface="LHSDHL+Calibri"/>
                <a:cs typeface="LHSDHL+Calibri"/>
              </a:rPr>
              <a:t>до</a:t>
            </a:r>
            <a:r>
              <a:rPr sz="1600" spc="21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1600" spc="-11" dirty="0">
                <a:solidFill>
                  <a:srgbClr val="000000"/>
                </a:solidFill>
                <a:latin typeface="LHSDHL+Calibri"/>
                <a:cs typeface="LHSDHL+Calibri"/>
              </a:rPr>
              <a:t>трудностей</a:t>
            </a:r>
            <a:r>
              <a:rPr sz="1600" spc="27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1600" dirty="0">
                <a:solidFill>
                  <a:srgbClr val="000000"/>
                </a:solidFill>
                <a:latin typeface="LHSDHL+Calibri"/>
                <a:cs typeface="LHSDHL+Calibri"/>
              </a:rPr>
              <a:t>в организации</a:t>
            </a:r>
            <a:r>
              <a:rPr sz="1600" spc="-14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1600" dirty="0">
                <a:solidFill>
                  <a:srgbClr val="000000"/>
                </a:solidFill>
                <a:latin typeface="LHSDHL+Calibri"/>
                <a:cs typeface="LHSDHL+Calibri"/>
              </a:rPr>
              <a:t>общения и взаимодействия.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5798185" y="1573323"/>
            <a:ext cx="859050" cy="28552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948"/>
              </a:lnSpc>
              <a:spcBef>
                <a:spcPts val="0"/>
              </a:spcBef>
              <a:spcAft>
                <a:spcPts val="0"/>
              </a:spcAft>
            </a:pPr>
            <a:r>
              <a:rPr sz="1600" dirty="0">
                <a:solidFill>
                  <a:srgbClr val="000000"/>
                </a:solidFill>
                <a:latin typeface="CUUDVN+Calibri"/>
                <a:cs typeface="CUUDVN+Calibri"/>
              </a:rPr>
              <a:t>*******</a:t>
            </a:r>
          </a:p>
        </p:txBody>
      </p:sp>
      <p:sp>
        <p:nvSpPr>
          <p:cNvPr id="6" name="object 6"/>
          <p:cNvSpPr txBox="1"/>
          <p:nvPr/>
        </p:nvSpPr>
        <p:spPr>
          <a:xfrm>
            <a:off x="198424" y="1920795"/>
            <a:ext cx="11217580" cy="9442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948"/>
              </a:lnSpc>
              <a:spcBef>
                <a:spcPts val="0"/>
              </a:spcBef>
              <a:spcAft>
                <a:spcPts val="0"/>
              </a:spcAft>
            </a:pPr>
            <a:r>
              <a:rPr sz="1600" dirty="0">
                <a:solidFill>
                  <a:srgbClr val="000000"/>
                </a:solidFill>
                <a:latin typeface="LHSDHL+Calibri"/>
                <a:cs typeface="LHSDHL+Calibri"/>
              </a:rPr>
              <a:t>…</a:t>
            </a:r>
            <a:r>
              <a:rPr sz="1600" spc="-14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1600" dirty="0">
                <a:solidFill>
                  <a:srgbClr val="000000"/>
                </a:solidFill>
                <a:latin typeface="LHSDHL+Calibri"/>
                <a:cs typeface="LHSDHL+Calibri"/>
              </a:rPr>
              <a:t>– </a:t>
            </a:r>
            <a:r>
              <a:rPr sz="1600" spc="-11" dirty="0">
                <a:solidFill>
                  <a:srgbClr val="000000"/>
                </a:solidFill>
                <a:latin typeface="LHSDHL+Calibri"/>
                <a:cs typeface="LHSDHL+Calibri"/>
              </a:rPr>
              <a:t>это</a:t>
            </a:r>
            <a:r>
              <a:rPr sz="1600" spc="15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1600" dirty="0">
                <a:solidFill>
                  <a:srgbClr val="000000"/>
                </a:solidFill>
                <a:latin typeface="LHSDHL+Calibri"/>
                <a:cs typeface="LHSDHL+Calibri"/>
              </a:rPr>
              <a:t>нарушение, вызванное сочетанием</a:t>
            </a:r>
            <a:r>
              <a:rPr sz="1600" spc="37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1600" dirty="0">
                <a:solidFill>
                  <a:srgbClr val="000000"/>
                </a:solidFill>
                <a:latin typeface="LHSDHL+Calibri"/>
                <a:cs typeface="LHSDHL+Calibri"/>
              </a:rPr>
              <a:t>двух условий:</a:t>
            </a:r>
            <a:r>
              <a:rPr sz="1600" spc="17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1600" dirty="0">
                <a:solidFill>
                  <a:srgbClr val="000000"/>
                </a:solidFill>
                <a:latin typeface="LHSDHL+Calibri"/>
                <a:cs typeface="LHSDHL+Calibri"/>
              </a:rPr>
              <a:t>нарушение активного</a:t>
            </a:r>
            <a:r>
              <a:rPr sz="1600" spc="-16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1600" dirty="0">
                <a:solidFill>
                  <a:srgbClr val="000000"/>
                </a:solidFill>
                <a:latin typeface="LHSDHL+Calibri"/>
                <a:cs typeface="LHSDHL+Calibri"/>
              </a:rPr>
              <a:t>взаимодействия</a:t>
            </a:r>
            <a:r>
              <a:rPr sz="1600" spc="29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1600" dirty="0">
                <a:solidFill>
                  <a:srgbClr val="000000"/>
                </a:solidFill>
                <a:latin typeface="LHSDHL+Calibri"/>
                <a:cs typeface="LHSDHL+Calibri"/>
              </a:rPr>
              <a:t>со </a:t>
            </a:r>
            <a:r>
              <a:rPr sz="1600" spc="-10" dirty="0">
                <a:solidFill>
                  <a:srgbClr val="000000"/>
                </a:solidFill>
                <a:latin typeface="LHSDHL+Calibri"/>
                <a:cs typeface="LHSDHL+Calibri"/>
              </a:rPr>
              <a:t>средой</a:t>
            </a:r>
            <a:r>
              <a:rPr sz="1600" spc="29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1600" dirty="0">
                <a:solidFill>
                  <a:srgbClr val="000000"/>
                </a:solidFill>
                <a:latin typeface="LHSDHL+Calibri"/>
                <a:cs typeface="LHSDHL+Calibri"/>
              </a:rPr>
              <a:t>и снижение порогов</a:t>
            </a:r>
          </a:p>
          <a:p>
            <a:pPr marL="0" marR="0">
              <a:lnSpc>
                <a:spcPts val="1727"/>
              </a:lnSpc>
              <a:spcBef>
                <a:spcPts val="50"/>
              </a:spcBef>
              <a:spcAft>
                <a:spcPts val="0"/>
              </a:spcAft>
            </a:pPr>
            <a:r>
              <a:rPr sz="1600" dirty="0">
                <a:solidFill>
                  <a:srgbClr val="000000"/>
                </a:solidFill>
                <a:latin typeface="LHSDHL+Calibri"/>
                <a:cs typeface="LHSDHL+Calibri"/>
              </a:rPr>
              <a:t>аффективного и сенсорного</a:t>
            </a:r>
            <a:r>
              <a:rPr sz="1600" spc="33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1600" dirty="0">
                <a:solidFill>
                  <a:srgbClr val="000000"/>
                </a:solidFill>
                <a:latin typeface="LHSDHL+Calibri"/>
                <a:cs typeface="LHSDHL+Calibri"/>
              </a:rPr>
              <a:t>комфорта</a:t>
            </a:r>
            <a:r>
              <a:rPr sz="1600" spc="14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1600" dirty="0">
                <a:solidFill>
                  <a:srgbClr val="000000"/>
                </a:solidFill>
                <a:latin typeface="LHSDHL+Calibri"/>
                <a:cs typeface="LHSDHL+Calibri"/>
              </a:rPr>
              <a:t>(особая</a:t>
            </a:r>
            <a:r>
              <a:rPr sz="1600" spc="37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1600" dirty="0">
                <a:solidFill>
                  <a:srgbClr val="000000"/>
                </a:solidFill>
                <a:latin typeface="LHSDHL+Calibri"/>
                <a:cs typeface="LHSDHL+Calibri"/>
              </a:rPr>
              <a:t>сенсорная</a:t>
            </a:r>
            <a:r>
              <a:rPr sz="1600" spc="24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1600" dirty="0">
                <a:solidFill>
                  <a:srgbClr val="000000"/>
                </a:solidFill>
                <a:latin typeface="LHSDHL+Calibri"/>
                <a:cs typeface="LHSDHL+Calibri"/>
              </a:rPr>
              <a:t>ранимость по</a:t>
            </a:r>
            <a:r>
              <a:rPr sz="1600" spc="15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1600" dirty="0">
                <a:solidFill>
                  <a:srgbClr val="000000"/>
                </a:solidFill>
                <a:latin typeface="LHSDHL+Calibri"/>
                <a:cs typeface="LHSDHL+Calibri"/>
              </a:rPr>
              <a:t>отношению</a:t>
            </a:r>
            <a:r>
              <a:rPr sz="1600" spc="21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1600" dirty="0">
                <a:solidFill>
                  <a:srgbClr val="000000"/>
                </a:solidFill>
                <a:latin typeface="LHSDHL+Calibri"/>
                <a:cs typeface="LHSDHL+Calibri"/>
              </a:rPr>
              <a:t>к </a:t>
            </a:r>
            <a:r>
              <a:rPr sz="1600" spc="-11" dirty="0">
                <a:solidFill>
                  <a:srgbClr val="000000"/>
                </a:solidFill>
                <a:latin typeface="LHSDHL+Calibri"/>
                <a:cs typeface="LHSDHL+Calibri"/>
              </a:rPr>
              <a:t>звуку,</a:t>
            </a:r>
            <a:r>
              <a:rPr sz="1600" spc="10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1600" spc="-12" dirty="0">
                <a:solidFill>
                  <a:srgbClr val="000000"/>
                </a:solidFill>
                <a:latin typeface="LHSDHL+Calibri"/>
                <a:cs typeface="LHSDHL+Calibri"/>
              </a:rPr>
              <a:t>свету,</a:t>
            </a:r>
            <a:r>
              <a:rPr sz="1600" spc="30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1600" dirty="0">
                <a:solidFill>
                  <a:srgbClr val="000000"/>
                </a:solidFill>
                <a:latin typeface="LHSDHL+Calibri"/>
                <a:cs typeface="LHSDHL+Calibri"/>
              </a:rPr>
              <a:t>запахам, прикосновениям),</a:t>
            </a:r>
          </a:p>
          <a:p>
            <a:pPr marL="0" marR="0">
              <a:lnSpc>
                <a:spcPts val="1727"/>
              </a:lnSpc>
              <a:spcBef>
                <a:spcPts val="0"/>
              </a:spcBef>
              <a:spcAft>
                <a:spcPts val="0"/>
              </a:spcAft>
            </a:pPr>
            <a:r>
              <a:rPr sz="1600" dirty="0">
                <a:solidFill>
                  <a:srgbClr val="000000"/>
                </a:solidFill>
                <a:latin typeface="LHSDHL+Calibri"/>
                <a:cs typeface="LHSDHL+Calibri"/>
              </a:rPr>
              <a:t>приводящие</a:t>
            </a:r>
            <a:r>
              <a:rPr sz="1600" spc="15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1600" dirty="0">
                <a:solidFill>
                  <a:srgbClr val="000000"/>
                </a:solidFill>
                <a:latin typeface="LHSDHL+Calibri"/>
                <a:cs typeface="LHSDHL+Calibri"/>
              </a:rPr>
              <a:t>к длительной</a:t>
            </a:r>
            <a:r>
              <a:rPr sz="1600" spc="13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1600" dirty="0">
                <a:solidFill>
                  <a:srgbClr val="000000"/>
                </a:solidFill>
                <a:latin typeface="LHSDHL+Calibri"/>
                <a:cs typeface="LHSDHL+Calibri"/>
              </a:rPr>
              <a:t>фиксации</a:t>
            </a:r>
            <a:r>
              <a:rPr sz="1600" spc="-12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1600" dirty="0">
                <a:solidFill>
                  <a:srgbClr val="000000"/>
                </a:solidFill>
                <a:latin typeface="LHSDHL+Calibri"/>
                <a:cs typeface="LHSDHL+Calibri"/>
              </a:rPr>
              <a:t>неприятных впечатлений,</a:t>
            </a:r>
            <a:r>
              <a:rPr sz="1600" spc="23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1600" dirty="0">
                <a:solidFill>
                  <a:srgbClr val="000000"/>
                </a:solidFill>
                <a:latin typeface="LHSDHL+Calibri"/>
                <a:cs typeface="LHSDHL+Calibri"/>
              </a:rPr>
              <a:t>к</a:t>
            </a:r>
            <a:r>
              <a:rPr sz="1600" spc="-12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1600" dirty="0">
                <a:solidFill>
                  <a:srgbClr val="000000"/>
                </a:solidFill>
                <a:latin typeface="LHSDHL+Calibri"/>
                <a:cs typeface="LHSDHL+Calibri"/>
              </a:rPr>
              <a:t>страхам, запретам,</a:t>
            </a:r>
            <a:r>
              <a:rPr sz="1600" spc="26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1600" dirty="0">
                <a:solidFill>
                  <a:srgbClr val="000000"/>
                </a:solidFill>
                <a:latin typeface="LHSDHL+Calibri"/>
                <a:cs typeface="LHSDHL+Calibri"/>
              </a:rPr>
              <a:t>ограничениям</a:t>
            </a:r>
            <a:r>
              <a:rPr sz="1600" spc="21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1600" dirty="0">
                <a:solidFill>
                  <a:srgbClr val="000000"/>
                </a:solidFill>
                <a:latin typeface="LHSDHL+Calibri"/>
                <a:cs typeface="LHSDHL+Calibri"/>
              </a:rPr>
              <a:t>в контактах</a:t>
            </a:r>
            <a:r>
              <a:rPr sz="1600" spc="-18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1600" dirty="0">
                <a:solidFill>
                  <a:srgbClr val="000000"/>
                </a:solidFill>
                <a:latin typeface="LHSDHL+Calibri"/>
                <a:cs typeface="LHSDHL+Calibri"/>
              </a:rPr>
              <a:t>с миром</a:t>
            </a:r>
            <a:r>
              <a:rPr sz="1600" spc="52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1600" i="1" spc="-12" dirty="0">
                <a:solidFill>
                  <a:srgbClr val="000000"/>
                </a:solidFill>
                <a:latin typeface="LPSDOG+Calibri Italic"/>
                <a:cs typeface="LPSDOG+Calibri Italic"/>
              </a:rPr>
              <a:t>(О.С.</a:t>
            </a:r>
          </a:p>
          <a:p>
            <a:pPr marL="0" marR="0">
              <a:lnSpc>
                <a:spcPts val="1729"/>
              </a:lnSpc>
              <a:spcBef>
                <a:spcPts val="0"/>
              </a:spcBef>
              <a:spcAft>
                <a:spcPts val="0"/>
              </a:spcAft>
            </a:pPr>
            <a:r>
              <a:rPr sz="1600" i="1" spc="-10" dirty="0">
                <a:solidFill>
                  <a:srgbClr val="000000"/>
                </a:solidFill>
                <a:latin typeface="LPSDOG+Calibri Italic"/>
                <a:cs typeface="LPSDOG+Calibri Italic"/>
              </a:rPr>
              <a:t>Никольская,</a:t>
            </a:r>
            <a:r>
              <a:rPr sz="1600" i="1" spc="38" dirty="0">
                <a:solidFill>
                  <a:srgbClr val="000000"/>
                </a:solidFill>
                <a:latin typeface="LPSDOG+Calibri Italic"/>
                <a:cs typeface="LPSDOG+Calibri Italic"/>
              </a:rPr>
              <a:t> </a:t>
            </a:r>
            <a:r>
              <a:rPr sz="1600" i="1" dirty="0">
                <a:solidFill>
                  <a:srgbClr val="000000"/>
                </a:solidFill>
                <a:latin typeface="LPSDOG+Calibri Italic"/>
                <a:cs typeface="LPSDOG+Calibri Italic"/>
              </a:rPr>
              <a:t>К.С. Лебединская, </a:t>
            </a:r>
            <a:r>
              <a:rPr sz="1600" i="1" spc="-27" dirty="0">
                <a:solidFill>
                  <a:srgbClr val="000000"/>
                </a:solidFill>
                <a:latin typeface="LPSDOG+Calibri Italic"/>
                <a:cs typeface="LPSDOG+Calibri Italic"/>
              </a:rPr>
              <a:t>Е.Р.</a:t>
            </a:r>
            <a:r>
              <a:rPr sz="1600" i="1" spc="42" dirty="0">
                <a:solidFill>
                  <a:srgbClr val="000000"/>
                </a:solidFill>
                <a:latin typeface="LPSDOG+Calibri Italic"/>
                <a:cs typeface="LPSDOG+Calibri Italic"/>
              </a:rPr>
              <a:t> </a:t>
            </a:r>
            <a:r>
              <a:rPr sz="1600" i="1" dirty="0">
                <a:solidFill>
                  <a:srgbClr val="000000"/>
                </a:solidFill>
                <a:latin typeface="LPSDOG+Calibri Italic"/>
                <a:cs typeface="LPSDOG+Calibri Italic"/>
              </a:rPr>
              <a:t>Баенская,</a:t>
            </a:r>
            <a:r>
              <a:rPr sz="1600" i="1" spc="10" dirty="0">
                <a:solidFill>
                  <a:srgbClr val="000000"/>
                </a:solidFill>
                <a:latin typeface="LPSDOG+Calibri Italic"/>
                <a:cs typeface="LPSDOG+Calibri Italic"/>
              </a:rPr>
              <a:t> </a:t>
            </a:r>
            <a:r>
              <a:rPr sz="1600" i="1" dirty="0">
                <a:solidFill>
                  <a:srgbClr val="000000"/>
                </a:solidFill>
                <a:latin typeface="LPSDOG+Calibri Italic"/>
                <a:cs typeface="LPSDOG+Calibri Italic"/>
              </a:rPr>
              <a:t>М.М.</a:t>
            </a:r>
            <a:r>
              <a:rPr sz="1600" i="1" spc="-16" dirty="0">
                <a:solidFill>
                  <a:srgbClr val="000000"/>
                </a:solidFill>
                <a:latin typeface="LPSDOG+Calibri Italic"/>
                <a:cs typeface="LPSDOG+Calibri Italic"/>
              </a:rPr>
              <a:t> </a:t>
            </a:r>
            <a:r>
              <a:rPr sz="1600" i="1" dirty="0">
                <a:solidFill>
                  <a:srgbClr val="000000"/>
                </a:solidFill>
                <a:latin typeface="LPSDOG+Calibri Italic"/>
                <a:cs typeface="LPSDOG+Calibri Italic"/>
              </a:rPr>
              <a:t>Либлинг</a:t>
            </a:r>
            <a:r>
              <a:rPr sz="1600" i="1" spc="33" dirty="0">
                <a:solidFill>
                  <a:srgbClr val="000000"/>
                </a:solidFill>
                <a:latin typeface="LPSDOG+Calibri Italic"/>
                <a:cs typeface="LPSDOG+Calibri Italic"/>
              </a:rPr>
              <a:t> </a:t>
            </a:r>
            <a:r>
              <a:rPr sz="1600" i="1" dirty="0">
                <a:solidFill>
                  <a:srgbClr val="000000"/>
                </a:solidFill>
                <a:latin typeface="LPSDOG+Calibri Italic"/>
                <a:cs typeface="LPSDOG+Calibri Italic"/>
              </a:rPr>
              <a:t>и др.)</a:t>
            </a:r>
          </a:p>
        </p:txBody>
      </p:sp>
      <p:sp>
        <p:nvSpPr>
          <p:cNvPr id="7" name="object 7"/>
          <p:cNvSpPr txBox="1"/>
          <p:nvPr/>
        </p:nvSpPr>
        <p:spPr>
          <a:xfrm>
            <a:off x="5798185" y="2925365"/>
            <a:ext cx="859050" cy="28552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948"/>
              </a:lnSpc>
              <a:spcBef>
                <a:spcPts val="0"/>
              </a:spcBef>
              <a:spcAft>
                <a:spcPts val="0"/>
              </a:spcAft>
            </a:pPr>
            <a:r>
              <a:rPr sz="1600" dirty="0">
                <a:solidFill>
                  <a:srgbClr val="000000"/>
                </a:solidFill>
                <a:latin typeface="CUUDVN+Calibri"/>
                <a:cs typeface="CUUDVN+Calibri"/>
              </a:rPr>
              <a:t>*******</a:t>
            </a:r>
          </a:p>
        </p:txBody>
      </p:sp>
      <p:sp>
        <p:nvSpPr>
          <p:cNvPr id="8" name="object 8"/>
          <p:cNvSpPr txBox="1"/>
          <p:nvPr/>
        </p:nvSpPr>
        <p:spPr>
          <a:xfrm>
            <a:off x="198424" y="3271313"/>
            <a:ext cx="11114480" cy="50498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948"/>
              </a:lnSpc>
              <a:spcBef>
                <a:spcPts val="0"/>
              </a:spcBef>
              <a:spcAft>
                <a:spcPts val="0"/>
              </a:spcAft>
            </a:pPr>
            <a:r>
              <a:rPr sz="1600" dirty="0">
                <a:solidFill>
                  <a:srgbClr val="000000"/>
                </a:solidFill>
                <a:latin typeface="LHSDHL+Calibri"/>
                <a:cs typeface="LHSDHL+Calibri"/>
              </a:rPr>
              <a:t>…</a:t>
            </a:r>
            <a:r>
              <a:rPr sz="1600" spc="-14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1600" dirty="0">
                <a:solidFill>
                  <a:srgbClr val="000000"/>
                </a:solidFill>
                <a:latin typeface="LHSDHL+Calibri"/>
                <a:cs typeface="LHSDHL+Calibri"/>
              </a:rPr>
              <a:t>– </a:t>
            </a:r>
            <a:r>
              <a:rPr sz="1600" spc="-11" dirty="0">
                <a:solidFill>
                  <a:srgbClr val="000000"/>
                </a:solidFill>
                <a:latin typeface="LHSDHL+Calibri"/>
                <a:cs typeface="LHSDHL+Calibri"/>
              </a:rPr>
              <a:t>это</a:t>
            </a:r>
            <a:r>
              <a:rPr sz="1600" spc="15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1600" dirty="0">
                <a:solidFill>
                  <a:srgbClr val="000000"/>
                </a:solidFill>
                <a:latin typeface="LHSDHL+Calibri"/>
                <a:cs typeface="LHSDHL+Calibri"/>
              </a:rPr>
              <a:t>нарушение развития.</a:t>
            </a:r>
            <a:r>
              <a:rPr sz="1600" spc="-10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1600" dirty="0">
                <a:solidFill>
                  <a:srgbClr val="000000"/>
                </a:solidFill>
                <a:latin typeface="LHSDHL+Calibri"/>
                <a:cs typeface="LHSDHL+Calibri"/>
              </a:rPr>
              <a:t>Дефект</a:t>
            </a:r>
            <a:r>
              <a:rPr sz="1600" spc="10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1600" dirty="0">
                <a:solidFill>
                  <a:srgbClr val="000000"/>
                </a:solidFill>
                <a:latin typeface="LHSDHL+Calibri"/>
                <a:cs typeface="LHSDHL+Calibri"/>
              </a:rPr>
              <a:t>в системе</a:t>
            </a:r>
            <a:r>
              <a:rPr sz="1600" spc="35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1600" dirty="0">
                <a:solidFill>
                  <a:srgbClr val="000000"/>
                </a:solidFill>
                <a:latin typeface="LHSDHL+Calibri"/>
                <a:cs typeface="LHSDHL+Calibri"/>
              </a:rPr>
              <a:t>отвечающей за восприятие</a:t>
            </a:r>
            <a:r>
              <a:rPr sz="1600" spc="35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1600" dirty="0">
                <a:solidFill>
                  <a:srgbClr val="000000"/>
                </a:solidFill>
                <a:latin typeface="LHSDHL+Calibri"/>
                <a:cs typeface="LHSDHL+Calibri"/>
              </a:rPr>
              <a:t>внешних</a:t>
            </a:r>
            <a:r>
              <a:rPr sz="1600" spc="-11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1600" dirty="0">
                <a:solidFill>
                  <a:srgbClr val="000000"/>
                </a:solidFill>
                <a:latin typeface="LHSDHL+Calibri"/>
                <a:cs typeface="LHSDHL+Calibri"/>
              </a:rPr>
              <a:t>стимулов,</a:t>
            </a:r>
            <a:r>
              <a:rPr sz="1600" spc="32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1600" dirty="0">
                <a:solidFill>
                  <a:srgbClr val="000000"/>
                </a:solidFill>
                <a:latin typeface="LHSDHL+Calibri"/>
                <a:cs typeface="LHSDHL+Calibri"/>
              </a:rPr>
              <a:t>заставляет ребенка обостренно</a:t>
            </a:r>
          </a:p>
          <a:p>
            <a:pPr marL="0" marR="0">
              <a:lnSpc>
                <a:spcPts val="1727"/>
              </a:lnSpc>
              <a:spcBef>
                <a:spcPts val="50"/>
              </a:spcBef>
              <a:spcAft>
                <a:spcPts val="0"/>
              </a:spcAft>
            </a:pPr>
            <a:r>
              <a:rPr sz="1600" dirty="0">
                <a:solidFill>
                  <a:srgbClr val="000000"/>
                </a:solidFill>
                <a:latin typeface="LHSDHL+Calibri"/>
                <a:cs typeface="LHSDHL+Calibri"/>
              </a:rPr>
              <a:t>реагировать</a:t>
            </a:r>
            <a:r>
              <a:rPr sz="1600" spc="-21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1600" dirty="0">
                <a:solidFill>
                  <a:srgbClr val="000000"/>
                </a:solidFill>
                <a:latin typeface="LHSDHL+Calibri"/>
                <a:cs typeface="LHSDHL+Calibri"/>
              </a:rPr>
              <a:t>на</a:t>
            </a:r>
            <a:r>
              <a:rPr sz="1600" spc="-13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1600" spc="-19" dirty="0">
                <a:solidFill>
                  <a:srgbClr val="000000"/>
                </a:solidFill>
                <a:latin typeface="LHSDHL+Calibri"/>
                <a:cs typeface="LHSDHL+Calibri"/>
              </a:rPr>
              <a:t>одни</a:t>
            </a:r>
            <a:r>
              <a:rPr sz="1600" spc="23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1600" dirty="0">
                <a:solidFill>
                  <a:srgbClr val="000000"/>
                </a:solidFill>
                <a:latin typeface="LHSDHL+Calibri"/>
                <a:cs typeface="LHSDHL+Calibri"/>
              </a:rPr>
              <a:t>явления внешнего мира и почти</a:t>
            </a:r>
            <a:r>
              <a:rPr sz="1600" spc="25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1600" dirty="0">
                <a:solidFill>
                  <a:srgbClr val="000000"/>
                </a:solidFill>
                <a:latin typeface="LHSDHL+Calibri"/>
                <a:cs typeface="LHSDHL+Calibri"/>
              </a:rPr>
              <a:t>не замечать</a:t>
            </a:r>
            <a:r>
              <a:rPr sz="1600" spc="15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1600" dirty="0">
                <a:solidFill>
                  <a:srgbClr val="000000"/>
                </a:solidFill>
                <a:latin typeface="LHSDHL+Calibri"/>
                <a:cs typeface="LHSDHL+Calibri"/>
              </a:rPr>
              <a:t>другие</a:t>
            </a:r>
            <a:r>
              <a:rPr sz="1600" spc="392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1600" i="1" spc="-23" dirty="0">
                <a:solidFill>
                  <a:srgbClr val="000000"/>
                </a:solidFill>
                <a:latin typeface="LPSDOG+Calibri Italic"/>
                <a:cs typeface="LPSDOG+Calibri Italic"/>
              </a:rPr>
              <a:t>(Темпл</a:t>
            </a:r>
            <a:r>
              <a:rPr sz="1600" i="1" spc="32" dirty="0">
                <a:solidFill>
                  <a:srgbClr val="000000"/>
                </a:solidFill>
                <a:latin typeface="LPSDOG+Calibri Italic"/>
                <a:cs typeface="LPSDOG+Calibri Italic"/>
              </a:rPr>
              <a:t> </a:t>
            </a:r>
            <a:r>
              <a:rPr sz="1600" i="1" spc="-19" dirty="0">
                <a:solidFill>
                  <a:srgbClr val="000000"/>
                </a:solidFill>
                <a:latin typeface="LPSDOG+Calibri Italic"/>
                <a:cs typeface="LPSDOG+Calibri Italic"/>
              </a:rPr>
              <a:t>Грэндин</a:t>
            </a:r>
            <a:r>
              <a:rPr sz="1600" i="1" dirty="0">
                <a:solidFill>
                  <a:srgbClr val="000000"/>
                </a:solidFill>
                <a:latin typeface="LRWRVE+Calibri Italic"/>
                <a:cs typeface="LRWRVE+Calibri Italic"/>
              </a:rPr>
              <a:t>)</a:t>
            </a:r>
          </a:p>
        </p:txBody>
      </p:sp>
      <p:sp>
        <p:nvSpPr>
          <p:cNvPr id="9" name="object 9"/>
          <p:cNvSpPr txBox="1"/>
          <p:nvPr/>
        </p:nvSpPr>
        <p:spPr>
          <a:xfrm>
            <a:off x="5798185" y="3838241"/>
            <a:ext cx="859050" cy="28552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948"/>
              </a:lnSpc>
              <a:spcBef>
                <a:spcPts val="0"/>
              </a:spcBef>
              <a:spcAft>
                <a:spcPts val="0"/>
              </a:spcAft>
            </a:pPr>
            <a:r>
              <a:rPr sz="1600" dirty="0">
                <a:solidFill>
                  <a:srgbClr val="000000"/>
                </a:solidFill>
                <a:latin typeface="CUUDVN+Calibri"/>
                <a:cs typeface="CUUDVN+Calibri"/>
              </a:rPr>
              <a:t>*******</a:t>
            </a:r>
          </a:p>
        </p:txBody>
      </p:sp>
      <p:sp>
        <p:nvSpPr>
          <p:cNvPr id="10" name="object 10"/>
          <p:cNvSpPr txBox="1"/>
          <p:nvPr/>
        </p:nvSpPr>
        <p:spPr>
          <a:xfrm>
            <a:off x="198424" y="4184279"/>
            <a:ext cx="11953812" cy="72472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951"/>
              </a:lnSpc>
              <a:spcBef>
                <a:spcPts val="0"/>
              </a:spcBef>
              <a:spcAft>
                <a:spcPts val="0"/>
              </a:spcAft>
            </a:pPr>
            <a:r>
              <a:rPr sz="1600" dirty="0">
                <a:solidFill>
                  <a:srgbClr val="000000"/>
                </a:solidFill>
                <a:latin typeface="LHSDHL+Calibri"/>
                <a:cs typeface="LHSDHL+Calibri"/>
              </a:rPr>
              <a:t>…</a:t>
            </a:r>
            <a:r>
              <a:rPr sz="1600" spc="-14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1600" dirty="0">
                <a:solidFill>
                  <a:srgbClr val="000000"/>
                </a:solidFill>
                <a:latin typeface="CUUDVN+Calibri"/>
                <a:cs typeface="CUUDVN+Calibri"/>
              </a:rPr>
              <a:t>- </a:t>
            </a:r>
            <a:r>
              <a:rPr sz="1600" spc="-10" dirty="0">
                <a:solidFill>
                  <a:srgbClr val="000000"/>
                </a:solidFill>
                <a:latin typeface="LHSDHL+Calibri"/>
                <a:cs typeface="LHSDHL+Calibri"/>
              </a:rPr>
              <a:t>это</a:t>
            </a:r>
            <a:r>
              <a:rPr sz="1600" spc="15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1600" dirty="0">
                <a:solidFill>
                  <a:srgbClr val="000000"/>
                </a:solidFill>
                <a:latin typeface="LHSDHL+Calibri"/>
                <a:cs typeface="LHSDHL+Calibri"/>
              </a:rPr>
              <a:t>форма искаженного</a:t>
            </a:r>
            <a:r>
              <a:rPr sz="1600" spc="12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1600" dirty="0">
                <a:solidFill>
                  <a:srgbClr val="000000"/>
                </a:solidFill>
                <a:latin typeface="LHSDHL+Calibri"/>
                <a:cs typeface="LHSDHL+Calibri"/>
              </a:rPr>
              <a:t>психического</a:t>
            </a:r>
            <a:r>
              <a:rPr sz="1600" spc="23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1600" dirty="0">
                <a:solidFill>
                  <a:srgbClr val="000000"/>
                </a:solidFill>
                <a:latin typeface="LHSDHL+Calibri"/>
                <a:cs typeface="LHSDHL+Calibri"/>
              </a:rPr>
              <a:t>развития, при</a:t>
            </a:r>
            <a:r>
              <a:rPr sz="1600" spc="13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1600" dirty="0">
                <a:solidFill>
                  <a:srgbClr val="000000"/>
                </a:solidFill>
                <a:latin typeface="LHSDHL+Calibri"/>
                <a:cs typeface="LHSDHL+Calibri"/>
              </a:rPr>
              <a:t>котором</a:t>
            </a:r>
            <a:r>
              <a:rPr sz="1600" spc="22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1600" spc="-10" dirty="0">
                <a:solidFill>
                  <a:srgbClr val="000000"/>
                </a:solidFill>
                <a:latin typeface="LHSDHL+Calibri"/>
                <a:cs typeface="LHSDHL+Calibri"/>
              </a:rPr>
              <a:t>наблюдается</a:t>
            </a:r>
            <a:r>
              <a:rPr sz="1600" dirty="0">
                <a:solidFill>
                  <a:srgbClr val="000000"/>
                </a:solidFill>
                <a:latin typeface="LHSDHL+Calibri"/>
                <a:cs typeface="LHSDHL+Calibri"/>
              </a:rPr>
              <a:t> сложное</a:t>
            </a:r>
            <a:r>
              <a:rPr sz="1600" spc="18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1600" dirty="0">
                <a:solidFill>
                  <a:srgbClr val="000000"/>
                </a:solidFill>
                <a:latin typeface="LHSDHL+Calibri"/>
                <a:cs typeface="LHSDHL+Calibri"/>
              </a:rPr>
              <a:t>сочетание</a:t>
            </a:r>
            <a:r>
              <a:rPr sz="1600" spc="32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1600" dirty="0">
                <a:solidFill>
                  <a:srgbClr val="000000"/>
                </a:solidFill>
                <a:latin typeface="LHSDHL+Calibri"/>
                <a:cs typeface="LHSDHL+Calibri"/>
              </a:rPr>
              <a:t>общего</a:t>
            </a:r>
            <a:r>
              <a:rPr sz="1600" spc="11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1600" dirty="0">
                <a:solidFill>
                  <a:srgbClr val="000000"/>
                </a:solidFill>
                <a:latin typeface="LHSDHL+Calibri"/>
                <a:cs typeface="LHSDHL+Calibri"/>
              </a:rPr>
              <a:t>недоразвития,</a:t>
            </a:r>
            <a:r>
              <a:rPr sz="1600" spc="11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1600" dirty="0">
                <a:solidFill>
                  <a:srgbClr val="000000"/>
                </a:solidFill>
                <a:latin typeface="LHSDHL+Calibri"/>
                <a:cs typeface="LHSDHL+Calibri"/>
              </a:rPr>
              <a:t>задержанного,</a:t>
            </a:r>
          </a:p>
          <a:p>
            <a:pPr marL="0" marR="0">
              <a:lnSpc>
                <a:spcPts val="1727"/>
              </a:lnSpc>
              <a:spcBef>
                <a:spcPts val="0"/>
              </a:spcBef>
              <a:spcAft>
                <a:spcPts val="0"/>
              </a:spcAft>
            </a:pPr>
            <a:r>
              <a:rPr sz="1600" dirty="0">
                <a:solidFill>
                  <a:srgbClr val="000000"/>
                </a:solidFill>
                <a:latin typeface="LHSDHL+Calibri"/>
                <a:cs typeface="LHSDHL+Calibri"/>
              </a:rPr>
              <a:t>поврежденного</a:t>
            </a:r>
            <a:r>
              <a:rPr sz="1600" spc="24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1600" dirty="0">
                <a:solidFill>
                  <a:srgbClr val="000000"/>
                </a:solidFill>
                <a:latin typeface="LHSDHL+Calibri"/>
                <a:cs typeface="LHSDHL+Calibri"/>
              </a:rPr>
              <a:t>и ускоренного</a:t>
            </a:r>
            <a:r>
              <a:rPr sz="1600" spc="36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1600" dirty="0">
                <a:solidFill>
                  <a:srgbClr val="000000"/>
                </a:solidFill>
                <a:latin typeface="LHSDHL+Calibri"/>
                <a:cs typeface="LHSDHL+Calibri"/>
              </a:rPr>
              <a:t>развития</a:t>
            </a:r>
            <a:r>
              <a:rPr sz="1600" spc="-16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1600" spc="-17" dirty="0">
                <a:solidFill>
                  <a:srgbClr val="000000"/>
                </a:solidFill>
                <a:latin typeface="LHSDHL+Calibri"/>
                <a:cs typeface="LHSDHL+Calibri"/>
              </a:rPr>
              <a:t>отдельных</a:t>
            </a:r>
            <a:r>
              <a:rPr sz="1600" spc="18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1600" dirty="0">
                <a:solidFill>
                  <a:srgbClr val="000000"/>
                </a:solidFill>
                <a:latin typeface="LHSDHL+Calibri"/>
                <a:cs typeface="LHSDHL+Calibri"/>
              </a:rPr>
              <a:t>функций,</a:t>
            </a:r>
            <a:r>
              <a:rPr sz="1600" spc="12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1600" dirty="0">
                <a:solidFill>
                  <a:srgbClr val="000000"/>
                </a:solidFill>
                <a:latin typeface="LHSDHL+Calibri"/>
                <a:cs typeface="LHSDHL+Calibri"/>
              </a:rPr>
              <a:t>приводящее</a:t>
            </a:r>
            <a:r>
              <a:rPr sz="1600" spc="22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1600" dirty="0">
                <a:solidFill>
                  <a:srgbClr val="000000"/>
                </a:solidFill>
                <a:latin typeface="LHSDHL+Calibri"/>
                <a:cs typeface="LHSDHL+Calibri"/>
              </a:rPr>
              <a:t>к ряду</a:t>
            </a:r>
            <a:r>
              <a:rPr sz="1600" spc="10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1600" dirty="0">
                <a:solidFill>
                  <a:srgbClr val="000000"/>
                </a:solidFill>
                <a:latin typeface="LHSDHL+Calibri"/>
                <a:cs typeface="LHSDHL+Calibri"/>
              </a:rPr>
              <a:t>качественно новых патологических образований</a:t>
            </a:r>
            <a:r>
              <a:rPr sz="1600" spc="32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1600" i="1" dirty="0">
                <a:solidFill>
                  <a:srgbClr val="000000"/>
                </a:solidFill>
                <a:latin typeface="LPSDOG+Calibri Italic"/>
                <a:cs typeface="LPSDOG+Calibri Italic"/>
              </a:rPr>
              <a:t>(В.В.</a:t>
            </a:r>
          </a:p>
          <a:p>
            <a:pPr marL="0" marR="0">
              <a:lnSpc>
                <a:spcPts val="1727"/>
              </a:lnSpc>
              <a:spcBef>
                <a:spcPts val="0"/>
              </a:spcBef>
              <a:spcAft>
                <a:spcPts val="0"/>
              </a:spcAft>
            </a:pPr>
            <a:r>
              <a:rPr sz="1600" i="1" dirty="0">
                <a:solidFill>
                  <a:srgbClr val="000000"/>
                </a:solidFill>
                <a:latin typeface="LPSDOG+Calibri Italic"/>
                <a:cs typeface="LPSDOG+Calibri Italic"/>
              </a:rPr>
              <a:t>Лебединский)</a:t>
            </a:r>
          </a:p>
        </p:txBody>
      </p:sp>
      <p:sp>
        <p:nvSpPr>
          <p:cNvPr id="11" name="object 11"/>
          <p:cNvSpPr txBox="1"/>
          <p:nvPr/>
        </p:nvSpPr>
        <p:spPr>
          <a:xfrm>
            <a:off x="5798185" y="4969430"/>
            <a:ext cx="859050" cy="28552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948"/>
              </a:lnSpc>
              <a:spcBef>
                <a:spcPts val="0"/>
              </a:spcBef>
              <a:spcAft>
                <a:spcPts val="0"/>
              </a:spcAft>
            </a:pPr>
            <a:r>
              <a:rPr sz="1600" i="1" dirty="0">
                <a:solidFill>
                  <a:srgbClr val="000000"/>
                </a:solidFill>
                <a:latin typeface="LRWRVE+Calibri Italic"/>
                <a:cs typeface="LRWRVE+Calibri Italic"/>
              </a:rPr>
              <a:t>*******</a:t>
            </a:r>
          </a:p>
        </p:txBody>
      </p:sp>
      <p:sp>
        <p:nvSpPr>
          <p:cNvPr id="12" name="object 12"/>
          <p:cNvSpPr txBox="1"/>
          <p:nvPr/>
        </p:nvSpPr>
        <p:spPr>
          <a:xfrm>
            <a:off x="198424" y="5316902"/>
            <a:ext cx="11893698" cy="72471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948"/>
              </a:lnSpc>
              <a:spcBef>
                <a:spcPts val="0"/>
              </a:spcBef>
              <a:spcAft>
                <a:spcPts val="0"/>
              </a:spcAft>
            </a:pPr>
            <a:r>
              <a:rPr sz="1600" dirty="0">
                <a:solidFill>
                  <a:srgbClr val="000000"/>
                </a:solidFill>
                <a:latin typeface="LHSDHL+Calibri"/>
                <a:cs typeface="LHSDHL+Calibri"/>
              </a:rPr>
              <a:t>…</a:t>
            </a:r>
            <a:r>
              <a:rPr sz="1600" dirty="0">
                <a:solidFill>
                  <a:srgbClr val="000000"/>
                </a:solidFill>
                <a:latin typeface="CUUDVN+Calibri"/>
                <a:cs typeface="CUUDVN+Calibri"/>
              </a:rPr>
              <a:t>-</a:t>
            </a:r>
            <a:r>
              <a:rPr sz="1600" spc="-24" dirty="0">
                <a:solidFill>
                  <a:srgbClr val="000000"/>
                </a:solidFill>
                <a:latin typeface="CUUDVN+Calibri"/>
                <a:cs typeface="CUUDVN+Calibri"/>
              </a:rPr>
              <a:t> </a:t>
            </a:r>
            <a:r>
              <a:rPr sz="1600" spc="-11" dirty="0">
                <a:solidFill>
                  <a:srgbClr val="000000"/>
                </a:solidFill>
                <a:latin typeface="LHSDHL+Calibri"/>
                <a:cs typeface="LHSDHL+Calibri"/>
              </a:rPr>
              <a:t>это</a:t>
            </a:r>
            <a:r>
              <a:rPr sz="1600" spc="28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1600" dirty="0">
                <a:solidFill>
                  <a:srgbClr val="000000"/>
                </a:solidFill>
                <a:latin typeface="LHSDHL+Calibri"/>
                <a:cs typeface="LHSDHL+Calibri"/>
              </a:rPr>
              <a:t>неспецифические</a:t>
            </a:r>
            <a:r>
              <a:rPr sz="1600" spc="33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1600" dirty="0">
                <a:solidFill>
                  <a:srgbClr val="000000"/>
                </a:solidFill>
                <a:latin typeface="LHSDHL+Calibri"/>
                <a:cs typeface="LHSDHL+Calibri"/>
              </a:rPr>
              <a:t>нарушения развития, характеризующиеся ранним </a:t>
            </a:r>
            <a:r>
              <a:rPr sz="1600" spc="-12" dirty="0">
                <a:solidFill>
                  <a:srgbClr val="000000"/>
                </a:solidFill>
                <a:latin typeface="LHSDHL+Calibri"/>
                <a:cs typeface="LHSDHL+Calibri"/>
              </a:rPr>
              <a:t>(до</a:t>
            </a:r>
            <a:r>
              <a:rPr sz="1600" spc="17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1600" dirty="0">
                <a:solidFill>
                  <a:srgbClr val="000000"/>
                </a:solidFill>
                <a:latin typeface="LHSDHL+Calibri"/>
                <a:cs typeface="LHSDHL+Calibri"/>
              </a:rPr>
              <a:t>30</a:t>
            </a:r>
            <a:r>
              <a:rPr sz="1600" spc="21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1600" dirty="0">
                <a:solidFill>
                  <a:srgbClr val="000000"/>
                </a:solidFill>
                <a:latin typeface="LHSDHL+Calibri"/>
                <a:cs typeface="LHSDHL+Calibri"/>
              </a:rPr>
              <a:t>месяцев)</a:t>
            </a:r>
            <a:r>
              <a:rPr sz="1600" spc="32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1600" dirty="0">
                <a:solidFill>
                  <a:srgbClr val="000000"/>
                </a:solidFill>
                <a:latin typeface="LHSDHL+Calibri"/>
                <a:cs typeface="LHSDHL+Calibri"/>
              </a:rPr>
              <a:t>проявлением</a:t>
            </a:r>
            <a:r>
              <a:rPr sz="1600" spc="36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1600" dirty="0">
                <a:solidFill>
                  <a:srgbClr val="000000"/>
                </a:solidFill>
                <a:latin typeface="LHSDHL+Calibri"/>
                <a:cs typeface="LHSDHL+Calibri"/>
              </a:rPr>
              <a:t>неконтактности,</a:t>
            </a:r>
            <a:r>
              <a:rPr sz="1600" spc="10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1600" dirty="0">
                <a:solidFill>
                  <a:srgbClr val="000000"/>
                </a:solidFill>
                <a:latin typeface="LHSDHL+Calibri"/>
                <a:cs typeface="LHSDHL+Calibri"/>
              </a:rPr>
              <a:t>нарушением</a:t>
            </a:r>
          </a:p>
          <a:p>
            <a:pPr marL="0" marR="0">
              <a:lnSpc>
                <a:spcPts val="1727"/>
              </a:lnSpc>
              <a:spcBef>
                <a:spcPts val="50"/>
              </a:spcBef>
              <a:spcAft>
                <a:spcPts val="0"/>
              </a:spcAft>
            </a:pPr>
            <a:r>
              <a:rPr sz="1600" dirty="0">
                <a:solidFill>
                  <a:srgbClr val="000000"/>
                </a:solidFill>
                <a:latin typeface="LHSDHL+Calibri"/>
                <a:cs typeface="LHSDHL+Calibri"/>
              </a:rPr>
              <a:t>речевого развития с эхолалией, причудливым</a:t>
            </a:r>
            <a:r>
              <a:rPr sz="1600" spc="16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1600" dirty="0">
                <a:solidFill>
                  <a:srgbClr val="000000"/>
                </a:solidFill>
                <a:latin typeface="LHSDHL+Calibri"/>
                <a:cs typeface="LHSDHL+Calibri"/>
              </a:rPr>
              <a:t>поведением</a:t>
            </a:r>
            <a:r>
              <a:rPr sz="1600" spc="39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1600" dirty="0">
                <a:solidFill>
                  <a:srgbClr val="000000"/>
                </a:solidFill>
                <a:latin typeface="LHSDHL+Calibri"/>
                <a:cs typeface="LHSDHL+Calibri"/>
              </a:rPr>
              <a:t>в виде неприятия</a:t>
            </a:r>
            <a:r>
              <a:rPr sz="1600" spc="22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1600" dirty="0">
                <a:solidFill>
                  <a:srgbClr val="000000"/>
                </a:solidFill>
                <a:latin typeface="LHSDHL+Calibri"/>
                <a:cs typeface="LHSDHL+Calibri"/>
              </a:rPr>
              <a:t>изменений</a:t>
            </a:r>
            <a:r>
              <a:rPr sz="1600" spc="18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1600" dirty="0">
                <a:solidFill>
                  <a:srgbClr val="000000"/>
                </a:solidFill>
                <a:latin typeface="LHSDHL+Calibri"/>
                <a:cs typeface="LHSDHL+Calibri"/>
              </a:rPr>
              <a:t>окружающего,</a:t>
            </a:r>
            <a:r>
              <a:rPr sz="1600" spc="12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1600" dirty="0">
                <a:solidFill>
                  <a:srgbClr val="000000"/>
                </a:solidFill>
                <a:latin typeface="LHSDHL+Calibri"/>
                <a:cs typeface="LHSDHL+Calibri"/>
              </a:rPr>
              <a:t>либо неадекватной</a:t>
            </a:r>
          </a:p>
          <a:p>
            <a:pPr marL="0" marR="0">
              <a:lnSpc>
                <a:spcPts val="1730"/>
              </a:lnSpc>
              <a:spcBef>
                <a:spcPts val="0"/>
              </a:spcBef>
              <a:spcAft>
                <a:spcPts val="0"/>
              </a:spcAft>
            </a:pPr>
            <a:r>
              <a:rPr sz="1600" dirty="0">
                <a:solidFill>
                  <a:srgbClr val="000000"/>
                </a:solidFill>
                <a:latin typeface="LHSDHL+Calibri"/>
                <a:cs typeface="LHSDHL+Calibri"/>
              </a:rPr>
              <a:t>привязанности к неодушевлённым</a:t>
            </a:r>
            <a:r>
              <a:rPr sz="1600" spc="28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1600" dirty="0">
                <a:solidFill>
                  <a:srgbClr val="000000"/>
                </a:solidFill>
                <a:latin typeface="LHSDHL+Calibri"/>
                <a:cs typeface="LHSDHL+Calibri"/>
              </a:rPr>
              <a:t>предметам</a:t>
            </a:r>
            <a:r>
              <a:rPr sz="1600" spc="54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1600" dirty="0">
                <a:solidFill>
                  <a:srgbClr val="000000"/>
                </a:solidFill>
                <a:latin typeface="LHSDHL+Calibri"/>
                <a:cs typeface="LHSDHL+Calibri"/>
              </a:rPr>
              <a:t>при отсутствии</a:t>
            </a:r>
            <a:r>
              <a:rPr sz="1600" spc="14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1600" dirty="0">
                <a:solidFill>
                  <a:srgbClr val="000000"/>
                </a:solidFill>
                <a:latin typeface="LHSDHL+Calibri"/>
                <a:cs typeface="LHSDHL+Calibri"/>
              </a:rPr>
              <a:t>бреда</a:t>
            </a:r>
            <a:r>
              <a:rPr sz="1600" spc="16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1600" dirty="0">
                <a:solidFill>
                  <a:srgbClr val="000000"/>
                </a:solidFill>
                <a:latin typeface="LHSDHL+Calibri"/>
                <a:cs typeface="LHSDHL+Calibri"/>
              </a:rPr>
              <a:t>и галлюцинаций</a:t>
            </a:r>
            <a:r>
              <a:rPr sz="1600" spc="-18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1600" i="1" dirty="0">
                <a:solidFill>
                  <a:srgbClr val="000000"/>
                </a:solidFill>
                <a:latin typeface="LRWRVE+Calibri Italic"/>
                <a:cs typeface="LRWRVE+Calibri Italic"/>
              </a:rPr>
              <a:t>(DSM-III-R)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929639" y="727141"/>
            <a:ext cx="9991461" cy="60506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4464"/>
              </a:lnSpc>
              <a:spcBef>
                <a:spcPts val="0"/>
              </a:spcBef>
              <a:spcAft>
                <a:spcPts val="0"/>
              </a:spcAft>
            </a:pPr>
            <a:r>
              <a:rPr sz="4000" b="1" i="1" dirty="0">
                <a:solidFill>
                  <a:srgbClr val="000000"/>
                </a:solidFill>
                <a:latin typeface="TWNVMT+Arial Bold Italic"/>
                <a:cs typeface="TWNVMT+Arial Bold Italic"/>
              </a:rPr>
              <a:t>Сенсорные особенности</a:t>
            </a:r>
            <a:r>
              <a:rPr sz="4000" b="1" i="1" spc="31" dirty="0">
                <a:solidFill>
                  <a:srgbClr val="000000"/>
                </a:solidFill>
                <a:latin typeface="TWNVMT+Arial Bold Italic"/>
                <a:cs typeface="TWNVMT+Arial Bold Italic"/>
              </a:rPr>
              <a:t> </a:t>
            </a:r>
            <a:r>
              <a:rPr sz="4000" b="1" i="1" spc="-15" dirty="0">
                <a:solidFill>
                  <a:srgbClr val="000000"/>
                </a:solidFill>
                <a:latin typeface="TWNVMT+Arial Bold Italic"/>
                <a:cs typeface="TWNVMT+Arial Bold Italic"/>
              </a:rPr>
              <a:t>детей</a:t>
            </a:r>
            <a:r>
              <a:rPr sz="4000" b="1" i="1" spc="13" dirty="0">
                <a:solidFill>
                  <a:srgbClr val="000000"/>
                </a:solidFill>
                <a:latin typeface="TWNVMT+Arial Bold Italic"/>
                <a:cs typeface="TWNVMT+Arial Bold Italic"/>
              </a:rPr>
              <a:t> </a:t>
            </a:r>
            <a:r>
              <a:rPr sz="4000" b="1" i="1" dirty="0">
                <a:solidFill>
                  <a:srgbClr val="000000"/>
                </a:solidFill>
                <a:latin typeface="TWNVMT+Arial Bold Italic"/>
                <a:cs typeface="TWNVMT+Arial Bold Italic"/>
              </a:rPr>
              <a:t>с</a:t>
            </a:r>
            <a:r>
              <a:rPr sz="4000" b="1" i="1" spc="17" dirty="0">
                <a:solidFill>
                  <a:srgbClr val="000000"/>
                </a:solidFill>
                <a:latin typeface="TWNVMT+Arial Bold Italic"/>
                <a:cs typeface="TWNVMT+Arial Bold Italic"/>
              </a:rPr>
              <a:t> </a:t>
            </a:r>
            <a:r>
              <a:rPr sz="4000" b="1" i="1" spc="-233" dirty="0">
                <a:solidFill>
                  <a:srgbClr val="000000"/>
                </a:solidFill>
                <a:latin typeface="TWNVMT+Arial Bold Italic"/>
                <a:cs typeface="TWNVMT+Arial Bold Italic"/>
              </a:rPr>
              <a:t>РАС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426719" y="2210372"/>
            <a:ext cx="8822706" cy="200829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3416"/>
              </a:lnSpc>
              <a:spcBef>
                <a:spcPts val="0"/>
              </a:spcBef>
              <a:spcAft>
                <a:spcPts val="0"/>
              </a:spcAft>
            </a:pPr>
            <a:r>
              <a:rPr sz="2800" dirty="0">
                <a:solidFill>
                  <a:srgbClr val="000000"/>
                </a:solidFill>
                <a:latin typeface="BKADOJ+Arial"/>
                <a:cs typeface="BKADOJ+Arial"/>
              </a:rPr>
              <a:t>•</a:t>
            </a:r>
            <a:r>
              <a:rPr sz="2800" spc="44" dirty="0">
                <a:solidFill>
                  <a:srgbClr val="000000"/>
                </a:solidFill>
                <a:latin typeface="BKADOJ+Arial"/>
                <a:cs typeface="BKADOJ+Arial"/>
              </a:rPr>
              <a:t> </a:t>
            </a:r>
            <a:r>
              <a:rPr sz="2800" b="1" i="1" dirty="0">
                <a:solidFill>
                  <a:srgbClr val="000000"/>
                </a:solidFill>
                <a:latin typeface="RVWGAE+Calibri Bold Italic"/>
                <a:cs typeface="RVWGAE+Calibri Bold Italic"/>
              </a:rPr>
              <a:t>Получение приятных</a:t>
            </a:r>
            <a:r>
              <a:rPr sz="2800" b="1" i="1" spc="28" dirty="0">
                <a:solidFill>
                  <a:srgbClr val="000000"/>
                </a:solidFill>
                <a:latin typeface="RVWGAE+Calibri Bold Italic"/>
                <a:cs typeface="RVWGAE+Calibri Bold Italic"/>
              </a:rPr>
              <a:t> </a:t>
            </a:r>
            <a:r>
              <a:rPr sz="2800" b="1" i="1" dirty="0">
                <a:solidFill>
                  <a:srgbClr val="000000"/>
                </a:solidFill>
                <a:latin typeface="RVWGAE+Calibri Bold Italic"/>
                <a:cs typeface="RVWGAE+Calibri Bold Italic"/>
              </a:rPr>
              <a:t>сенсорных ощущений</a:t>
            </a:r>
            <a:r>
              <a:rPr sz="2800" b="1" i="1" spc="23" dirty="0">
                <a:solidFill>
                  <a:srgbClr val="000000"/>
                </a:solidFill>
                <a:latin typeface="RVWGAE+Calibri Bold Italic"/>
                <a:cs typeface="RVWGAE+Calibri Bold Italic"/>
              </a:rPr>
              <a:t> </a:t>
            </a:r>
            <a:r>
              <a:rPr sz="2800" b="1" i="1" dirty="0">
                <a:solidFill>
                  <a:srgbClr val="000000"/>
                </a:solidFill>
                <a:latin typeface="RVWGAE+Calibri Bold Italic"/>
                <a:cs typeface="RVWGAE+Calibri Bold Italic"/>
              </a:rPr>
              <a:t>является</a:t>
            </a:r>
          </a:p>
          <a:p>
            <a:pPr marL="228904" marR="0">
              <a:lnSpc>
                <a:spcPts val="3023"/>
              </a:lnSpc>
              <a:spcBef>
                <a:spcPts val="0"/>
              </a:spcBef>
              <a:spcAft>
                <a:spcPts val="0"/>
              </a:spcAft>
            </a:pPr>
            <a:r>
              <a:rPr sz="2800" b="1" i="1" dirty="0">
                <a:solidFill>
                  <a:srgbClr val="000000"/>
                </a:solidFill>
                <a:latin typeface="RVWGAE+Calibri Bold Italic"/>
                <a:cs typeface="RVWGAE+Calibri Bold Italic"/>
              </a:rPr>
              <a:t>для </a:t>
            </a:r>
            <a:r>
              <a:rPr sz="2800" b="1" i="1" spc="-10" dirty="0">
                <a:solidFill>
                  <a:srgbClr val="000000"/>
                </a:solidFill>
                <a:latin typeface="RVWGAE+Calibri Bold Italic"/>
                <a:cs typeface="RVWGAE+Calibri Bold Italic"/>
              </a:rPr>
              <a:t>ребенка</a:t>
            </a:r>
            <a:r>
              <a:rPr sz="2800" b="1" i="1" spc="35" dirty="0">
                <a:solidFill>
                  <a:srgbClr val="000000"/>
                </a:solidFill>
                <a:latin typeface="RVWGAE+Calibri Bold Italic"/>
                <a:cs typeface="RVWGAE+Calibri Bold Italic"/>
              </a:rPr>
              <a:t> </a:t>
            </a:r>
            <a:r>
              <a:rPr sz="2800" b="1" i="1" dirty="0">
                <a:solidFill>
                  <a:srgbClr val="000000"/>
                </a:solidFill>
                <a:latin typeface="RVWGAE+Calibri Bold Italic"/>
                <a:cs typeface="RVWGAE+Calibri Bold Italic"/>
              </a:rPr>
              <a:t>с </a:t>
            </a:r>
            <a:r>
              <a:rPr sz="2800" b="1" i="1" spc="-113" dirty="0">
                <a:solidFill>
                  <a:srgbClr val="000000"/>
                </a:solidFill>
                <a:latin typeface="RVWGAE+Calibri Bold Italic"/>
                <a:cs typeface="RVWGAE+Calibri Bold Italic"/>
              </a:rPr>
              <a:t>РАС</a:t>
            </a:r>
            <a:r>
              <a:rPr sz="2800" b="1" i="1" spc="128" dirty="0">
                <a:solidFill>
                  <a:srgbClr val="000000"/>
                </a:solidFill>
                <a:latin typeface="RVWGAE+Calibri Bold Italic"/>
                <a:cs typeface="RVWGAE+Calibri Bold Italic"/>
              </a:rPr>
              <a:t> </a:t>
            </a:r>
            <a:r>
              <a:rPr sz="2800" b="1" i="1" spc="-10" dirty="0">
                <a:solidFill>
                  <a:srgbClr val="000000"/>
                </a:solidFill>
                <a:latin typeface="RVWGAE+Calibri Bold Italic"/>
                <a:cs typeface="RVWGAE+Calibri Bold Italic"/>
              </a:rPr>
              <a:t>механизмом</a:t>
            </a:r>
            <a:r>
              <a:rPr sz="2800" b="1" i="1" spc="15" dirty="0">
                <a:solidFill>
                  <a:srgbClr val="000000"/>
                </a:solidFill>
                <a:latin typeface="RVWGAE+Calibri Bold Italic"/>
                <a:cs typeface="RVWGAE+Calibri Bold Italic"/>
              </a:rPr>
              <a:t> </a:t>
            </a:r>
            <a:r>
              <a:rPr sz="2800" b="1" i="1" dirty="0">
                <a:solidFill>
                  <a:srgbClr val="000000"/>
                </a:solidFill>
                <a:latin typeface="RVWGAE+Calibri Bold Italic"/>
                <a:cs typeface="RVWGAE+Calibri Bold Italic"/>
              </a:rPr>
              <a:t>саморегуляции</a:t>
            </a:r>
          </a:p>
          <a:p>
            <a:pPr marL="228904" marR="0">
              <a:lnSpc>
                <a:spcPts val="3024"/>
              </a:lnSpc>
              <a:spcBef>
                <a:spcPts val="50"/>
              </a:spcBef>
              <a:spcAft>
                <a:spcPts val="0"/>
              </a:spcAft>
            </a:pPr>
            <a:r>
              <a:rPr sz="2800" b="1" dirty="0">
                <a:solidFill>
                  <a:srgbClr val="000000"/>
                </a:solidFill>
                <a:latin typeface="KMIMCN+Calibri Bold"/>
                <a:cs typeface="KMIMCN+Calibri Bold"/>
              </a:rPr>
              <a:t>• </a:t>
            </a:r>
            <a:r>
              <a:rPr sz="2800" b="1" i="1" dirty="0">
                <a:solidFill>
                  <a:srgbClr val="000000"/>
                </a:solidFill>
                <a:latin typeface="RVWGAE+Calibri Bold Italic"/>
                <a:cs typeface="RVWGAE+Calibri Bold Italic"/>
              </a:rPr>
              <a:t>получение</a:t>
            </a:r>
            <a:r>
              <a:rPr sz="2800" b="1" i="1" spc="10" dirty="0">
                <a:solidFill>
                  <a:srgbClr val="000000"/>
                </a:solidFill>
                <a:latin typeface="RVWGAE+Calibri Bold Italic"/>
                <a:cs typeface="RVWGAE+Calibri Bold Italic"/>
              </a:rPr>
              <a:t> </a:t>
            </a:r>
            <a:r>
              <a:rPr sz="2800" b="1" i="1" dirty="0">
                <a:solidFill>
                  <a:srgbClr val="000000"/>
                </a:solidFill>
                <a:latin typeface="RVWGAE+Calibri Bold Italic"/>
                <a:cs typeface="RVWGAE+Calibri Bold Italic"/>
              </a:rPr>
              <a:t>приятных</a:t>
            </a:r>
            <a:r>
              <a:rPr sz="2800" b="1" i="1" spc="22" dirty="0">
                <a:solidFill>
                  <a:srgbClr val="000000"/>
                </a:solidFill>
                <a:latin typeface="RVWGAE+Calibri Bold Italic"/>
                <a:cs typeface="RVWGAE+Calibri Bold Italic"/>
              </a:rPr>
              <a:t> </a:t>
            </a:r>
            <a:r>
              <a:rPr sz="2800" b="1" i="1" dirty="0">
                <a:solidFill>
                  <a:srgbClr val="000000"/>
                </a:solidFill>
                <a:latin typeface="RVWGAE+Calibri Bold Italic"/>
                <a:cs typeface="RVWGAE+Calibri Bold Italic"/>
              </a:rPr>
              <a:t>ощущений</a:t>
            </a:r>
            <a:r>
              <a:rPr sz="2800" b="1" i="1" spc="25" dirty="0">
                <a:solidFill>
                  <a:srgbClr val="000000"/>
                </a:solidFill>
                <a:latin typeface="RVWGAE+Calibri Bold Italic"/>
                <a:cs typeface="RVWGAE+Calibri Bold Italic"/>
              </a:rPr>
              <a:t> </a:t>
            </a:r>
            <a:r>
              <a:rPr sz="2800" b="1" i="1" dirty="0">
                <a:solidFill>
                  <a:srgbClr val="000000"/>
                </a:solidFill>
                <a:latin typeface="RVWGAE+Calibri Bold Italic"/>
                <a:cs typeface="RVWGAE+Calibri Bold Italic"/>
              </a:rPr>
              <a:t>для </a:t>
            </a:r>
            <a:r>
              <a:rPr sz="2800" b="1" i="1" spc="-10" dirty="0">
                <a:solidFill>
                  <a:srgbClr val="000000"/>
                </a:solidFill>
                <a:latin typeface="RVWGAE+Calibri Bold Italic"/>
                <a:cs typeface="RVWGAE+Calibri Bold Italic"/>
              </a:rPr>
              <a:t>ребенка</a:t>
            </a:r>
            <a:r>
              <a:rPr sz="2800" b="1" i="1" spc="35" dirty="0">
                <a:solidFill>
                  <a:srgbClr val="000000"/>
                </a:solidFill>
                <a:latin typeface="RVWGAE+Calibri Bold Italic"/>
                <a:cs typeface="RVWGAE+Calibri Bold Italic"/>
              </a:rPr>
              <a:t> </a:t>
            </a:r>
            <a:r>
              <a:rPr sz="2800" b="1" i="1" dirty="0">
                <a:solidFill>
                  <a:srgbClr val="000000"/>
                </a:solidFill>
                <a:latin typeface="RVWGAE+Calibri Bold Italic"/>
                <a:cs typeface="RVWGAE+Calibri Bold Italic"/>
              </a:rPr>
              <a:t>с </a:t>
            </a:r>
            <a:r>
              <a:rPr sz="2800" b="1" i="1" spc="-113" dirty="0">
                <a:solidFill>
                  <a:srgbClr val="000000"/>
                </a:solidFill>
                <a:latin typeface="RVWGAE+Calibri Bold Italic"/>
                <a:cs typeface="RVWGAE+Calibri Bold Italic"/>
              </a:rPr>
              <a:t>РАС</a:t>
            </a:r>
          </a:p>
          <a:p>
            <a:pPr marL="228904" marR="0">
              <a:lnSpc>
                <a:spcPts val="3023"/>
              </a:lnSpc>
              <a:spcBef>
                <a:spcPts val="0"/>
              </a:spcBef>
              <a:spcAft>
                <a:spcPts val="0"/>
              </a:spcAft>
            </a:pPr>
            <a:r>
              <a:rPr sz="2800" b="1" i="1" dirty="0">
                <a:solidFill>
                  <a:srgbClr val="000000"/>
                </a:solidFill>
                <a:latin typeface="RVWGAE+Calibri Bold Italic"/>
                <a:cs typeface="RVWGAE+Calibri Bold Italic"/>
              </a:rPr>
              <a:t>чаще</a:t>
            </a:r>
            <a:r>
              <a:rPr sz="2800" b="1" i="1" spc="-13" dirty="0">
                <a:solidFill>
                  <a:srgbClr val="000000"/>
                </a:solidFill>
                <a:latin typeface="RVWGAE+Calibri Bold Italic"/>
                <a:cs typeface="RVWGAE+Calibri Bold Italic"/>
              </a:rPr>
              <a:t> </a:t>
            </a:r>
            <a:r>
              <a:rPr sz="2800" b="1" i="1" dirty="0">
                <a:solidFill>
                  <a:srgbClr val="000000"/>
                </a:solidFill>
                <a:latin typeface="RVWGAE+Calibri Bold Italic"/>
                <a:cs typeface="RVWGAE+Calibri Bold Italic"/>
              </a:rPr>
              <a:t>всего</a:t>
            </a:r>
            <a:r>
              <a:rPr sz="2800" b="1" i="1" spc="14" dirty="0">
                <a:solidFill>
                  <a:srgbClr val="000000"/>
                </a:solidFill>
                <a:latin typeface="RVWGAE+Calibri Bold Italic"/>
                <a:cs typeface="RVWGAE+Calibri Bold Italic"/>
              </a:rPr>
              <a:t> </a:t>
            </a:r>
            <a:r>
              <a:rPr sz="2800" b="1" i="1" dirty="0">
                <a:solidFill>
                  <a:srgbClr val="000000"/>
                </a:solidFill>
                <a:latin typeface="RVWGAE+Calibri Bold Italic"/>
                <a:cs typeface="RVWGAE+Calibri Bold Italic"/>
              </a:rPr>
              <a:t>стоит выше</a:t>
            </a:r>
            <a:r>
              <a:rPr sz="2800" b="1" i="1" spc="24" dirty="0">
                <a:solidFill>
                  <a:srgbClr val="000000"/>
                </a:solidFill>
                <a:latin typeface="RVWGAE+Calibri Bold Italic"/>
                <a:cs typeface="RVWGAE+Calibri Bold Italic"/>
              </a:rPr>
              <a:t> </a:t>
            </a:r>
            <a:r>
              <a:rPr sz="2800" b="1" i="1" dirty="0">
                <a:solidFill>
                  <a:srgbClr val="000000"/>
                </a:solidFill>
                <a:latin typeface="RVWGAE+Calibri Bold Italic"/>
                <a:cs typeface="RVWGAE+Calibri Bold Italic"/>
              </a:rPr>
              <a:t>общественных</a:t>
            </a:r>
            <a:r>
              <a:rPr sz="2800" b="1" i="1" spc="27" dirty="0">
                <a:solidFill>
                  <a:srgbClr val="000000"/>
                </a:solidFill>
                <a:latin typeface="RVWGAE+Calibri Bold Italic"/>
                <a:cs typeface="RVWGAE+Calibri Bold Italic"/>
              </a:rPr>
              <a:t> </a:t>
            </a:r>
            <a:r>
              <a:rPr sz="2800" b="1" i="1" dirty="0">
                <a:solidFill>
                  <a:srgbClr val="000000"/>
                </a:solidFill>
                <a:latin typeface="RVWGAE+Calibri Bold Italic"/>
                <a:cs typeface="RVWGAE+Calibri Bold Italic"/>
              </a:rPr>
              <a:t>норм и</a:t>
            </a:r>
          </a:p>
          <a:p>
            <a:pPr marL="228904" marR="0">
              <a:lnSpc>
                <a:spcPts val="3025"/>
              </a:lnSpc>
              <a:spcBef>
                <a:spcPts val="0"/>
              </a:spcBef>
              <a:spcAft>
                <a:spcPts val="0"/>
              </a:spcAft>
            </a:pPr>
            <a:r>
              <a:rPr sz="2800" b="1" i="1" dirty="0">
                <a:solidFill>
                  <a:srgbClr val="000000"/>
                </a:solidFill>
                <a:latin typeface="RVWGAE+Calibri Bold Italic"/>
                <a:cs typeface="RVWGAE+Calibri Bold Italic"/>
              </a:rPr>
              <a:t>правил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655624" y="4131156"/>
            <a:ext cx="7495182" cy="162403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3413"/>
              </a:lnSpc>
              <a:spcBef>
                <a:spcPts val="0"/>
              </a:spcBef>
              <a:spcAft>
                <a:spcPts val="0"/>
              </a:spcAft>
            </a:pPr>
            <a:r>
              <a:rPr sz="2800" b="1" dirty="0">
                <a:solidFill>
                  <a:srgbClr val="000000"/>
                </a:solidFill>
                <a:latin typeface="KMIMCN+Calibri Bold"/>
                <a:cs typeface="KMIMCN+Calibri Bold"/>
              </a:rPr>
              <a:t>• </a:t>
            </a:r>
            <a:r>
              <a:rPr sz="2800" b="1" i="1" dirty="0">
                <a:solidFill>
                  <a:srgbClr val="000000"/>
                </a:solidFill>
                <a:latin typeface="RVWGAE+Calibri Bold Italic"/>
                <a:cs typeface="RVWGAE+Calibri Bold Italic"/>
              </a:rPr>
              <a:t>это неконтролируемое</a:t>
            </a:r>
            <a:r>
              <a:rPr sz="2800" b="1" i="1" spc="37" dirty="0">
                <a:solidFill>
                  <a:srgbClr val="000000"/>
                </a:solidFill>
                <a:latin typeface="RVWGAE+Calibri Bold Italic"/>
                <a:cs typeface="RVWGAE+Calibri Bold Italic"/>
              </a:rPr>
              <a:t> </a:t>
            </a:r>
            <a:r>
              <a:rPr sz="2800" b="1" i="1" dirty="0">
                <a:solidFill>
                  <a:srgbClr val="000000"/>
                </a:solidFill>
                <a:latin typeface="RVWGAE+Calibri Bold Italic"/>
                <a:cs typeface="RVWGAE+Calibri Bold Italic"/>
              </a:rPr>
              <a:t>поведение,</a:t>
            </a:r>
            <a:r>
              <a:rPr sz="2800" b="1" i="1" spc="45" dirty="0">
                <a:solidFill>
                  <a:srgbClr val="000000"/>
                </a:solidFill>
                <a:latin typeface="RVWGAE+Calibri Bold Italic"/>
                <a:cs typeface="RVWGAE+Calibri Bold Italic"/>
              </a:rPr>
              <a:t> </a:t>
            </a:r>
            <a:r>
              <a:rPr sz="2800" b="1" i="1" spc="-10" dirty="0">
                <a:solidFill>
                  <a:srgbClr val="000000"/>
                </a:solidFill>
                <a:latin typeface="RVWGAE+Calibri Bold Italic"/>
                <a:cs typeface="RVWGAE+Calibri Bold Italic"/>
              </a:rPr>
              <a:t>которое</a:t>
            </a:r>
          </a:p>
          <a:p>
            <a:pPr marL="0" marR="0">
              <a:lnSpc>
                <a:spcPts val="3023"/>
              </a:lnSpc>
              <a:spcBef>
                <a:spcPts val="0"/>
              </a:spcBef>
              <a:spcAft>
                <a:spcPts val="0"/>
              </a:spcAft>
            </a:pPr>
            <a:r>
              <a:rPr sz="2800" b="1" i="1" dirty="0">
                <a:solidFill>
                  <a:srgbClr val="000000"/>
                </a:solidFill>
                <a:latin typeface="RVWGAE+Calibri Bold Italic"/>
                <a:cs typeface="RVWGAE+Calibri Bold Italic"/>
              </a:rPr>
              <a:t>физиологически </a:t>
            </a:r>
            <a:r>
              <a:rPr sz="2800" b="1" i="1" spc="-11" dirty="0">
                <a:solidFill>
                  <a:srgbClr val="000000"/>
                </a:solidFill>
                <a:latin typeface="RVWGAE+Calibri Bold Italic"/>
                <a:cs typeface="RVWGAE+Calibri Bold Italic"/>
              </a:rPr>
              <a:t>необходимо</a:t>
            </a:r>
          </a:p>
          <a:p>
            <a:pPr marL="0" marR="0">
              <a:lnSpc>
                <a:spcPts val="3024"/>
              </a:lnSpc>
              <a:spcBef>
                <a:spcPts val="50"/>
              </a:spcBef>
              <a:spcAft>
                <a:spcPts val="0"/>
              </a:spcAft>
            </a:pPr>
            <a:r>
              <a:rPr sz="2800" b="1" dirty="0">
                <a:solidFill>
                  <a:srgbClr val="000000"/>
                </a:solidFill>
                <a:latin typeface="KMIMCN+Calibri Bold"/>
                <a:cs typeface="KMIMCN+Calibri Bold"/>
              </a:rPr>
              <a:t>• </a:t>
            </a:r>
            <a:r>
              <a:rPr sz="2800" b="1" i="1" dirty="0">
                <a:solidFill>
                  <a:srgbClr val="000000"/>
                </a:solidFill>
                <a:latin typeface="RVWGAE+Calibri Bold Italic"/>
                <a:cs typeface="RVWGAE+Calibri Bold Italic"/>
              </a:rPr>
              <a:t>прерывание</a:t>
            </a:r>
            <a:r>
              <a:rPr sz="2800" b="1" i="1" spc="20" dirty="0">
                <a:solidFill>
                  <a:srgbClr val="000000"/>
                </a:solidFill>
                <a:latin typeface="RVWGAE+Calibri Bold Italic"/>
                <a:cs typeface="RVWGAE+Calibri Bold Italic"/>
              </a:rPr>
              <a:t> </a:t>
            </a:r>
            <a:r>
              <a:rPr sz="2800" b="1" i="1" dirty="0">
                <a:solidFill>
                  <a:srgbClr val="000000"/>
                </a:solidFill>
                <a:latin typeface="RVWGAE+Calibri Bold Italic"/>
                <a:cs typeface="RVWGAE+Calibri Bold Italic"/>
              </a:rPr>
              <a:t>сенсорного поведения</a:t>
            </a:r>
            <a:r>
              <a:rPr sz="2800" b="1" i="1" spc="54" dirty="0">
                <a:solidFill>
                  <a:srgbClr val="000000"/>
                </a:solidFill>
                <a:latin typeface="RVWGAE+Calibri Bold Italic"/>
                <a:cs typeface="RVWGAE+Calibri Bold Italic"/>
              </a:rPr>
              <a:t> </a:t>
            </a:r>
            <a:r>
              <a:rPr sz="2800" b="1" i="1" spc="-13" dirty="0">
                <a:solidFill>
                  <a:srgbClr val="000000"/>
                </a:solidFill>
                <a:latin typeface="RVWGAE+Calibri Bold Italic"/>
                <a:cs typeface="RVWGAE+Calibri Bold Italic"/>
              </a:rPr>
              <a:t>может</a:t>
            </a:r>
          </a:p>
          <a:p>
            <a:pPr marL="0" marR="0">
              <a:lnSpc>
                <a:spcPts val="3026"/>
              </a:lnSpc>
              <a:spcBef>
                <a:spcPts val="0"/>
              </a:spcBef>
              <a:spcAft>
                <a:spcPts val="0"/>
              </a:spcAft>
            </a:pPr>
            <a:r>
              <a:rPr sz="2800" b="1" i="1" dirty="0">
                <a:solidFill>
                  <a:srgbClr val="000000"/>
                </a:solidFill>
                <a:latin typeface="RVWGAE+Calibri Bold Italic"/>
                <a:cs typeface="RVWGAE+Calibri Bold Italic"/>
              </a:rPr>
              <a:t>вызвать</a:t>
            </a:r>
            <a:r>
              <a:rPr sz="2800" b="1" i="1" spc="11" dirty="0">
                <a:solidFill>
                  <a:srgbClr val="000000"/>
                </a:solidFill>
                <a:latin typeface="RVWGAE+Calibri Bold Italic"/>
                <a:cs typeface="RVWGAE+Calibri Bold Italic"/>
              </a:rPr>
              <a:t> </a:t>
            </a:r>
            <a:r>
              <a:rPr sz="2800" b="1" i="1" dirty="0">
                <a:solidFill>
                  <a:srgbClr val="000000"/>
                </a:solidFill>
                <a:latin typeface="RVWGAE+Calibri Bold Italic"/>
                <a:cs typeface="RVWGAE+Calibri Bold Italic"/>
              </a:rPr>
              <a:t>у </a:t>
            </a:r>
            <a:r>
              <a:rPr sz="2800" b="1" i="1" spc="-10" dirty="0">
                <a:solidFill>
                  <a:srgbClr val="000000"/>
                </a:solidFill>
                <a:latin typeface="RVWGAE+Calibri Bold Italic"/>
                <a:cs typeface="RVWGAE+Calibri Bold Italic"/>
              </a:rPr>
              <a:t>ребенка</a:t>
            </a:r>
            <a:r>
              <a:rPr sz="2800" b="1" i="1" spc="24" dirty="0">
                <a:solidFill>
                  <a:srgbClr val="000000"/>
                </a:solidFill>
                <a:latin typeface="RVWGAE+Calibri Bold Italic"/>
                <a:cs typeface="RVWGAE+Calibri Bold Italic"/>
              </a:rPr>
              <a:t> </a:t>
            </a:r>
            <a:r>
              <a:rPr sz="2800" b="1" i="1" dirty="0">
                <a:solidFill>
                  <a:srgbClr val="000000"/>
                </a:solidFill>
                <a:latin typeface="RVWGAE+Calibri Bold Italic"/>
                <a:cs typeface="RVWGAE+Calibri Bold Italic"/>
              </a:rPr>
              <a:t>панику</a:t>
            </a:r>
            <a:r>
              <a:rPr sz="2800" b="1" i="1" spc="21" dirty="0">
                <a:solidFill>
                  <a:srgbClr val="000000"/>
                </a:solidFill>
                <a:latin typeface="RVWGAE+Calibri Bold Italic"/>
                <a:cs typeface="RVWGAE+Calibri Bold Italic"/>
              </a:rPr>
              <a:t> </a:t>
            </a:r>
            <a:r>
              <a:rPr sz="2800" b="1" i="1" dirty="0">
                <a:solidFill>
                  <a:srgbClr val="000000"/>
                </a:solidFill>
                <a:latin typeface="RVWGAE+Calibri Bold Italic"/>
                <a:cs typeface="RVWGAE+Calibri Bold Italic"/>
              </a:rPr>
              <a:t>или истерику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929639" y="727141"/>
            <a:ext cx="9991461" cy="60506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4464"/>
              </a:lnSpc>
              <a:spcBef>
                <a:spcPts val="0"/>
              </a:spcBef>
              <a:spcAft>
                <a:spcPts val="0"/>
              </a:spcAft>
            </a:pPr>
            <a:r>
              <a:rPr sz="4000" b="1" i="1" dirty="0">
                <a:solidFill>
                  <a:srgbClr val="000000"/>
                </a:solidFill>
                <a:latin typeface="TWNVMT+Arial Bold Italic"/>
                <a:cs typeface="TWNVMT+Arial Bold Italic"/>
              </a:rPr>
              <a:t>Сенсорные особенности</a:t>
            </a:r>
            <a:r>
              <a:rPr sz="4000" b="1" i="1" spc="31" dirty="0">
                <a:solidFill>
                  <a:srgbClr val="000000"/>
                </a:solidFill>
                <a:latin typeface="TWNVMT+Arial Bold Italic"/>
                <a:cs typeface="TWNVMT+Arial Bold Italic"/>
              </a:rPr>
              <a:t> </a:t>
            </a:r>
            <a:r>
              <a:rPr sz="4000" b="1" i="1" spc="-15" dirty="0">
                <a:solidFill>
                  <a:srgbClr val="000000"/>
                </a:solidFill>
                <a:latin typeface="TWNVMT+Arial Bold Italic"/>
                <a:cs typeface="TWNVMT+Arial Bold Italic"/>
              </a:rPr>
              <a:t>детей</a:t>
            </a:r>
            <a:r>
              <a:rPr sz="4000" b="1" i="1" spc="13" dirty="0">
                <a:solidFill>
                  <a:srgbClr val="000000"/>
                </a:solidFill>
                <a:latin typeface="TWNVMT+Arial Bold Italic"/>
                <a:cs typeface="TWNVMT+Arial Bold Italic"/>
              </a:rPr>
              <a:t> </a:t>
            </a:r>
            <a:r>
              <a:rPr sz="4000" b="1" i="1" dirty="0">
                <a:solidFill>
                  <a:srgbClr val="000000"/>
                </a:solidFill>
                <a:latin typeface="TWNVMT+Arial Bold Italic"/>
                <a:cs typeface="TWNVMT+Arial Bold Italic"/>
              </a:rPr>
              <a:t>с</a:t>
            </a:r>
            <a:r>
              <a:rPr sz="4000" b="1" i="1" spc="17" dirty="0">
                <a:solidFill>
                  <a:srgbClr val="000000"/>
                </a:solidFill>
                <a:latin typeface="TWNVMT+Arial Bold Italic"/>
                <a:cs typeface="TWNVMT+Arial Bold Italic"/>
              </a:rPr>
              <a:t> </a:t>
            </a:r>
            <a:r>
              <a:rPr sz="4000" b="1" i="1" spc="-233" dirty="0">
                <a:solidFill>
                  <a:srgbClr val="000000"/>
                </a:solidFill>
                <a:latin typeface="TWNVMT+Arial Bold Italic"/>
                <a:cs typeface="TWNVMT+Arial Bold Italic"/>
              </a:rPr>
              <a:t>РАС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426719" y="2031181"/>
            <a:ext cx="11464942" cy="399549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2932"/>
              </a:lnSpc>
              <a:spcBef>
                <a:spcPts val="0"/>
              </a:spcBef>
              <a:spcAft>
                <a:spcPts val="0"/>
              </a:spcAft>
            </a:pPr>
            <a:r>
              <a:rPr sz="2400" dirty="0">
                <a:solidFill>
                  <a:srgbClr val="000000"/>
                </a:solidFill>
                <a:latin typeface="BKADOJ+Arial"/>
                <a:cs typeface="BKADOJ+Arial"/>
              </a:rPr>
              <a:t>•</a:t>
            </a:r>
            <a:r>
              <a:rPr sz="2400" spc="295" dirty="0">
                <a:solidFill>
                  <a:srgbClr val="000000"/>
                </a:solidFill>
                <a:latin typeface="BKADOJ+Arial"/>
                <a:cs typeface="BKADOJ+Arial"/>
              </a:rPr>
              <a:t> </a:t>
            </a:r>
            <a:r>
              <a:rPr sz="2400" b="1" i="1" dirty="0">
                <a:solidFill>
                  <a:srgbClr val="000000"/>
                </a:solidFill>
                <a:latin typeface="RVWGAE+Calibri Bold Italic"/>
                <a:cs typeface="RVWGAE+Calibri Bold Italic"/>
              </a:rPr>
              <a:t>“Знаки”</a:t>
            </a:r>
          </a:p>
          <a:p>
            <a:pPr marL="228904" marR="0">
              <a:lnSpc>
                <a:spcPts val="2016"/>
              </a:lnSpc>
              <a:spcBef>
                <a:spcPts val="0"/>
              </a:spcBef>
              <a:spcAft>
                <a:spcPts val="0"/>
              </a:spcAft>
            </a:pPr>
            <a:r>
              <a:rPr sz="2400" b="1" dirty="0">
                <a:solidFill>
                  <a:srgbClr val="000000"/>
                </a:solidFill>
                <a:latin typeface="KMIMCN+Calibri Bold"/>
                <a:cs typeface="KMIMCN+Calibri Bold"/>
              </a:rPr>
              <a:t>•</a:t>
            </a:r>
            <a:r>
              <a:rPr sz="2400" b="1" spc="-10" dirty="0">
                <a:solidFill>
                  <a:srgbClr val="000000"/>
                </a:solidFill>
                <a:latin typeface="KMIMCN+Calibri Bold"/>
                <a:cs typeface="KMIMCN+Calibri Bold"/>
              </a:rPr>
              <a:t> </a:t>
            </a:r>
            <a:r>
              <a:rPr sz="2400" b="1" i="1" dirty="0">
                <a:solidFill>
                  <a:srgbClr val="C00000"/>
                </a:solidFill>
                <a:latin typeface="RVWGAE+Calibri Bold Italic"/>
                <a:cs typeface="RVWGAE+Calibri Bold Italic"/>
              </a:rPr>
              <a:t>Слух</a:t>
            </a:r>
            <a:r>
              <a:rPr sz="2400" b="1" i="1" spc="-14" dirty="0">
                <a:solidFill>
                  <a:srgbClr val="C00000"/>
                </a:solidFill>
                <a:latin typeface="RVWGAE+Calibri Bold Italic"/>
                <a:cs typeface="RVWGAE+Calibri Bold Italic"/>
              </a:rPr>
              <a:t> </a:t>
            </a:r>
            <a:r>
              <a:rPr sz="2400" b="1" i="1" dirty="0">
                <a:solidFill>
                  <a:srgbClr val="000000"/>
                </a:solidFill>
                <a:latin typeface="RRHOPF+Calibri Bold Italic"/>
                <a:cs typeface="RRHOPF+Calibri Bold Italic"/>
              </a:rPr>
              <a:t>-</a:t>
            </a:r>
            <a:r>
              <a:rPr sz="2400" b="1" i="1" spc="-51" dirty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2400" b="1" i="1" dirty="0">
                <a:solidFill>
                  <a:srgbClr val="000000"/>
                </a:solidFill>
                <a:latin typeface="RVWGAE+Calibri Bold Italic"/>
                <a:cs typeface="RVWGAE+Calibri Bold Italic"/>
              </a:rPr>
              <a:t>высокая чувствительность – уровень</a:t>
            </a:r>
            <a:r>
              <a:rPr sz="2400" b="1" i="1" spc="-12" dirty="0">
                <a:solidFill>
                  <a:srgbClr val="000000"/>
                </a:solidFill>
                <a:latin typeface="RVWGAE+Calibri Bold Italic"/>
                <a:cs typeface="RVWGAE+Calibri Bold Italic"/>
              </a:rPr>
              <a:t> </a:t>
            </a:r>
            <a:r>
              <a:rPr sz="2400" b="1" i="1" dirty="0">
                <a:solidFill>
                  <a:srgbClr val="000000"/>
                </a:solidFill>
                <a:latin typeface="RVWGAE+Calibri Bold Italic"/>
                <a:cs typeface="RVWGAE+Calibri Bold Italic"/>
              </a:rPr>
              <a:t>восприятия шума</a:t>
            </a:r>
            <a:r>
              <a:rPr sz="2400" b="1" i="1" spc="-11" dirty="0">
                <a:solidFill>
                  <a:srgbClr val="000000"/>
                </a:solidFill>
                <a:latin typeface="RVWGAE+Calibri Bold Italic"/>
                <a:cs typeface="RVWGAE+Calibri Bold Italic"/>
              </a:rPr>
              <a:t> </a:t>
            </a:r>
            <a:r>
              <a:rPr sz="2400" b="1" i="1" dirty="0">
                <a:solidFill>
                  <a:srgbClr val="000000"/>
                </a:solidFill>
                <a:latin typeface="RVWGAE+Calibri Bold Italic"/>
                <a:cs typeface="RVWGAE+Calibri Bold Italic"/>
              </a:rPr>
              <a:t>повышен,</a:t>
            </a:r>
            <a:r>
              <a:rPr sz="2400" b="1" i="1" spc="13" dirty="0">
                <a:solidFill>
                  <a:srgbClr val="000000"/>
                </a:solidFill>
                <a:latin typeface="RVWGAE+Calibri Bold Italic"/>
                <a:cs typeface="RVWGAE+Calibri Bold Italic"/>
              </a:rPr>
              <a:t> </a:t>
            </a:r>
            <a:r>
              <a:rPr sz="2400" b="1" i="1" spc="-11" dirty="0">
                <a:solidFill>
                  <a:srgbClr val="000000"/>
                </a:solidFill>
                <a:latin typeface="RVWGAE+Calibri Bold Italic"/>
                <a:cs typeface="RVWGAE+Calibri Bold Italic"/>
              </a:rPr>
              <a:t>легко</a:t>
            </a:r>
          </a:p>
          <a:p>
            <a:pPr marL="228904" marR="0">
              <a:lnSpc>
                <a:spcPts val="2016"/>
              </a:lnSpc>
              <a:spcBef>
                <a:spcPts val="50"/>
              </a:spcBef>
              <a:spcAft>
                <a:spcPts val="0"/>
              </a:spcAft>
            </a:pPr>
            <a:r>
              <a:rPr sz="2400" b="1" i="1" dirty="0">
                <a:solidFill>
                  <a:srgbClr val="000000"/>
                </a:solidFill>
                <a:latin typeface="RVWGAE+Calibri Bold Italic"/>
                <a:cs typeface="RVWGAE+Calibri Bold Italic"/>
              </a:rPr>
              <a:t>пугается</a:t>
            </a:r>
            <a:r>
              <a:rPr sz="2400" b="1" i="1" spc="-22" dirty="0">
                <a:solidFill>
                  <a:srgbClr val="000000"/>
                </a:solidFill>
                <a:latin typeface="RVWGAE+Calibri Bold Italic"/>
                <a:cs typeface="RVWGAE+Calibri Bold Italic"/>
              </a:rPr>
              <a:t> </a:t>
            </a:r>
            <a:r>
              <a:rPr sz="2400" b="1" i="1" dirty="0">
                <a:solidFill>
                  <a:srgbClr val="000000"/>
                </a:solidFill>
                <a:latin typeface="RVWGAE+Calibri Bold Italic"/>
                <a:cs typeface="RVWGAE+Calibri Bold Italic"/>
              </a:rPr>
              <a:t>от шума,</a:t>
            </a:r>
            <a:r>
              <a:rPr sz="2400" b="1" i="1" spc="-11" dirty="0">
                <a:solidFill>
                  <a:srgbClr val="000000"/>
                </a:solidFill>
                <a:latin typeface="RVWGAE+Calibri Bold Italic"/>
                <a:cs typeface="RVWGAE+Calibri Bold Italic"/>
              </a:rPr>
              <a:t> </a:t>
            </a:r>
            <a:r>
              <a:rPr sz="2400" b="1" i="1" dirty="0">
                <a:solidFill>
                  <a:srgbClr val="000000"/>
                </a:solidFill>
                <a:latin typeface="RVWGAE+Calibri Bold Italic"/>
                <a:cs typeface="RVWGAE+Calibri Bold Italic"/>
              </a:rPr>
              <a:t>становится беспокойным,</a:t>
            </a:r>
            <a:r>
              <a:rPr sz="2400" b="1" i="1" spc="20" dirty="0">
                <a:solidFill>
                  <a:srgbClr val="000000"/>
                </a:solidFill>
                <a:latin typeface="RVWGAE+Calibri Bold Italic"/>
                <a:cs typeface="RVWGAE+Calibri Bold Italic"/>
              </a:rPr>
              <a:t> </a:t>
            </a:r>
            <a:r>
              <a:rPr sz="2400" b="1" i="1" dirty="0">
                <a:solidFill>
                  <a:srgbClr val="000000"/>
                </a:solidFill>
                <a:latin typeface="RVWGAE+Calibri Bold Italic"/>
                <a:cs typeface="RVWGAE+Calibri Bold Italic"/>
              </a:rPr>
              <a:t>если предвидит, что</a:t>
            </a:r>
            <a:r>
              <a:rPr sz="2400" b="1" i="1" spc="-12" dirty="0">
                <a:solidFill>
                  <a:srgbClr val="000000"/>
                </a:solidFill>
                <a:latin typeface="RVWGAE+Calibri Bold Italic"/>
                <a:cs typeface="RVWGAE+Calibri Bold Italic"/>
              </a:rPr>
              <a:t> </a:t>
            </a:r>
            <a:r>
              <a:rPr sz="2400" b="1" i="1" dirty="0">
                <a:solidFill>
                  <a:srgbClr val="000000"/>
                </a:solidFill>
                <a:latin typeface="RVWGAE+Calibri Bold Italic"/>
                <a:cs typeface="RVWGAE+Calibri Bold Italic"/>
              </a:rPr>
              <a:t>будет</a:t>
            </a:r>
          </a:p>
          <a:p>
            <a:pPr marL="228904" marR="0">
              <a:lnSpc>
                <a:spcPts val="2016"/>
              </a:lnSpc>
              <a:spcBef>
                <a:spcPts val="0"/>
              </a:spcBef>
              <a:spcAft>
                <a:spcPts val="0"/>
              </a:spcAft>
            </a:pPr>
            <a:r>
              <a:rPr sz="2400" b="1" i="1" dirty="0">
                <a:solidFill>
                  <a:srgbClr val="000000"/>
                </a:solidFill>
                <a:latin typeface="RVWGAE+Calibri Bold Italic"/>
                <a:cs typeface="RVWGAE+Calibri Bold Italic"/>
              </a:rPr>
              <a:t>шумно</a:t>
            </a:r>
            <a:r>
              <a:rPr sz="2400" b="1" i="1" spc="-24" dirty="0">
                <a:solidFill>
                  <a:srgbClr val="000000"/>
                </a:solidFill>
                <a:latin typeface="RVWGAE+Calibri Bold Italic"/>
                <a:cs typeface="RVWGAE+Calibri Bold Italic"/>
              </a:rPr>
              <a:t> </a:t>
            </a:r>
            <a:r>
              <a:rPr sz="2400" b="1" i="1" dirty="0">
                <a:solidFill>
                  <a:srgbClr val="000000"/>
                </a:solidFill>
                <a:latin typeface="RVWGAE+Calibri Bold Italic"/>
                <a:cs typeface="RVWGAE+Calibri Bold Italic"/>
              </a:rPr>
              <a:t>и др.</a:t>
            </a:r>
          </a:p>
          <a:p>
            <a:pPr marL="228904" marR="0">
              <a:lnSpc>
                <a:spcPts val="2016"/>
              </a:lnSpc>
              <a:spcBef>
                <a:spcPts val="0"/>
              </a:spcBef>
              <a:spcAft>
                <a:spcPts val="0"/>
              </a:spcAft>
            </a:pPr>
            <a:r>
              <a:rPr sz="2400" b="1" dirty="0">
                <a:solidFill>
                  <a:srgbClr val="000000"/>
                </a:solidFill>
                <a:latin typeface="KMIMCN+Calibri Bold"/>
                <a:cs typeface="KMIMCN+Calibri Bold"/>
              </a:rPr>
              <a:t>•</a:t>
            </a:r>
            <a:r>
              <a:rPr sz="2400" b="1" spc="-10" dirty="0">
                <a:solidFill>
                  <a:srgbClr val="000000"/>
                </a:solidFill>
                <a:latin typeface="KMIMCN+Calibri Bold"/>
                <a:cs typeface="KMIMCN+Calibri Bold"/>
              </a:rPr>
              <a:t> </a:t>
            </a:r>
            <a:r>
              <a:rPr sz="2400" b="1" i="1" dirty="0">
                <a:solidFill>
                  <a:srgbClr val="000000"/>
                </a:solidFill>
                <a:latin typeface="RVWGAE+Calibri Bold Italic"/>
                <a:cs typeface="RVWGAE+Calibri Bold Italic"/>
              </a:rPr>
              <a:t>низкая чувствительность </a:t>
            </a:r>
            <a:r>
              <a:rPr sz="2400" b="1" i="1" dirty="0">
                <a:solidFill>
                  <a:srgbClr val="000000"/>
                </a:solidFill>
                <a:latin typeface="RRHOPF+Calibri Bold Italic"/>
                <a:cs typeface="RRHOPF+Calibri Bold Italic"/>
              </a:rPr>
              <a:t>-</a:t>
            </a:r>
            <a:r>
              <a:rPr sz="2400" b="1" i="1" spc="-63" dirty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2400" b="1" i="1" dirty="0">
                <a:solidFill>
                  <a:srgbClr val="000000"/>
                </a:solidFill>
                <a:latin typeface="RVWGAE+Calibri Bold Italic"/>
                <a:cs typeface="RVWGAE+Calibri Bold Italic"/>
              </a:rPr>
              <a:t>ребенок получает удовольствие от</a:t>
            </a:r>
            <a:r>
              <a:rPr sz="2400" b="1" i="1" spc="-13" dirty="0">
                <a:solidFill>
                  <a:srgbClr val="000000"/>
                </a:solidFill>
                <a:latin typeface="RVWGAE+Calibri Bold Italic"/>
                <a:cs typeface="RVWGAE+Calibri Bold Italic"/>
              </a:rPr>
              <a:t> </a:t>
            </a:r>
            <a:r>
              <a:rPr sz="2400" b="1" i="1" dirty="0">
                <a:solidFill>
                  <a:srgbClr val="000000"/>
                </a:solidFill>
                <a:latin typeface="RVWGAE+Calibri Bold Italic"/>
                <a:cs typeface="RVWGAE+Calibri Bold Italic"/>
              </a:rPr>
              <a:t>очень громких</a:t>
            </a:r>
          </a:p>
          <a:p>
            <a:pPr marL="228904" marR="0">
              <a:lnSpc>
                <a:spcPts val="2015"/>
              </a:lnSpc>
              <a:spcBef>
                <a:spcPts val="0"/>
              </a:spcBef>
              <a:spcAft>
                <a:spcPts val="0"/>
              </a:spcAft>
            </a:pPr>
            <a:r>
              <a:rPr sz="2400" b="1" i="1" dirty="0">
                <a:solidFill>
                  <a:srgbClr val="000000"/>
                </a:solidFill>
                <a:latin typeface="RVWGAE+Calibri Bold Italic"/>
                <a:cs typeface="RVWGAE+Calibri Bold Italic"/>
              </a:rPr>
              <a:t>звуков, не в состоянии различать</a:t>
            </a:r>
            <a:r>
              <a:rPr sz="2400" b="1" i="1" spc="-33" dirty="0">
                <a:solidFill>
                  <a:srgbClr val="000000"/>
                </a:solidFill>
                <a:latin typeface="RVWGAE+Calibri Bold Italic"/>
                <a:cs typeface="RVWGAE+Calibri Bold Italic"/>
              </a:rPr>
              <a:t> </a:t>
            </a:r>
            <a:r>
              <a:rPr sz="2400" b="1" i="1" dirty="0">
                <a:solidFill>
                  <a:srgbClr val="000000"/>
                </a:solidFill>
                <a:latin typeface="RVWGAE+Calibri Bold Italic"/>
                <a:cs typeface="RVWGAE+Calibri Bold Italic"/>
              </a:rPr>
              <a:t>обращенные к нему сигналы,</a:t>
            </a:r>
            <a:r>
              <a:rPr sz="2400" b="1" i="1" spc="14" dirty="0">
                <a:solidFill>
                  <a:srgbClr val="000000"/>
                </a:solidFill>
                <a:latin typeface="RVWGAE+Calibri Bold Italic"/>
                <a:cs typeface="RVWGAE+Calibri Bold Italic"/>
              </a:rPr>
              <a:t> </a:t>
            </a:r>
            <a:r>
              <a:rPr sz="2400" b="1" i="1" dirty="0">
                <a:solidFill>
                  <a:srgbClr val="000000"/>
                </a:solidFill>
                <a:latin typeface="RVWGAE+Calibri Bold Italic"/>
                <a:cs typeface="RVWGAE+Calibri Bold Italic"/>
              </a:rPr>
              <a:t>реплики.</a:t>
            </a:r>
          </a:p>
          <a:p>
            <a:pPr marL="228904" marR="0">
              <a:lnSpc>
                <a:spcPts val="2017"/>
              </a:lnSpc>
              <a:spcBef>
                <a:spcPts val="0"/>
              </a:spcBef>
              <a:spcAft>
                <a:spcPts val="0"/>
              </a:spcAft>
            </a:pPr>
            <a:r>
              <a:rPr sz="2400" b="1" dirty="0">
                <a:solidFill>
                  <a:srgbClr val="000000"/>
                </a:solidFill>
                <a:latin typeface="KMIMCN+Calibri Bold"/>
                <a:cs typeface="KMIMCN+Calibri Bold"/>
              </a:rPr>
              <a:t>•</a:t>
            </a:r>
            <a:r>
              <a:rPr sz="2400" b="1" spc="-10" dirty="0">
                <a:solidFill>
                  <a:srgbClr val="000000"/>
                </a:solidFill>
                <a:latin typeface="KMIMCN+Calibri Bold"/>
                <a:cs typeface="KMIMCN+Calibri Bold"/>
              </a:rPr>
              <a:t> </a:t>
            </a:r>
            <a:r>
              <a:rPr sz="2400" b="1" i="1" dirty="0">
                <a:solidFill>
                  <a:srgbClr val="C00000"/>
                </a:solidFill>
                <a:latin typeface="RVWGAE+Calibri Bold Italic"/>
                <a:cs typeface="RVWGAE+Calibri Bold Italic"/>
              </a:rPr>
              <a:t>Зрение</a:t>
            </a:r>
            <a:r>
              <a:rPr sz="2400" b="1" i="1" spc="-11" dirty="0">
                <a:solidFill>
                  <a:srgbClr val="C00000"/>
                </a:solidFill>
                <a:latin typeface="RVWGAE+Calibri Bold Italic"/>
                <a:cs typeface="RVWGAE+Calibri Bold Italic"/>
              </a:rPr>
              <a:t> </a:t>
            </a:r>
            <a:r>
              <a:rPr sz="2400" b="1" i="1" dirty="0">
                <a:solidFill>
                  <a:srgbClr val="000000"/>
                </a:solidFill>
                <a:latin typeface="RRHOPF+Calibri Bold Italic"/>
                <a:cs typeface="RRHOPF+Calibri Bold Italic"/>
              </a:rPr>
              <a:t>-</a:t>
            </a:r>
            <a:r>
              <a:rPr sz="2400" b="1" i="1" spc="-63" dirty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2400" b="1" i="1" dirty="0">
                <a:solidFill>
                  <a:srgbClr val="000000"/>
                </a:solidFill>
                <a:latin typeface="RVWGAE+Calibri Bold Italic"/>
                <a:cs typeface="RVWGAE+Calibri Bold Italic"/>
              </a:rPr>
              <a:t>чрезмерно</a:t>
            </a:r>
            <a:r>
              <a:rPr sz="2400" b="1" i="1" spc="-22" dirty="0">
                <a:solidFill>
                  <a:srgbClr val="000000"/>
                </a:solidFill>
                <a:latin typeface="RVWGAE+Calibri Bold Italic"/>
                <a:cs typeface="RVWGAE+Calibri Bold Italic"/>
              </a:rPr>
              <a:t> </a:t>
            </a:r>
            <a:r>
              <a:rPr sz="2400" b="1" i="1" dirty="0">
                <a:solidFill>
                  <a:srgbClr val="000000"/>
                </a:solidFill>
                <a:latin typeface="RVWGAE+Calibri Bold Italic"/>
                <a:cs typeface="RVWGAE+Calibri Bold Italic"/>
              </a:rPr>
              <a:t>чувствительное</a:t>
            </a:r>
            <a:r>
              <a:rPr sz="2400" b="1" i="1" spc="-15" dirty="0">
                <a:solidFill>
                  <a:srgbClr val="000000"/>
                </a:solidFill>
                <a:latin typeface="RVWGAE+Calibri Bold Italic"/>
                <a:cs typeface="RVWGAE+Calibri Bold Italic"/>
              </a:rPr>
              <a:t> </a:t>
            </a:r>
            <a:r>
              <a:rPr sz="2400" b="1" i="1" dirty="0">
                <a:solidFill>
                  <a:srgbClr val="000000"/>
                </a:solidFill>
                <a:latin typeface="RVWGAE+Calibri Bold Italic"/>
                <a:cs typeface="RVWGAE+Calibri Bold Italic"/>
              </a:rPr>
              <a:t>зрение</a:t>
            </a:r>
            <a:r>
              <a:rPr sz="2400" b="1" i="1" spc="-12" dirty="0">
                <a:solidFill>
                  <a:srgbClr val="000000"/>
                </a:solidFill>
                <a:latin typeface="RVWGAE+Calibri Bold Italic"/>
                <a:cs typeface="RVWGAE+Calibri Bold Italic"/>
              </a:rPr>
              <a:t> </a:t>
            </a:r>
            <a:r>
              <a:rPr sz="2400" b="1" i="1" dirty="0">
                <a:solidFill>
                  <a:srgbClr val="000000"/>
                </a:solidFill>
                <a:latin typeface="RRHOPF+Calibri Bold Italic"/>
                <a:cs typeface="RRHOPF+Calibri Bold Italic"/>
              </a:rPr>
              <a:t>-</a:t>
            </a:r>
            <a:r>
              <a:rPr sz="2400" b="1" i="1" spc="-63" dirty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2400" b="1" i="1" dirty="0">
                <a:solidFill>
                  <a:srgbClr val="000000"/>
                </a:solidFill>
                <a:latin typeface="RVWGAE+Calibri Bold Italic"/>
                <a:cs typeface="RVWGAE+Calibri Bold Italic"/>
              </a:rPr>
              <a:t>ребенок не</a:t>
            </a:r>
          </a:p>
          <a:p>
            <a:pPr marL="228904" marR="0">
              <a:lnSpc>
                <a:spcPts val="2016"/>
              </a:lnSpc>
              <a:spcBef>
                <a:spcPts val="0"/>
              </a:spcBef>
              <a:spcAft>
                <a:spcPts val="0"/>
              </a:spcAft>
            </a:pPr>
            <a:r>
              <a:rPr sz="2400" b="1" i="1" dirty="0">
                <a:solidFill>
                  <a:srgbClr val="000000"/>
                </a:solidFill>
                <a:latin typeface="RVWGAE+Calibri Bold Italic"/>
                <a:cs typeface="RVWGAE+Calibri Bold Italic"/>
              </a:rPr>
              <a:t>переносит</a:t>
            </a:r>
            <a:r>
              <a:rPr sz="2400" b="1" i="1" spc="-13" dirty="0">
                <a:solidFill>
                  <a:srgbClr val="000000"/>
                </a:solidFill>
                <a:latin typeface="RVWGAE+Calibri Bold Italic"/>
                <a:cs typeface="RVWGAE+Calibri Bold Italic"/>
              </a:rPr>
              <a:t> </a:t>
            </a:r>
            <a:r>
              <a:rPr sz="2400" b="1" i="1" dirty="0">
                <a:solidFill>
                  <a:srgbClr val="000000"/>
                </a:solidFill>
                <a:latin typeface="RVWGAE+Calibri Bold Italic"/>
                <a:cs typeface="RVWGAE+Calibri Bold Italic"/>
              </a:rPr>
              <a:t>яркий</a:t>
            </a:r>
            <a:r>
              <a:rPr sz="2400" b="1" i="1" spc="-27" dirty="0">
                <a:solidFill>
                  <a:srgbClr val="000000"/>
                </a:solidFill>
                <a:latin typeface="RVWGAE+Calibri Bold Italic"/>
                <a:cs typeface="RVWGAE+Calibri Bold Italic"/>
              </a:rPr>
              <a:t> </a:t>
            </a:r>
            <a:r>
              <a:rPr sz="2400" b="1" i="1" dirty="0">
                <a:solidFill>
                  <a:srgbClr val="000000"/>
                </a:solidFill>
                <a:latin typeface="RVWGAE+Calibri Bold Italic"/>
                <a:cs typeface="RVWGAE+Calibri Bold Italic"/>
              </a:rPr>
              <a:t>свет/освещение, предпочитает</a:t>
            </a:r>
          </a:p>
          <a:p>
            <a:pPr marL="228904" marR="0">
              <a:lnSpc>
                <a:spcPts val="2015"/>
              </a:lnSpc>
              <a:spcBef>
                <a:spcPts val="50"/>
              </a:spcBef>
              <a:spcAft>
                <a:spcPts val="0"/>
              </a:spcAft>
            </a:pPr>
            <a:r>
              <a:rPr sz="2400" b="1" i="1" dirty="0">
                <a:solidFill>
                  <a:srgbClr val="000000"/>
                </a:solidFill>
                <a:latin typeface="RVWGAE+Calibri Bold Italic"/>
                <a:cs typeface="RVWGAE+Calibri Bold Italic"/>
              </a:rPr>
              <a:t>затемненные</a:t>
            </a:r>
            <a:r>
              <a:rPr sz="2400" b="1" i="1" spc="-23" dirty="0">
                <a:solidFill>
                  <a:srgbClr val="000000"/>
                </a:solidFill>
                <a:latin typeface="RVWGAE+Calibri Bold Italic"/>
                <a:cs typeface="RVWGAE+Calibri Bold Italic"/>
              </a:rPr>
              <a:t> </a:t>
            </a:r>
            <a:r>
              <a:rPr sz="2400" b="1" i="1" dirty="0">
                <a:solidFill>
                  <a:srgbClr val="000000"/>
                </a:solidFill>
                <a:latin typeface="RVWGAE+Calibri Bold Italic"/>
                <a:cs typeface="RVWGAE+Calibri Bold Italic"/>
              </a:rPr>
              <a:t>пространства,</a:t>
            </a:r>
            <a:r>
              <a:rPr sz="2400" b="1" i="1" spc="-34" dirty="0">
                <a:solidFill>
                  <a:srgbClr val="000000"/>
                </a:solidFill>
                <a:latin typeface="RVWGAE+Calibri Bold Italic"/>
                <a:cs typeface="RVWGAE+Calibri Bold Italic"/>
              </a:rPr>
              <a:t> </a:t>
            </a:r>
            <a:r>
              <a:rPr sz="2400" b="1" i="1" dirty="0">
                <a:solidFill>
                  <a:srgbClr val="000000"/>
                </a:solidFill>
                <a:latin typeface="RVWGAE+Calibri Bold Italic"/>
                <a:cs typeface="RVWGAE+Calibri Bold Italic"/>
              </a:rPr>
              <a:t>отвлекается</a:t>
            </a:r>
            <a:r>
              <a:rPr sz="2400" b="1" i="1" spc="-16" dirty="0">
                <a:solidFill>
                  <a:srgbClr val="000000"/>
                </a:solidFill>
                <a:latin typeface="RVWGAE+Calibri Bold Italic"/>
                <a:cs typeface="RVWGAE+Calibri Bold Italic"/>
              </a:rPr>
              <a:t> </a:t>
            </a:r>
            <a:r>
              <a:rPr sz="2400" b="1" i="1" dirty="0">
                <a:solidFill>
                  <a:srgbClr val="000000"/>
                </a:solidFill>
                <a:latin typeface="RVWGAE+Calibri Bold Italic"/>
                <a:cs typeface="RVWGAE+Calibri Bold Italic"/>
              </a:rPr>
              <a:t>на визуальную информацию</a:t>
            </a:r>
          </a:p>
          <a:p>
            <a:pPr marL="228904" marR="0">
              <a:lnSpc>
                <a:spcPts val="2016"/>
              </a:lnSpc>
              <a:spcBef>
                <a:spcPts val="0"/>
              </a:spcBef>
              <a:spcAft>
                <a:spcPts val="0"/>
              </a:spcAft>
            </a:pPr>
            <a:r>
              <a:rPr sz="2400" b="1" dirty="0">
                <a:solidFill>
                  <a:srgbClr val="000000"/>
                </a:solidFill>
                <a:latin typeface="KMIMCN+Calibri Bold"/>
                <a:cs typeface="KMIMCN+Calibri Bold"/>
              </a:rPr>
              <a:t>•</a:t>
            </a:r>
            <a:r>
              <a:rPr sz="2400" b="1" spc="-10" dirty="0">
                <a:solidFill>
                  <a:srgbClr val="000000"/>
                </a:solidFill>
                <a:latin typeface="KMIMCN+Calibri Bold"/>
                <a:cs typeface="KMIMCN+Calibri Bold"/>
              </a:rPr>
              <a:t> </a:t>
            </a:r>
            <a:r>
              <a:rPr sz="2400" b="1" i="1" dirty="0">
                <a:solidFill>
                  <a:srgbClr val="000000"/>
                </a:solidFill>
                <a:latin typeface="RVWGAE+Calibri Bold Italic"/>
                <a:cs typeface="RVWGAE+Calibri Bold Italic"/>
              </a:rPr>
              <a:t>недостаточная</a:t>
            </a:r>
            <a:r>
              <a:rPr sz="2400" b="1" i="1" spc="-22" dirty="0">
                <a:solidFill>
                  <a:srgbClr val="000000"/>
                </a:solidFill>
                <a:latin typeface="RVWGAE+Calibri Bold Italic"/>
                <a:cs typeface="RVWGAE+Calibri Bold Italic"/>
              </a:rPr>
              <a:t> </a:t>
            </a:r>
            <a:r>
              <a:rPr sz="2400" b="1" i="1" dirty="0">
                <a:solidFill>
                  <a:srgbClr val="000000"/>
                </a:solidFill>
                <a:latin typeface="RVWGAE+Calibri Bold Italic"/>
                <a:cs typeface="RVWGAE+Calibri Bold Italic"/>
              </a:rPr>
              <a:t>чувствительность </a:t>
            </a:r>
            <a:r>
              <a:rPr sz="2400" b="1" i="1" dirty="0">
                <a:solidFill>
                  <a:srgbClr val="000000"/>
                </a:solidFill>
                <a:latin typeface="RRHOPF+Calibri Bold Italic"/>
                <a:cs typeface="RRHOPF+Calibri Bold Italic"/>
              </a:rPr>
              <a:t>-</a:t>
            </a:r>
            <a:r>
              <a:rPr sz="2400" b="1" i="1" spc="-61" dirty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2400" b="1" i="1" dirty="0">
                <a:solidFill>
                  <a:srgbClr val="000000"/>
                </a:solidFill>
                <a:latin typeface="RVWGAE+Calibri Bold Italic"/>
                <a:cs typeface="RVWGAE+Calibri Bold Italic"/>
              </a:rPr>
              <a:t>требуется</a:t>
            </a:r>
            <a:r>
              <a:rPr sz="2400" b="1" i="1" spc="-23" dirty="0">
                <a:solidFill>
                  <a:srgbClr val="000000"/>
                </a:solidFill>
                <a:latin typeface="RVWGAE+Calibri Bold Italic"/>
                <a:cs typeface="RVWGAE+Calibri Bold Italic"/>
              </a:rPr>
              <a:t> </a:t>
            </a:r>
            <a:r>
              <a:rPr sz="2400" b="1" i="1" dirty="0">
                <a:solidFill>
                  <a:srgbClr val="000000"/>
                </a:solidFill>
                <a:latin typeface="RVWGAE+Calibri Bold Italic"/>
                <a:cs typeface="RVWGAE+Calibri Bold Italic"/>
              </a:rPr>
              <a:t>больше</a:t>
            </a:r>
          </a:p>
          <a:p>
            <a:pPr marL="228904" marR="0">
              <a:lnSpc>
                <a:spcPts val="2015"/>
              </a:lnSpc>
              <a:spcBef>
                <a:spcPts val="0"/>
              </a:spcBef>
              <a:spcAft>
                <a:spcPts val="0"/>
              </a:spcAft>
            </a:pPr>
            <a:r>
              <a:rPr sz="2400" b="1" i="1" dirty="0">
                <a:solidFill>
                  <a:srgbClr val="000000"/>
                </a:solidFill>
                <a:latin typeface="RVWGAE+Calibri Bold Italic"/>
                <a:cs typeface="RVWGAE+Calibri Bold Italic"/>
              </a:rPr>
              <a:t>визуальной информации</a:t>
            </a:r>
          </a:p>
          <a:p>
            <a:pPr marL="228904" marR="0">
              <a:lnSpc>
                <a:spcPts val="2016"/>
              </a:lnSpc>
              <a:spcBef>
                <a:spcPts val="0"/>
              </a:spcBef>
              <a:spcAft>
                <a:spcPts val="0"/>
              </a:spcAft>
            </a:pPr>
            <a:r>
              <a:rPr sz="2400" b="1" dirty="0">
                <a:solidFill>
                  <a:srgbClr val="000000"/>
                </a:solidFill>
                <a:latin typeface="KMIMCN+Calibri Bold"/>
                <a:cs typeface="KMIMCN+Calibri Bold"/>
              </a:rPr>
              <a:t>•</a:t>
            </a:r>
            <a:r>
              <a:rPr sz="2400" b="1" spc="-10" dirty="0">
                <a:solidFill>
                  <a:srgbClr val="000000"/>
                </a:solidFill>
                <a:latin typeface="KMIMCN+Calibri Bold"/>
                <a:cs typeface="KMIMCN+Calibri Bold"/>
              </a:rPr>
              <a:t> </a:t>
            </a:r>
            <a:r>
              <a:rPr sz="2400" b="1" i="1" dirty="0">
                <a:solidFill>
                  <a:srgbClr val="C00000"/>
                </a:solidFill>
                <a:latin typeface="RVWGAE+Calibri Bold Italic"/>
                <a:cs typeface="RVWGAE+Calibri Bold Italic"/>
              </a:rPr>
              <a:t>Вкус/запах</a:t>
            </a:r>
            <a:r>
              <a:rPr sz="2400" b="1" i="1" spc="-21" dirty="0">
                <a:solidFill>
                  <a:srgbClr val="C00000"/>
                </a:solidFill>
                <a:latin typeface="RVWGAE+Calibri Bold Italic"/>
                <a:cs typeface="RVWGAE+Calibri Bold Italic"/>
              </a:rPr>
              <a:t> </a:t>
            </a:r>
            <a:r>
              <a:rPr sz="2400" b="1" i="1" dirty="0">
                <a:solidFill>
                  <a:srgbClr val="000000"/>
                </a:solidFill>
                <a:latin typeface="RRHOPF+Calibri Bold Italic"/>
                <a:cs typeface="RRHOPF+Calibri Bold Italic"/>
              </a:rPr>
              <a:t>-</a:t>
            </a:r>
            <a:r>
              <a:rPr sz="2400" b="1" i="1" spc="-51" dirty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2400" b="1" i="1" dirty="0">
                <a:solidFill>
                  <a:srgbClr val="000000"/>
                </a:solidFill>
                <a:latin typeface="RVWGAE+Calibri Bold Italic"/>
                <a:cs typeface="RVWGAE+Calibri Bold Italic"/>
              </a:rPr>
              <a:t>чрезмерная</a:t>
            </a:r>
            <a:r>
              <a:rPr sz="2400" b="1" i="1" spc="-32" dirty="0">
                <a:solidFill>
                  <a:srgbClr val="000000"/>
                </a:solidFill>
                <a:latin typeface="RVWGAE+Calibri Bold Italic"/>
                <a:cs typeface="RVWGAE+Calibri Bold Italic"/>
              </a:rPr>
              <a:t> </a:t>
            </a:r>
            <a:r>
              <a:rPr sz="2400" b="1" i="1" dirty="0">
                <a:solidFill>
                  <a:srgbClr val="000000"/>
                </a:solidFill>
                <a:latin typeface="RVWGAE+Calibri Bold Italic"/>
                <a:cs typeface="RVWGAE+Calibri Bold Italic"/>
              </a:rPr>
              <a:t>чувствительность </a:t>
            </a:r>
            <a:r>
              <a:rPr sz="2400" b="1" i="1" dirty="0">
                <a:solidFill>
                  <a:srgbClr val="000000"/>
                </a:solidFill>
                <a:latin typeface="RRHOPF+Calibri Bold Italic"/>
                <a:cs typeface="RRHOPF+Calibri Bold Italic"/>
              </a:rPr>
              <a:t>-</a:t>
            </a:r>
            <a:r>
              <a:rPr sz="2400" b="1" i="1" spc="-63" dirty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2400" b="1" i="1" dirty="0">
                <a:solidFill>
                  <a:srgbClr val="000000"/>
                </a:solidFill>
                <a:latin typeface="RVWGAE+Calibri Bold Italic"/>
                <a:cs typeface="RVWGAE+Calibri Bold Italic"/>
              </a:rPr>
              <a:t>ребенок не любит все “сильное”</a:t>
            </a:r>
          </a:p>
          <a:p>
            <a:pPr marL="228904" marR="0">
              <a:lnSpc>
                <a:spcPts val="2019"/>
              </a:lnSpc>
              <a:spcBef>
                <a:spcPts val="0"/>
              </a:spcBef>
              <a:spcAft>
                <a:spcPts val="0"/>
              </a:spcAft>
            </a:pPr>
            <a:r>
              <a:rPr sz="2400" b="1" i="1" dirty="0">
                <a:solidFill>
                  <a:srgbClr val="000000"/>
                </a:solidFill>
                <a:latin typeface="RVWGAE+Calibri Bold Italic"/>
                <a:cs typeface="RVWGAE+Calibri Bold Italic"/>
              </a:rPr>
              <a:t>на</a:t>
            </a:r>
            <a:r>
              <a:rPr sz="2400" b="1" i="1" spc="-27" dirty="0">
                <a:solidFill>
                  <a:srgbClr val="000000"/>
                </a:solidFill>
                <a:latin typeface="RVWGAE+Calibri Bold Italic"/>
                <a:cs typeface="RVWGAE+Calibri Bold Italic"/>
              </a:rPr>
              <a:t> </a:t>
            </a:r>
            <a:r>
              <a:rPr sz="2400" b="1" i="1" dirty="0">
                <a:solidFill>
                  <a:srgbClr val="000000"/>
                </a:solidFill>
                <a:latin typeface="RVWGAE+Calibri Bold Italic"/>
                <a:cs typeface="RVWGAE+Calibri Bold Italic"/>
              </a:rPr>
              <a:t>вкус, любит пресное, мягкое, чрезмерно</a:t>
            </a:r>
            <a:r>
              <a:rPr sz="2400" b="1" i="1" spc="-22" dirty="0">
                <a:solidFill>
                  <a:srgbClr val="000000"/>
                </a:solidFill>
                <a:latin typeface="RVWGAE+Calibri Bold Italic"/>
                <a:cs typeface="RVWGAE+Calibri Bold Italic"/>
              </a:rPr>
              <a:t> </a:t>
            </a:r>
            <a:r>
              <a:rPr sz="2400" b="1" i="1" dirty="0">
                <a:solidFill>
                  <a:srgbClr val="000000"/>
                </a:solidFill>
                <a:latin typeface="RVWGAE+Calibri Bold Italic"/>
                <a:cs typeface="RVWGAE+Calibri Bold Italic"/>
              </a:rPr>
              <a:t>реагирует</a:t>
            </a:r>
            <a:r>
              <a:rPr sz="2400" b="1" i="1" spc="-35" dirty="0">
                <a:solidFill>
                  <a:srgbClr val="000000"/>
                </a:solidFill>
                <a:latin typeface="RVWGAE+Calibri Bold Italic"/>
                <a:cs typeface="RVWGAE+Calibri Bold Italic"/>
              </a:rPr>
              <a:t> </a:t>
            </a:r>
            <a:r>
              <a:rPr sz="2400" b="1" i="1" dirty="0">
                <a:solidFill>
                  <a:srgbClr val="000000"/>
                </a:solidFill>
                <a:latin typeface="RVWGAE+Calibri Bold Italic"/>
                <a:cs typeface="RVWGAE+Calibri Bold Italic"/>
              </a:rPr>
              <a:t>на</a:t>
            </a:r>
            <a:r>
              <a:rPr sz="2400" b="1" i="1" spc="-15" dirty="0">
                <a:solidFill>
                  <a:srgbClr val="000000"/>
                </a:solidFill>
                <a:latin typeface="RVWGAE+Calibri Bold Italic"/>
                <a:cs typeface="RVWGAE+Calibri Bold Italic"/>
              </a:rPr>
              <a:t> </a:t>
            </a:r>
            <a:r>
              <a:rPr sz="2400" b="1" i="1" dirty="0">
                <a:solidFill>
                  <a:srgbClr val="000000"/>
                </a:solidFill>
                <a:latin typeface="RVWGAE+Calibri Bold Italic"/>
                <a:cs typeface="RVWGAE+Calibri Bold Italic"/>
              </a:rPr>
              <a:t>новые запахи</a:t>
            </a:r>
          </a:p>
          <a:p>
            <a:pPr marL="228904" marR="0">
              <a:lnSpc>
                <a:spcPts val="2015"/>
              </a:lnSpc>
              <a:spcBef>
                <a:spcPts val="0"/>
              </a:spcBef>
              <a:spcAft>
                <a:spcPts val="0"/>
              </a:spcAft>
            </a:pPr>
            <a:r>
              <a:rPr sz="2400" b="1" dirty="0">
                <a:solidFill>
                  <a:srgbClr val="000000"/>
                </a:solidFill>
                <a:latin typeface="KMIMCN+Calibri Bold"/>
                <a:cs typeface="KMIMCN+Calibri Bold"/>
              </a:rPr>
              <a:t>•</a:t>
            </a:r>
            <a:r>
              <a:rPr sz="2400" b="1" spc="-10" dirty="0">
                <a:solidFill>
                  <a:srgbClr val="000000"/>
                </a:solidFill>
                <a:latin typeface="KMIMCN+Calibri Bold"/>
                <a:cs typeface="KMIMCN+Calibri Bold"/>
              </a:rPr>
              <a:t> </a:t>
            </a:r>
            <a:r>
              <a:rPr sz="2400" b="1" i="1" dirty="0">
                <a:solidFill>
                  <a:srgbClr val="000000"/>
                </a:solidFill>
                <a:latin typeface="RVWGAE+Calibri Bold Italic"/>
                <a:cs typeface="RVWGAE+Calibri Bold Italic"/>
              </a:rPr>
              <a:t>недостаточная</a:t>
            </a:r>
            <a:r>
              <a:rPr sz="2400" b="1" i="1" spc="-22" dirty="0">
                <a:solidFill>
                  <a:srgbClr val="000000"/>
                </a:solidFill>
                <a:latin typeface="RVWGAE+Calibri Bold Italic"/>
                <a:cs typeface="RVWGAE+Calibri Bold Italic"/>
              </a:rPr>
              <a:t> </a:t>
            </a:r>
            <a:r>
              <a:rPr sz="2400" b="1" i="1" dirty="0">
                <a:solidFill>
                  <a:srgbClr val="000000"/>
                </a:solidFill>
                <a:latin typeface="RVWGAE+Calibri Bold Italic"/>
                <a:cs typeface="RVWGAE+Calibri Bold Italic"/>
              </a:rPr>
              <a:t>чувствительность – пытается</a:t>
            </a:r>
            <a:r>
              <a:rPr sz="2400" b="1" i="1" spc="-18" dirty="0">
                <a:solidFill>
                  <a:srgbClr val="000000"/>
                </a:solidFill>
                <a:latin typeface="RVWGAE+Calibri Bold Italic"/>
                <a:cs typeface="RVWGAE+Calibri Bold Italic"/>
              </a:rPr>
              <a:t> </a:t>
            </a:r>
            <a:r>
              <a:rPr sz="2400" b="1" i="1" dirty="0">
                <a:solidFill>
                  <a:srgbClr val="000000"/>
                </a:solidFill>
                <a:latin typeface="RVWGAE+Calibri Bold Italic"/>
                <a:cs typeface="RVWGAE+Calibri Bold Italic"/>
              </a:rPr>
              <a:t>съесть/жевать</a:t>
            </a:r>
            <a:r>
              <a:rPr sz="2400" b="1" i="1" spc="-37" dirty="0">
                <a:solidFill>
                  <a:srgbClr val="000000"/>
                </a:solidFill>
                <a:latin typeface="RVWGAE+Calibri Bold Italic"/>
                <a:cs typeface="RVWGAE+Calibri Bold Italic"/>
              </a:rPr>
              <a:t> </a:t>
            </a:r>
            <a:r>
              <a:rPr sz="2400" b="1" i="1" dirty="0">
                <a:solidFill>
                  <a:srgbClr val="000000"/>
                </a:solidFill>
                <a:latin typeface="RVWGAE+Calibri Bold Italic"/>
                <a:cs typeface="RVWGAE+Calibri Bold Italic"/>
              </a:rPr>
              <a:t>несъедобные</a:t>
            </a:r>
          </a:p>
          <a:p>
            <a:pPr marL="228904" marR="0">
              <a:lnSpc>
                <a:spcPts val="2016"/>
              </a:lnSpc>
              <a:spcBef>
                <a:spcPts val="50"/>
              </a:spcBef>
              <a:spcAft>
                <a:spcPts val="0"/>
              </a:spcAft>
            </a:pPr>
            <a:r>
              <a:rPr sz="2400" b="1" i="1" dirty="0">
                <a:solidFill>
                  <a:srgbClr val="000000"/>
                </a:solidFill>
                <a:latin typeface="RVWGAE+Calibri Bold Italic"/>
                <a:cs typeface="RVWGAE+Calibri Bold Italic"/>
              </a:rPr>
              <a:t>предметы,</a:t>
            </a:r>
            <a:r>
              <a:rPr sz="2400" b="1" i="1" spc="-28" dirty="0">
                <a:solidFill>
                  <a:srgbClr val="000000"/>
                </a:solidFill>
                <a:latin typeface="RVWGAE+Calibri Bold Italic"/>
                <a:cs typeface="RVWGAE+Calibri Bold Italic"/>
              </a:rPr>
              <a:t> </a:t>
            </a:r>
            <a:r>
              <a:rPr sz="2400" b="1" i="1" dirty="0">
                <a:solidFill>
                  <a:srgbClr val="000000"/>
                </a:solidFill>
                <a:latin typeface="RVWGAE+Calibri Bold Italic"/>
                <a:cs typeface="RVWGAE+Calibri Bold Italic"/>
              </a:rPr>
              <a:t>предпочитает</a:t>
            </a:r>
            <a:r>
              <a:rPr sz="2400" b="1" i="1" spc="-18" dirty="0">
                <a:solidFill>
                  <a:srgbClr val="000000"/>
                </a:solidFill>
                <a:latin typeface="RVWGAE+Calibri Bold Italic"/>
                <a:cs typeface="RVWGAE+Calibri Bold Italic"/>
              </a:rPr>
              <a:t> </a:t>
            </a:r>
            <a:r>
              <a:rPr sz="2400" b="1" i="1" dirty="0">
                <a:solidFill>
                  <a:srgbClr val="000000"/>
                </a:solidFill>
                <a:latin typeface="RVWGAE+Calibri Bold Italic"/>
                <a:cs typeface="RVWGAE+Calibri Bold Italic"/>
              </a:rPr>
              <a:t>твердые, хрустящие</a:t>
            </a:r>
            <a:r>
              <a:rPr sz="2400" b="1" i="1" spc="-18" dirty="0">
                <a:solidFill>
                  <a:srgbClr val="000000"/>
                </a:solidFill>
                <a:latin typeface="RVWGAE+Calibri Bold Italic"/>
                <a:cs typeface="RVWGAE+Calibri Bold Italic"/>
              </a:rPr>
              <a:t> </a:t>
            </a:r>
            <a:r>
              <a:rPr sz="2400" b="1" i="1" dirty="0">
                <a:solidFill>
                  <a:srgbClr val="000000"/>
                </a:solidFill>
                <a:latin typeface="RVWGAE+Calibri Bold Italic"/>
                <a:cs typeface="RVWGAE+Calibri Bold Italic"/>
              </a:rPr>
              <a:t>продукты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929639" y="727141"/>
            <a:ext cx="9991461" cy="60506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4464"/>
              </a:lnSpc>
              <a:spcBef>
                <a:spcPts val="0"/>
              </a:spcBef>
              <a:spcAft>
                <a:spcPts val="0"/>
              </a:spcAft>
            </a:pPr>
            <a:r>
              <a:rPr sz="4000" b="1" i="1" dirty="0">
                <a:solidFill>
                  <a:srgbClr val="000000"/>
                </a:solidFill>
                <a:latin typeface="TWNVMT+Arial Bold Italic"/>
                <a:cs typeface="TWNVMT+Arial Bold Italic"/>
              </a:rPr>
              <a:t>Сенсорные особенности</a:t>
            </a:r>
            <a:r>
              <a:rPr sz="4000" b="1" i="1" spc="31" dirty="0">
                <a:solidFill>
                  <a:srgbClr val="000000"/>
                </a:solidFill>
                <a:latin typeface="TWNVMT+Arial Bold Italic"/>
                <a:cs typeface="TWNVMT+Arial Bold Italic"/>
              </a:rPr>
              <a:t> </a:t>
            </a:r>
            <a:r>
              <a:rPr sz="4000" b="1" i="1" spc="-15" dirty="0">
                <a:solidFill>
                  <a:srgbClr val="000000"/>
                </a:solidFill>
                <a:latin typeface="TWNVMT+Arial Bold Italic"/>
                <a:cs typeface="TWNVMT+Arial Bold Italic"/>
              </a:rPr>
              <a:t>детей</a:t>
            </a:r>
            <a:r>
              <a:rPr sz="4000" b="1" i="1" spc="13" dirty="0">
                <a:solidFill>
                  <a:srgbClr val="000000"/>
                </a:solidFill>
                <a:latin typeface="TWNVMT+Arial Bold Italic"/>
                <a:cs typeface="TWNVMT+Arial Bold Italic"/>
              </a:rPr>
              <a:t> </a:t>
            </a:r>
            <a:r>
              <a:rPr sz="4000" b="1" i="1" dirty="0">
                <a:solidFill>
                  <a:srgbClr val="000000"/>
                </a:solidFill>
                <a:latin typeface="TWNVMT+Arial Bold Italic"/>
                <a:cs typeface="TWNVMT+Arial Bold Italic"/>
              </a:rPr>
              <a:t>с</a:t>
            </a:r>
            <a:r>
              <a:rPr sz="4000" b="1" i="1" spc="17" dirty="0">
                <a:solidFill>
                  <a:srgbClr val="000000"/>
                </a:solidFill>
                <a:latin typeface="TWNVMT+Arial Bold Italic"/>
                <a:cs typeface="TWNVMT+Arial Bold Italic"/>
              </a:rPr>
              <a:t> </a:t>
            </a:r>
            <a:r>
              <a:rPr sz="4000" b="1" i="1" spc="-233" dirty="0">
                <a:solidFill>
                  <a:srgbClr val="000000"/>
                </a:solidFill>
                <a:latin typeface="TWNVMT+Arial Bold Italic"/>
                <a:cs typeface="TWNVMT+Arial Bold Italic"/>
              </a:rPr>
              <a:t>РАС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426719" y="2044613"/>
            <a:ext cx="5815236" cy="44216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3181"/>
              </a:lnSpc>
              <a:spcBef>
                <a:spcPts val="0"/>
              </a:spcBef>
              <a:spcAft>
                <a:spcPts val="0"/>
              </a:spcAft>
            </a:pPr>
            <a:r>
              <a:rPr sz="2600" dirty="0">
                <a:solidFill>
                  <a:srgbClr val="C00000"/>
                </a:solidFill>
                <a:latin typeface="BKADOJ+Arial"/>
                <a:cs typeface="BKADOJ+Arial"/>
              </a:rPr>
              <a:t>•</a:t>
            </a:r>
            <a:r>
              <a:rPr sz="2600" spc="170" dirty="0">
                <a:solidFill>
                  <a:srgbClr val="C00000"/>
                </a:solidFill>
                <a:latin typeface="BKADOJ+Arial"/>
                <a:cs typeface="BKADOJ+Arial"/>
              </a:rPr>
              <a:t> </a:t>
            </a:r>
            <a:r>
              <a:rPr sz="2600" b="1" i="1" spc="-17" dirty="0">
                <a:solidFill>
                  <a:srgbClr val="C00000"/>
                </a:solidFill>
                <a:latin typeface="RVWGAE+Calibri Bold Italic"/>
                <a:cs typeface="RVWGAE+Calibri Bold Italic"/>
              </a:rPr>
              <a:t>Тактильные</a:t>
            </a:r>
            <a:r>
              <a:rPr sz="2600" b="1" i="1" dirty="0">
                <a:solidFill>
                  <a:srgbClr val="C00000"/>
                </a:solidFill>
                <a:latin typeface="RVWGAE+Calibri Bold Italic"/>
                <a:cs typeface="RVWGAE+Calibri Bold Italic"/>
              </a:rPr>
              <a:t> ощущения </a:t>
            </a:r>
            <a:r>
              <a:rPr sz="2600" b="1" i="1" dirty="0">
                <a:solidFill>
                  <a:srgbClr val="000000"/>
                </a:solidFill>
                <a:latin typeface="RRHOPF+Calibri Bold Italic"/>
                <a:cs typeface="RRHOPF+Calibri Bold Italic"/>
              </a:rPr>
              <a:t>-</a:t>
            </a:r>
            <a:r>
              <a:rPr sz="2600" b="1" i="1" spc="-66" dirty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2600" b="1" i="1" dirty="0">
                <a:solidFill>
                  <a:srgbClr val="000000"/>
                </a:solidFill>
                <a:latin typeface="RVWGAE+Calibri Bold Italic"/>
                <a:cs typeface="RVWGAE+Calibri Bold Italic"/>
              </a:rPr>
              <a:t>чрезмерная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655624" y="2322271"/>
            <a:ext cx="6869745" cy="4417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3178"/>
              </a:lnSpc>
              <a:spcBef>
                <a:spcPts val="0"/>
              </a:spcBef>
              <a:spcAft>
                <a:spcPts val="0"/>
              </a:spcAft>
            </a:pPr>
            <a:r>
              <a:rPr sz="2600" b="1" i="1" dirty="0">
                <a:solidFill>
                  <a:srgbClr val="000000"/>
                </a:solidFill>
                <a:latin typeface="RVWGAE+Calibri Bold Italic"/>
                <a:cs typeface="RVWGAE+Calibri Bold Italic"/>
              </a:rPr>
              <a:t>чувствительность</a:t>
            </a:r>
            <a:r>
              <a:rPr sz="2600" b="1" i="1" spc="-25" dirty="0">
                <a:solidFill>
                  <a:srgbClr val="000000"/>
                </a:solidFill>
                <a:latin typeface="RVWGAE+Calibri Bold Italic"/>
                <a:cs typeface="RVWGAE+Calibri Bold Italic"/>
              </a:rPr>
              <a:t> </a:t>
            </a:r>
            <a:r>
              <a:rPr sz="2600" b="1" i="1" dirty="0">
                <a:solidFill>
                  <a:srgbClr val="000000"/>
                </a:solidFill>
                <a:latin typeface="RRHOPF+Calibri Bold Italic"/>
                <a:cs typeface="RRHOPF+Calibri Bold Italic"/>
              </a:rPr>
              <a:t>-</a:t>
            </a:r>
            <a:r>
              <a:rPr sz="2600" b="1" i="1" spc="-66" dirty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2600" b="1" i="1" dirty="0">
                <a:solidFill>
                  <a:srgbClr val="000000"/>
                </a:solidFill>
                <a:latin typeface="RVWGAE+Calibri Bold Italic"/>
                <a:cs typeface="RVWGAE+Calibri Bold Italic"/>
              </a:rPr>
              <a:t>ребенок</a:t>
            </a:r>
            <a:r>
              <a:rPr sz="2600" b="1" i="1" spc="-30" dirty="0">
                <a:solidFill>
                  <a:srgbClr val="000000"/>
                </a:solidFill>
                <a:latin typeface="RVWGAE+Calibri Bold Italic"/>
                <a:cs typeface="RVWGAE+Calibri Bold Italic"/>
              </a:rPr>
              <a:t> </a:t>
            </a:r>
            <a:r>
              <a:rPr sz="2600" b="1" i="1" dirty="0">
                <a:solidFill>
                  <a:srgbClr val="000000"/>
                </a:solidFill>
                <a:latin typeface="RVWGAE+Calibri Bold Italic"/>
                <a:cs typeface="RVWGAE+Calibri Bold Italic"/>
              </a:rPr>
              <a:t>нервничает</a:t>
            </a:r>
            <a:r>
              <a:rPr sz="2600" b="1" i="1" spc="-21" dirty="0">
                <a:solidFill>
                  <a:srgbClr val="000000"/>
                </a:solidFill>
                <a:latin typeface="RVWGAE+Calibri Bold Italic"/>
                <a:cs typeface="RVWGAE+Calibri Bold Italic"/>
              </a:rPr>
              <a:t> </a:t>
            </a:r>
            <a:r>
              <a:rPr sz="2600" b="1" i="1" dirty="0">
                <a:solidFill>
                  <a:srgbClr val="000000"/>
                </a:solidFill>
                <a:latin typeface="RVWGAE+Calibri Bold Italic"/>
                <a:cs typeface="RVWGAE+Calibri Bold Italic"/>
              </a:rPr>
              <a:t>от</a:t>
            </a:r>
          </a:p>
        </p:txBody>
      </p:sp>
      <p:sp>
        <p:nvSpPr>
          <p:cNvPr id="6" name="object 6"/>
          <p:cNvSpPr txBox="1"/>
          <p:nvPr/>
        </p:nvSpPr>
        <p:spPr>
          <a:xfrm>
            <a:off x="655624" y="2599639"/>
            <a:ext cx="8701453" cy="349342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3178"/>
              </a:lnSpc>
              <a:spcBef>
                <a:spcPts val="0"/>
              </a:spcBef>
              <a:spcAft>
                <a:spcPts val="0"/>
              </a:spcAft>
            </a:pPr>
            <a:r>
              <a:rPr sz="2600" b="1" i="1" dirty="0">
                <a:solidFill>
                  <a:srgbClr val="000000"/>
                </a:solidFill>
                <a:latin typeface="RVWGAE+Calibri Bold Italic"/>
                <a:cs typeface="RVWGAE+Calibri Bold Italic"/>
              </a:rPr>
              <a:t>прикосновений, избегает</a:t>
            </a:r>
            <a:r>
              <a:rPr sz="2600" b="1" i="1" spc="-23" dirty="0">
                <a:solidFill>
                  <a:srgbClr val="000000"/>
                </a:solidFill>
                <a:latin typeface="RVWGAE+Calibri Bold Italic"/>
                <a:cs typeface="RVWGAE+Calibri Bold Italic"/>
              </a:rPr>
              <a:t> </a:t>
            </a:r>
            <a:r>
              <a:rPr sz="2600" b="1" i="1" dirty="0">
                <a:solidFill>
                  <a:srgbClr val="000000"/>
                </a:solidFill>
                <a:latin typeface="RVWGAE+Calibri Bold Italic"/>
                <a:cs typeface="RVWGAE+Calibri Bold Italic"/>
              </a:rPr>
              <a:t>прикосновений,</a:t>
            </a:r>
            <a:r>
              <a:rPr sz="2600" b="1" i="1" spc="17" dirty="0">
                <a:solidFill>
                  <a:srgbClr val="000000"/>
                </a:solidFill>
                <a:latin typeface="RVWGAE+Calibri Bold Italic"/>
                <a:cs typeface="RVWGAE+Calibri Bold Italic"/>
              </a:rPr>
              <a:t> </a:t>
            </a:r>
            <a:r>
              <a:rPr sz="2600" b="1" i="1" dirty="0">
                <a:solidFill>
                  <a:srgbClr val="000000"/>
                </a:solidFill>
                <a:latin typeface="RVWGAE+Calibri Bold Italic"/>
                <a:cs typeface="RVWGAE+Calibri Bold Italic"/>
              </a:rPr>
              <a:t>тянет</a:t>
            </a:r>
            <a:r>
              <a:rPr sz="2600" b="1" i="1" spc="-14" dirty="0">
                <a:solidFill>
                  <a:srgbClr val="000000"/>
                </a:solidFill>
                <a:latin typeface="RVWGAE+Calibri Bold Italic"/>
                <a:cs typeface="RVWGAE+Calibri Bold Italic"/>
              </a:rPr>
              <a:t> </a:t>
            </a:r>
            <a:r>
              <a:rPr sz="2600" b="1" i="1" dirty="0">
                <a:solidFill>
                  <a:srgbClr val="000000"/>
                </a:solidFill>
                <a:latin typeface="RVWGAE+Calibri Bold Italic"/>
                <a:cs typeface="RVWGAE+Calibri Bold Italic"/>
              </a:rPr>
              <a:t>в рот</a:t>
            </a:r>
          </a:p>
          <a:p>
            <a:pPr marL="0" marR="0">
              <a:lnSpc>
                <a:spcPts val="2183"/>
              </a:lnSpc>
              <a:spcBef>
                <a:spcPts val="0"/>
              </a:spcBef>
              <a:spcAft>
                <a:spcPts val="0"/>
              </a:spcAft>
            </a:pPr>
            <a:r>
              <a:rPr sz="2600" b="1" i="1" dirty="0">
                <a:solidFill>
                  <a:srgbClr val="000000"/>
                </a:solidFill>
                <a:latin typeface="RVWGAE+Calibri Bold Italic"/>
                <a:cs typeface="RVWGAE+Calibri Bold Italic"/>
              </a:rPr>
              <a:t>предметы</a:t>
            </a:r>
            <a:r>
              <a:rPr sz="2600" b="1" i="1" spc="-38" dirty="0">
                <a:solidFill>
                  <a:srgbClr val="000000"/>
                </a:solidFill>
                <a:latin typeface="RVWGAE+Calibri Bold Italic"/>
                <a:cs typeface="RVWGAE+Calibri Bold Italic"/>
              </a:rPr>
              <a:t> </a:t>
            </a:r>
            <a:r>
              <a:rPr sz="2600" b="1" i="1" dirty="0">
                <a:solidFill>
                  <a:srgbClr val="000000"/>
                </a:solidFill>
                <a:latin typeface="RVWGAE+Calibri Bold Italic"/>
                <a:cs typeface="RVWGAE+Calibri Bold Italic"/>
              </a:rPr>
              <a:t>и др.</a:t>
            </a:r>
          </a:p>
          <a:p>
            <a:pPr marL="0" marR="0">
              <a:lnSpc>
                <a:spcPts val="2184"/>
              </a:lnSpc>
              <a:spcBef>
                <a:spcPts val="0"/>
              </a:spcBef>
              <a:spcAft>
                <a:spcPts val="0"/>
              </a:spcAft>
            </a:pPr>
            <a:r>
              <a:rPr sz="2600" b="1" dirty="0">
                <a:solidFill>
                  <a:srgbClr val="000000"/>
                </a:solidFill>
                <a:latin typeface="KMIMCN+Calibri Bold"/>
                <a:cs typeface="KMIMCN+Calibri Bold"/>
              </a:rPr>
              <a:t>•</a:t>
            </a:r>
            <a:r>
              <a:rPr sz="2600" b="1" spc="-11" dirty="0">
                <a:solidFill>
                  <a:srgbClr val="000000"/>
                </a:solidFill>
                <a:latin typeface="KMIMCN+Calibri Bold"/>
                <a:cs typeface="KMIMCN+Calibri Bold"/>
              </a:rPr>
              <a:t> </a:t>
            </a:r>
            <a:r>
              <a:rPr sz="2600" b="1" i="1" dirty="0">
                <a:solidFill>
                  <a:srgbClr val="C00000"/>
                </a:solidFill>
                <a:latin typeface="RVWGAE+Calibri Bold Italic"/>
                <a:cs typeface="RVWGAE+Calibri Bold Italic"/>
              </a:rPr>
              <a:t>недостаточная тактильная</a:t>
            </a:r>
            <a:r>
              <a:rPr sz="2600" b="1" i="1" spc="-11" dirty="0">
                <a:solidFill>
                  <a:srgbClr val="C00000"/>
                </a:solidFill>
                <a:latin typeface="RVWGAE+Calibri Bold Italic"/>
                <a:cs typeface="RVWGAE+Calibri Bold Italic"/>
              </a:rPr>
              <a:t> </a:t>
            </a:r>
            <a:r>
              <a:rPr sz="2600" b="1" i="1" dirty="0">
                <a:solidFill>
                  <a:srgbClr val="C00000"/>
                </a:solidFill>
                <a:latin typeface="RVWGAE+Calibri Bold Italic"/>
                <a:cs typeface="RVWGAE+Calibri Bold Italic"/>
              </a:rPr>
              <a:t>чувствительность</a:t>
            </a:r>
            <a:r>
              <a:rPr sz="2600" b="1" i="1" spc="-63" dirty="0">
                <a:solidFill>
                  <a:srgbClr val="C00000"/>
                </a:solidFill>
                <a:latin typeface="RVWGAE+Calibri Bold Italic"/>
                <a:cs typeface="RVWGAE+Calibri Bold Italic"/>
              </a:rPr>
              <a:t> </a:t>
            </a:r>
            <a:r>
              <a:rPr sz="2600" b="1" i="1" dirty="0">
                <a:solidFill>
                  <a:srgbClr val="000000"/>
                </a:solidFill>
                <a:latin typeface="RRHOPF+Calibri Bold Italic"/>
                <a:cs typeface="RRHOPF+Calibri Bold Italic"/>
              </a:rPr>
              <a:t>-</a:t>
            </a:r>
          </a:p>
          <a:p>
            <a:pPr marL="0" marR="0">
              <a:lnSpc>
                <a:spcPts val="2185"/>
              </a:lnSpc>
              <a:spcBef>
                <a:spcPts val="0"/>
              </a:spcBef>
              <a:spcAft>
                <a:spcPts val="0"/>
              </a:spcAft>
            </a:pPr>
            <a:r>
              <a:rPr sz="2600" b="1" i="1" dirty="0">
                <a:solidFill>
                  <a:srgbClr val="000000"/>
                </a:solidFill>
                <a:latin typeface="RVWGAE+Calibri Bold Italic"/>
                <a:cs typeface="RVWGAE+Calibri Bold Italic"/>
              </a:rPr>
              <a:t>ребенок</a:t>
            </a:r>
            <a:r>
              <a:rPr sz="2600" b="1" i="1" spc="-50" dirty="0">
                <a:solidFill>
                  <a:srgbClr val="000000"/>
                </a:solidFill>
                <a:latin typeface="RVWGAE+Calibri Bold Italic"/>
                <a:cs typeface="RVWGAE+Calibri Bold Italic"/>
              </a:rPr>
              <a:t> </a:t>
            </a:r>
            <a:r>
              <a:rPr sz="2600" b="1" i="1" dirty="0">
                <a:solidFill>
                  <a:srgbClr val="000000"/>
                </a:solidFill>
                <a:latin typeface="RVWGAE+Calibri Bold Italic"/>
                <a:cs typeface="RVWGAE+Calibri Bold Italic"/>
              </a:rPr>
              <a:t>хватает предметы</a:t>
            </a:r>
            <a:r>
              <a:rPr sz="2600" b="1" i="1" spc="-43" dirty="0">
                <a:solidFill>
                  <a:srgbClr val="000000"/>
                </a:solidFill>
                <a:latin typeface="RVWGAE+Calibri Bold Italic"/>
                <a:cs typeface="RVWGAE+Calibri Bold Italic"/>
              </a:rPr>
              <a:t> </a:t>
            </a:r>
            <a:r>
              <a:rPr sz="2600" b="1" i="1" dirty="0">
                <a:solidFill>
                  <a:srgbClr val="000000"/>
                </a:solidFill>
                <a:latin typeface="RVWGAE+Calibri Bold Italic"/>
                <a:cs typeface="RVWGAE+Calibri Bold Italic"/>
              </a:rPr>
              <a:t>слишком сильно, иногда</a:t>
            </a:r>
          </a:p>
          <a:p>
            <a:pPr marL="0" marR="0">
              <a:lnSpc>
                <a:spcPts val="2183"/>
              </a:lnSpc>
              <a:spcBef>
                <a:spcPts val="0"/>
              </a:spcBef>
              <a:spcAft>
                <a:spcPts val="0"/>
              </a:spcAft>
            </a:pPr>
            <a:r>
              <a:rPr sz="2600" b="1" i="1" dirty="0">
                <a:solidFill>
                  <a:srgbClr val="000000"/>
                </a:solidFill>
                <a:latin typeface="RVWGAE+Calibri Bold Italic"/>
                <a:cs typeface="RVWGAE+Calibri Bold Italic"/>
              </a:rPr>
              <a:t>слишком</a:t>
            </a:r>
            <a:r>
              <a:rPr sz="2600" b="1" i="1" spc="-14" dirty="0">
                <a:solidFill>
                  <a:srgbClr val="000000"/>
                </a:solidFill>
                <a:latin typeface="RVWGAE+Calibri Bold Italic"/>
                <a:cs typeface="RVWGAE+Calibri Bold Italic"/>
              </a:rPr>
              <a:t> </a:t>
            </a:r>
            <a:r>
              <a:rPr sz="2600" b="1" i="1" dirty="0">
                <a:solidFill>
                  <a:srgbClr val="000000"/>
                </a:solidFill>
                <a:latin typeface="RVWGAE+Calibri Bold Italic"/>
                <a:cs typeface="RVWGAE+Calibri Bold Italic"/>
              </a:rPr>
              <a:t>близко</a:t>
            </a:r>
            <a:r>
              <a:rPr sz="2600" b="1" i="1" spc="11" dirty="0">
                <a:solidFill>
                  <a:srgbClr val="000000"/>
                </a:solidFill>
                <a:latin typeface="RVWGAE+Calibri Bold Italic"/>
                <a:cs typeface="RVWGAE+Calibri Bold Italic"/>
              </a:rPr>
              <a:t> </a:t>
            </a:r>
            <a:r>
              <a:rPr sz="2600" b="1" i="1" dirty="0">
                <a:solidFill>
                  <a:srgbClr val="000000"/>
                </a:solidFill>
                <a:latin typeface="RVWGAE+Calibri Bold Italic"/>
                <a:cs typeface="RVWGAE+Calibri Bold Italic"/>
              </a:rPr>
              <a:t>подходит к другим и др.</a:t>
            </a:r>
          </a:p>
          <a:p>
            <a:pPr marL="0" marR="0">
              <a:lnSpc>
                <a:spcPts val="2184"/>
              </a:lnSpc>
              <a:spcBef>
                <a:spcPts val="0"/>
              </a:spcBef>
              <a:spcAft>
                <a:spcPts val="0"/>
              </a:spcAft>
            </a:pPr>
            <a:r>
              <a:rPr sz="2600" b="1" dirty="0">
                <a:solidFill>
                  <a:srgbClr val="000000"/>
                </a:solidFill>
                <a:latin typeface="KMIMCN+Calibri Bold"/>
                <a:cs typeface="KMIMCN+Calibri Bold"/>
              </a:rPr>
              <a:t>•</a:t>
            </a:r>
            <a:r>
              <a:rPr sz="2600" b="1" spc="-11" dirty="0">
                <a:solidFill>
                  <a:srgbClr val="000000"/>
                </a:solidFill>
                <a:latin typeface="KMIMCN+Calibri Bold"/>
                <a:cs typeface="KMIMCN+Calibri Bold"/>
              </a:rPr>
              <a:t> </a:t>
            </a:r>
            <a:r>
              <a:rPr sz="2600" b="1" i="1" dirty="0">
                <a:solidFill>
                  <a:srgbClr val="C00000"/>
                </a:solidFill>
                <a:latin typeface="RVWGAE+Calibri Bold Italic"/>
                <a:cs typeface="RVWGAE+Calibri Bold Italic"/>
              </a:rPr>
              <a:t>Движение</a:t>
            </a:r>
            <a:r>
              <a:rPr sz="2600" b="1" i="1" spc="-27" dirty="0">
                <a:solidFill>
                  <a:srgbClr val="C00000"/>
                </a:solidFill>
                <a:latin typeface="RVWGAE+Calibri Bold Italic"/>
                <a:cs typeface="RVWGAE+Calibri Bold Italic"/>
              </a:rPr>
              <a:t> </a:t>
            </a:r>
            <a:r>
              <a:rPr sz="2600" b="1" i="1" dirty="0">
                <a:solidFill>
                  <a:srgbClr val="000000"/>
                </a:solidFill>
                <a:latin typeface="RRHOPF+Calibri Bold Italic"/>
                <a:cs typeface="RRHOPF+Calibri Bold Italic"/>
              </a:rPr>
              <a:t>-</a:t>
            </a:r>
            <a:r>
              <a:rPr sz="2600" b="1" i="1" spc="-54" dirty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2600" b="1" i="1" dirty="0">
                <a:solidFill>
                  <a:srgbClr val="000000"/>
                </a:solidFill>
                <a:latin typeface="RVWGAE+Calibri Bold Italic"/>
                <a:cs typeface="RVWGAE+Calibri Bold Italic"/>
              </a:rPr>
              <a:t>чрезмерная</a:t>
            </a:r>
            <a:r>
              <a:rPr sz="2600" b="1" i="1" spc="-52" dirty="0">
                <a:solidFill>
                  <a:srgbClr val="000000"/>
                </a:solidFill>
                <a:latin typeface="RVWGAE+Calibri Bold Italic"/>
                <a:cs typeface="RVWGAE+Calibri Bold Italic"/>
              </a:rPr>
              <a:t> </a:t>
            </a:r>
            <a:r>
              <a:rPr sz="2600" b="1" i="1" dirty="0">
                <a:solidFill>
                  <a:srgbClr val="000000"/>
                </a:solidFill>
                <a:latin typeface="RVWGAE+Calibri Bold Italic"/>
                <a:cs typeface="RVWGAE+Calibri Bold Italic"/>
              </a:rPr>
              <a:t>чувствительность</a:t>
            </a:r>
            <a:r>
              <a:rPr sz="2600" b="1" i="1" spc="-12" dirty="0">
                <a:solidFill>
                  <a:srgbClr val="000000"/>
                </a:solidFill>
                <a:latin typeface="RVWGAE+Calibri Bold Italic"/>
                <a:cs typeface="RVWGAE+Calibri Bold Italic"/>
              </a:rPr>
              <a:t> </a:t>
            </a:r>
            <a:r>
              <a:rPr sz="2600" b="1" i="1" dirty="0">
                <a:solidFill>
                  <a:srgbClr val="000000"/>
                </a:solidFill>
                <a:latin typeface="RRHOPF+Calibri Bold Italic"/>
                <a:cs typeface="RRHOPF+Calibri Bold Italic"/>
              </a:rPr>
              <a:t>-</a:t>
            </a:r>
            <a:r>
              <a:rPr sz="2600" b="1" i="1" spc="-54" dirty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2600" b="1" i="1" dirty="0">
                <a:solidFill>
                  <a:srgbClr val="000000"/>
                </a:solidFill>
                <a:latin typeface="RVWGAE+Calibri Bold Italic"/>
                <a:cs typeface="RVWGAE+Calibri Bold Italic"/>
              </a:rPr>
              <a:t>ребенок</a:t>
            </a:r>
            <a:r>
              <a:rPr sz="2600" b="1" i="1" spc="-30" dirty="0">
                <a:solidFill>
                  <a:srgbClr val="000000"/>
                </a:solidFill>
                <a:latin typeface="RVWGAE+Calibri Bold Italic"/>
                <a:cs typeface="RVWGAE+Calibri Bold Italic"/>
              </a:rPr>
              <a:t> </a:t>
            </a:r>
            <a:r>
              <a:rPr sz="2600" b="1" i="1" dirty="0">
                <a:solidFill>
                  <a:srgbClr val="000000"/>
                </a:solidFill>
                <a:latin typeface="RVWGAE+Calibri Bold Italic"/>
                <a:cs typeface="RVWGAE+Calibri Bold Italic"/>
              </a:rPr>
              <a:t>не</a:t>
            </a:r>
          </a:p>
          <a:p>
            <a:pPr marL="0" marR="0">
              <a:lnSpc>
                <a:spcPts val="2183"/>
              </a:lnSpc>
              <a:spcBef>
                <a:spcPts val="0"/>
              </a:spcBef>
              <a:spcAft>
                <a:spcPts val="0"/>
              </a:spcAft>
            </a:pPr>
            <a:r>
              <a:rPr sz="2600" b="1" i="1" dirty="0">
                <a:solidFill>
                  <a:srgbClr val="000000"/>
                </a:solidFill>
                <a:latin typeface="RVWGAE+Calibri Bold Italic"/>
                <a:cs typeface="RVWGAE+Calibri Bold Italic"/>
              </a:rPr>
              <a:t>выносит вращение</a:t>
            </a:r>
            <a:r>
              <a:rPr sz="2600" b="1" i="1" spc="-25" dirty="0">
                <a:solidFill>
                  <a:srgbClr val="000000"/>
                </a:solidFill>
                <a:latin typeface="RVWGAE+Calibri Bold Italic"/>
                <a:cs typeface="RVWGAE+Calibri Bold Italic"/>
              </a:rPr>
              <a:t> </a:t>
            </a:r>
            <a:r>
              <a:rPr sz="2600" b="1" i="1" dirty="0">
                <a:solidFill>
                  <a:srgbClr val="000000"/>
                </a:solidFill>
                <a:latin typeface="RVWGAE+Calibri Bold Italic"/>
                <a:cs typeface="RVWGAE+Calibri Bold Italic"/>
              </a:rPr>
              <a:t>или прыгание,</a:t>
            </a:r>
            <a:r>
              <a:rPr sz="2600" b="1" i="1" spc="-14" dirty="0">
                <a:solidFill>
                  <a:srgbClr val="000000"/>
                </a:solidFill>
                <a:latin typeface="RVWGAE+Calibri Bold Italic"/>
                <a:cs typeface="RVWGAE+Calibri Bold Italic"/>
              </a:rPr>
              <a:t> </a:t>
            </a:r>
            <a:r>
              <a:rPr sz="2600" b="1" i="1" dirty="0">
                <a:solidFill>
                  <a:srgbClr val="000000"/>
                </a:solidFill>
                <a:latin typeface="RVWGAE+Calibri Bold Italic"/>
                <a:cs typeface="RVWGAE+Calibri Bold Italic"/>
              </a:rPr>
              <a:t>легко</a:t>
            </a:r>
            <a:r>
              <a:rPr sz="2600" b="1" i="1" spc="10" dirty="0">
                <a:solidFill>
                  <a:srgbClr val="000000"/>
                </a:solidFill>
                <a:latin typeface="RVWGAE+Calibri Bold Italic"/>
                <a:cs typeface="RVWGAE+Calibri Bold Italic"/>
              </a:rPr>
              <a:t> </a:t>
            </a:r>
            <a:r>
              <a:rPr sz="2600" b="1" i="1" dirty="0">
                <a:solidFill>
                  <a:srgbClr val="000000"/>
                </a:solidFill>
                <a:latin typeface="RVWGAE+Calibri Bold Italic"/>
                <a:cs typeface="RVWGAE+Calibri Bold Italic"/>
              </a:rPr>
              <a:t>испытывает</a:t>
            </a:r>
          </a:p>
          <a:p>
            <a:pPr marL="0" marR="0">
              <a:lnSpc>
                <a:spcPts val="2184"/>
              </a:lnSpc>
              <a:spcBef>
                <a:spcPts val="0"/>
              </a:spcBef>
              <a:spcAft>
                <a:spcPts val="0"/>
              </a:spcAft>
            </a:pPr>
            <a:r>
              <a:rPr sz="2600" b="1" i="1" dirty="0">
                <a:solidFill>
                  <a:srgbClr val="000000"/>
                </a:solidFill>
                <a:latin typeface="RVWGAE+Calibri Bold Italic"/>
                <a:cs typeface="RVWGAE+Calibri Bold Italic"/>
              </a:rPr>
              <a:t>головокружение или</a:t>
            </a:r>
            <a:r>
              <a:rPr sz="2600" b="1" i="1" spc="12" dirty="0">
                <a:solidFill>
                  <a:srgbClr val="000000"/>
                </a:solidFill>
                <a:latin typeface="RVWGAE+Calibri Bold Italic"/>
                <a:cs typeface="RVWGAE+Calibri Bold Italic"/>
              </a:rPr>
              <a:t> </a:t>
            </a:r>
            <a:r>
              <a:rPr sz="2600" b="1" i="1" dirty="0">
                <a:solidFill>
                  <a:srgbClr val="000000"/>
                </a:solidFill>
                <a:latin typeface="RVWGAE+Calibri Bold Italic"/>
                <a:cs typeface="RVWGAE+Calibri Bold Italic"/>
              </a:rPr>
              <a:t>вообще не испытывает его, не</a:t>
            </a:r>
          </a:p>
          <a:p>
            <a:pPr marL="0" marR="0">
              <a:lnSpc>
                <a:spcPts val="2183"/>
              </a:lnSpc>
              <a:spcBef>
                <a:spcPts val="0"/>
              </a:spcBef>
              <a:spcAft>
                <a:spcPts val="0"/>
              </a:spcAft>
            </a:pPr>
            <a:r>
              <a:rPr sz="2600" b="1" i="1" dirty="0">
                <a:solidFill>
                  <a:srgbClr val="000000"/>
                </a:solidFill>
                <a:latin typeface="RVWGAE+Calibri Bold Italic"/>
                <a:cs typeface="RVWGAE+Calibri Bold Italic"/>
              </a:rPr>
              <a:t>выносит оживленные</a:t>
            </a:r>
            <a:r>
              <a:rPr sz="2600" b="1" i="1" spc="-31" dirty="0">
                <a:solidFill>
                  <a:srgbClr val="000000"/>
                </a:solidFill>
                <a:latin typeface="RVWGAE+Calibri Bold Italic"/>
                <a:cs typeface="RVWGAE+Calibri Bold Italic"/>
              </a:rPr>
              <a:t> </a:t>
            </a:r>
            <a:r>
              <a:rPr sz="2600" b="1" i="1" dirty="0">
                <a:solidFill>
                  <a:srgbClr val="000000"/>
                </a:solidFill>
                <a:latin typeface="RVWGAE+Calibri Bold Italic"/>
                <a:cs typeface="RVWGAE+Calibri Bold Italic"/>
              </a:rPr>
              <a:t>места и др..</a:t>
            </a:r>
          </a:p>
          <a:p>
            <a:pPr marL="0" marR="0">
              <a:lnSpc>
                <a:spcPts val="2187"/>
              </a:lnSpc>
              <a:spcBef>
                <a:spcPts val="0"/>
              </a:spcBef>
              <a:spcAft>
                <a:spcPts val="0"/>
              </a:spcAft>
            </a:pPr>
            <a:r>
              <a:rPr sz="2600" b="1" dirty="0">
                <a:solidFill>
                  <a:srgbClr val="000000"/>
                </a:solidFill>
                <a:latin typeface="KMIMCN+Calibri Bold"/>
                <a:cs typeface="KMIMCN+Calibri Bold"/>
              </a:rPr>
              <a:t>•</a:t>
            </a:r>
            <a:r>
              <a:rPr sz="2600" b="1" spc="-11" dirty="0">
                <a:solidFill>
                  <a:srgbClr val="000000"/>
                </a:solidFill>
                <a:latin typeface="KMIMCN+Calibri Bold"/>
                <a:cs typeface="KMIMCN+Calibri Bold"/>
              </a:rPr>
              <a:t> </a:t>
            </a:r>
            <a:r>
              <a:rPr sz="2600" b="1" i="1" dirty="0">
                <a:solidFill>
                  <a:srgbClr val="C00000"/>
                </a:solidFill>
                <a:latin typeface="RVWGAE+Calibri Bold Italic"/>
                <a:cs typeface="RVWGAE+Calibri Bold Italic"/>
              </a:rPr>
              <a:t>недостаточная чувствительность</a:t>
            </a:r>
            <a:r>
              <a:rPr sz="2600" b="1" i="1" spc="-44" dirty="0">
                <a:solidFill>
                  <a:srgbClr val="C00000"/>
                </a:solidFill>
                <a:latin typeface="RVWGAE+Calibri Bold Italic"/>
                <a:cs typeface="RVWGAE+Calibri Bold Italic"/>
              </a:rPr>
              <a:t> </a:t>
            </a:r>
            <a:r>
              <a:rPr sz="2600" b="1" i="1" dirty="0">
                <a:solidFill>
                  <a:srgbClr val="000000"/>
                </a:solidFill>
                <a:latin typeface="RRHOPF+Calibri Bold Italic"/>
                <a:cs typeface="RRHOPF+Calibri Bold Italic"/>
              </a:rPr>
              <a:t>-</a:t>
            </a:r>
            <a:r>
              <a:rPr sz="2600" b="1" i="1" spc="-54" dirty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2600" b="1" i="1" dirty="0">
                <a:solidFill>
                  <a:srgbClr val="000000"/>
                </a:solidFill>
                <a:latin typeface="RVWGAE+Calibri Bold Italic"/>
                <a:cs typeface="RVWGAE+Calibri Bold Italic"/>
              </a:rPr>
              <a:t>ребенок</a:t>
            </a:r>
          </a:p>
          <a:p>
            <a:pPr marL="0" marR="0">
              <a:lnSpc>
                <a:spcPts val="2183"/>
              </a:lnSpc>
              <a:spcBef>
                <a:spcPts val="0"/>
              </a:spcBef>
              <a:spcAft>
                <a:spcPts val="0"/>
              </a:spcAft>
            </a:pPr>
            <a:r>
              <a:rPr sz="2600" b="1" i="1" dirty="0">
                <a:solidFill>
                  <a:srgbClr val="000000"/>
                </a:solidFill>
                <a:latin typeface="RVWGAE+Calibri Bold Italic"/>
                <a:cs typeface="RVWGAE+Calibri Bold Italic"/>
              </a:rPr>
              <a:t>“врезается”</a:t>
            </a:r>
            <a:r>
              <a:rPr sz="2600" b="1" i="1" spc="-45" dirty="0">
                <a:solidFill>
                  <a:srgbClr val="000000"/>
                </a:solidFill>
                <a:latin typeface="RVWGAE+Calibri Bold Italic"/>
                <a:cs typeface="RVWGAE+Calibri Bold Italic"/>
              </a:rPr>
              <a:t> </a:t>
            </a:r>
            <a:r>
              <a:rPr sz="2600" b="1" i="1" dirty="0">
                <a:solidFill>
                  <a:srgbClr val="000000"/>
                </a:solidFill>
                <a:latin typeface="RVWGAE+Calibri Bold Italic"/>
                <a:cs typeface="RVWGAE+Calibri Bold Italic"/>
              </a:rPr>
              <a:t>в других</a:t>
            </a:r>
            <a:r>
              <a:rPr sz="2600" b="1" i="1" spc="12" dirty="0">
                <a:solidFill>
                  <a:srgbClr val="000000"/>
                </a:solidFill>
                <a:latin typeface="RVWGAE+Calibri Bold Italic"/>
                <a:cs typeface="RVWGAE+Calibri Bold Italic"/>
              </a:rPr>
              <a:t> </a:t>
            </a:r>
            <a:r>
              <a:rPr sz="2600" b="1" i="1" dirty="0">
                <a:solidFill>
                  <a:srgbClr val="000000"/>
                </a:solidFill>
                <a:latin typeface="RVWGAE+Calibri Bold Italic"/>
                <a:cs typeface="RVWGAE+Calibri Bold Italic"/>
              </a:rPr>
              <a:t>или в предметы</a:t>
            </a:r>
            <a:r>
              <a:rPr sz="2600" b="1" i="1" spc="-56" dirty="0">
                <a:solidFill>
                  <a:srgbClr val="000000"/>
                </a:solidFill>
                <a:latin typeface="RVWGAE+Calibri Bold Italic"/>
                <a:cs typeface="RVWGAE+Calibri Bold Italic"/>
              </a:rPr>
              <a:t> </a:t>
            </a:r>
            <a:r>
              <a:rPr sz="2600" b="1" i="1" dirty="0">
                <a:solidFill>
                  <a:srgbClr val="000000"/>
                </a:solidFill>
                <a:latin typeface="RVWGAE+Calibri Bold Italic"/>
                <a:cs typeface="RVWGAE+Calibri Bold Italic"/>
              </a:rPr>
              <a:t>слишком близко</a:t>
            </a:r>
          </a:p>
          <a:p>
            <a:pPr marL="0" marR="0">
              <a:lnSpc>
                <a:spcPts val="2183"/>
              </a:lnSpc>
              <a:spcBef>
                <a:spcPts val="0"/>
              </a:spcBef>
              <a:spcAft>
                <a:spcPts val="0"/>
              </a:spcAft>
            </a:pPr>
            <a:r>
              <a:rPr sz="2600" b="1" i="1" dirty="0">
                <a:solidFill>
                  <a:srgbClr val="000000"/>
                </a:solidFill>
                <a:latin typeface="RVWGAE+Calibri Bold Italic"/>
                <a:cs typeface="RVWGAE+Calibri Bold Italic"/>
              </a:rPr>
              <a:t>подходит к другим и др.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1139342" y="644347"/>
            <a:ext cx="10073408" cy="4417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3178"/>
              </a:lnSpc>
              <a:spcBef>
                <a:spcPts val="0"/>
              </a:spcBef>
              <a:spcAft>
                <a:spcPts val="0"/>
              </a:spcAft>
            </a:pPr>
            <a:r>
              <a:rPr sz="2600" b="1" dirty="0">
                <a:solidFill>
                  <a:srgbClr val="000000"/>
                </a:solidFill>
                <a:latin typeface="KMIMCN+Calibri Bold"/>
                <a:cs typeface="KMIMCN+Calibri Bold"/>
              </a:rPr>
              <a:t>Основные</a:t>
            </a:r>
            <a:r>
              <a:rPr sz="2600" b="1" spc="-33" dirty="0">
                <a:solidFill>
                  <a:srgbClr val="000000"/>
                </a:solidFill>
                <a:latin typeface="KMIMCN+Calibri Bold"/>
                <a:cs typeface="KMIMCN+Calibri Bold"/>
              </a:rPr>
              <a:t> </a:t>
            </a:r>
            <a:r>
              <a:rPr sz="2600" b="1" dirty="0">
                <a:solidFill>
                  <a:srgbClr val="000000"/>
                </a:solidFill>
                <a:latin typeface="KMIMCN+Calibri Bold"/>
                <a:cs typeface="KMIMCN+Calibri Bold"/>
              </a:rPr>
              <a:t>направления</a:t>
            </a:r>
            <a:r>
              <a:rPr sz="2600" b="1" spc="13" dirty="0">
                <a:solidFill>
                  <a:srgbClr val="000000"/>
                </a:solidFill>
                <a:latin typeface="KMIMCN+Calibri Bold"/>
                <a:cs typeface="KMIMCN+Calibri Bold"/>
              </a:rPr>
              <a:t> </a:t>
            </a:r>
            <a:r>
              <a:rPr sz="2600" b="1" dirty="0">
                <a:solidFill>
                  <a:srgbClr val="000000"/>
                </a:solidFill>
                <a:latin typeface="KMIMCN+Calibri Bold"/>
                <a:cs typeface="KMIMCN+Calibri Bold"/>
              </a:rPr>
              <a:t>психокоррекционной работы с детьми с </a:t>
            </a:r>
            <a:r>
              <a:rPr sz="2600" b="1" spc="-97" dirty="0">
                <a:solidFill>
                  <a:srgbClr val="000000"/>
                </a:solidFill>
                <a:latin typeface="KMIMCN+Calibri Bold"/>
                <a:cs typeface="KMIMCN+Calibri Bold"/>
              </a:rPr>
              <a:t>РАС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929639" y="1850109"/>
            <a:ext cx="10153714" cy="251736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3413"/>
              </a:lnSpc>
              <a:spcBef>
                <a:spcPts val="0"/>
              </a:spcBef>
              <a:spcAft>
                <a:spcPts val="0"/>
              </a:spcAft>
            </a:pPr>
            <a:r>
              <a:rPr sz="2800" dirty="0">
                <a:solidFill>
                  <a:srgbClr val="000000"/>
                </a:solidFill>
                <a:latin typeface="RTUVCE+Wingdings"/>
                <a:cs typeface="RTUVCE+Wingdings"/>
              </a:rPr>
              <a:t></a:t>
            </a:r>
            <a:r>
              <a:rPr sz="2800" dirty="0">
                <a:solidFill>
                  <a:srgbClr val="000000"/>
                </a:solidFill>
                <a:latin typeface="LHSDHL+Calibri"/>
                <a:cs typeface="LHSDHL+Calibri"/>
              </a:rPr>
              <a:t>Ориентация</a:t>
            </a:r>
            <a:r>
              <a:rPr sz="2800" spc="-13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2800" dirty="0">
                <a:solidFill>
                  <a:srgbClr val="000000"/>
                </a:solidFill>
                <a:latin typeface="LHSDHL+Calibri"/>
                <a:cs typeface="LHSDHL+Calibri"/>
              </a:rPr>
              <a:t>ребенка</a:t>
            </a:r>
            <a:r>
              <a:rPr sz="2800" spc="10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2800" dirty="0">
                <a:solidFill>
                  <a:srgbClr val="000000"/>
                </a:solidFill>
                <a:latin typeface="LHSDHL+Calibri"/>
                <a:cs typeface="LHSDHL+Calibri"/>
              </a:rPr>
              <a:t>во внешний мир;</a:t>
            </a:r>
          </a:p>
          <a:p>
            <a:pPr marL="0" marR="0">
              <a:lnSpc>
                <a:spcPts val="3416"/>
              </a:lnSpc>
              <a:spcBef>
                <a:spcPts val="618"/>
              </a:spcBef>
              <a:spcAft>
                <a:spcPts val="0"/>
              </a:spcAft>
            </a:pPr>
            <a:r>
              <a:rPr sz="2800" dirty="0">
                <a:solidFill>
                  <a:srgbClr val="000000"/>
                </a:solidFill>
                <a:latin typeface="RTUVCE+Wingdings"/>
                <a:cs typeface="RTUVCE+Wingdings"/>
              </a:rPr>
              <a:t></a:t>
            </a:r>
            <a:r>
              <a:rPr sz="2800" dirty="0">
                <a:solidFill>
                  <a:srgbClr val="000000"/>
                </a:solidFill>
                <a:latin typeface="LHSDHL+Calibri"/>
                <a:cs typeface="LHSDHL+Calibri"/>
              </a:rPr>
              <a:t>Обучение </a:t>
            </a:r>
            <a:r>
              <a:rPr sz="2800" spc="-16" dirty="0">
                <a:solidFill>
                  <a:srgbClr val="000000"/>
                </a:solidFill>
                <a:latin typeface="LHSDHL+Calibri"/>
                <a:cs typeface="LHSDHL+Calibri"/>
              </a:rPr>
              <a:t>его</a:t>
            </a:r>
            <a:r>
              <a:rPr sz="2800" spc="14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2800" dirty="0">
                <a:solidFill>
                  <a:srgbClr val="000000"/>
                </a:solidFill>
                <a:latin typeface="LHSDHL+Calibri"/>
                <a:cs typeface="LHSDHL+Calibri"/>
              </a:rPr>
              <a:t>простым</a:t>
            </a:r>
            <a:r>
              <a:rPr sz="2800" spc="23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2800" dirty="0">
                <a:solidFill>
                  <a:srgbClr val="000000"/>
                </a:solidFill>
                <a:latin typeface="LHSDHL+Calibri"/>
                <a:cs typeface="LHSDHL+Calibri"/>
              </a:rPr>
              <a:t>навыкам контакта;</a:t>
            </a:r>
          </a:p>
          <a:p>
            <a:pPr marL="0" marR="0">
              <a:lnSpc>
                <a:spcPts val="3413"/>
              </a:lnSpc>
              <a:spcBef>
                <a:spcPts val="656"/>
              </a:spcBef>
              <a:spcAft>
                <a:spcPts val="0"/>
              </a:spcAft>
            </a:pPr>
            <a:r>
              <a:rPr sz="2800" dirty="0">
                <a:solidFill>
                  <a:srgbClr val="000000"/>
                </a:solidFill>
                <a:latin typeface="RTUVCE+Wingdings"/>
                <a:cs typeface="RTUVCE+Wingdings"/>
              </a:rPr>
              <a:t></a:t>
            </a:r>
            <a:r>
              <a:rPr sz="2800" dirty="0">
                <a:solidFill>
                  <a:srgbClr val="000000"/>
                </a:solidFill>
                <a:latin typeface="LHSDHL+Calibri"/>
                <a:cs typeface="LHSDHL+Calibri"/>
              </a:rPr>
              <a:t>Обучение ребенка </a:t>
            </a:r>
            <a:r>
              <a:rPr sz="2800" spc="-15" dirty="0">
                <a:solidFill>
                  <a:srgbClr val="000000"/>
                </a:solidFill>
                <a:latin typeface="LHSDHL+Calibri"/>
                <a:cs typeface="LHSDHL+Calibri"/>
              </a:rPr>
              <a:t>более</a:t>
            </a:r>
            <a:r>
              <a:rPr sz="2800" spc="13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2800" dirty="0">
                <a:solidFill>
                  <a:srgbClr val="000000"/>
                </a:solidFill>
                <a:latin typeface="LHSDHL+Calibri"/>
                <a:cs typeface="LHSDHL+Calibri"/>
              </a:rPr>
              <a:t>сложным</a:t>
            </a:r>
            <a:r>
              <a:rPr sz="2800" spc="-17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2800" dirty="0">
                <a:solidFill>
                  <a:srgbClr val="000000"/>
                </a:solidFill>
                <a:latin typeface="LHSDHL+Calibri"/>
                <a:cs typeface="LHSDHL+Calibri"/>
              </a:rPr>
              <a:t>формам поведения;</a:t>
            </a:r>
          </a:p>
          <a:p>
            <a:pPr marL="0" marR="0">
              <a:lnSpc>
                <a:spcPts val="3413"/>
              </a:lnSpc>
              <a:spcBef>
                <a:spcPts val="606"/>
              </a:spcBef>
              <a:spcAft>
                <a:spcPts val="0"/>
              </a:spcAft>
            </a:pPr>
            <a:r>
              <a:rPr sz="2800" dirty="0">
                <a:solidFill>
                  <a:srgbClr val="000000"/>
                </a:solidFill>
                <a:latin typeface="RTUVCE+Wingdings"/>
                <a:cs typeface="RTUVCE+Wingdings"/>
              </a:rPr>
              <a:t></a:t>
            </a:r>
            <a:r>
              <a:rPr sz="2800" dirty="0">
                <a:solidFill>
                  <a:srgbClr val="000000"/>
                </a:solidFill>
                <a:latin typeface="LHSDHL+Calibri"/>
                <a:cs typeface="LHSDHL+Calibri"/>
              </a:rPr>
              <a:t>Развитие</a:t>
            </a:r>
            <a:r>
              <a:rPr sz="2800" spc="-12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2800" dirty="0">
                <a:solidFill>
                  <a:srgbClr val="000000"/>
                </a:solidFill>
                <a:latin typeface="LHSDHL+Calibri"/>
                <a:cs typeface="LHSDHL+Calibri"/>
              </a:rPr>
              <a:t>самосознания</a:t>
            </a:r>
            <a:r>
              <a:rPr sz="2800" spc="-13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2800" dirty="0">
                <a:solidFill>
                  <a:srgbClr val="000000"/>
                </a:solidFill>
                <a:latin typeface="LHSDHL+Calibri"/>
                <a:cs typeface="LHSDHL+Calibri"/>
              </a:rPr>
              <a:t>и личности ребенка;</a:t>
            </a:r>
          </a:p>
          <a:p>
            <a:pPr marL="0" marR="0">
              <a:lnSpc>
                <a:spcPts val="3416"/>
              </a:lnSpc>
              <a:spcBef>
                <a:spcPts val="618"/>
              </a:spcBef>
              <a:spcAft>
                <a:spcPts val="0"/>
              </a:spcAft>
            </a:pPr>
            <a:r>
              <a:rPr sz="2800" dirty="0">
                <a:solidFill>
                  <a:srgbClr val="000000"/>
                </a:solidFill>
                <a:latin typeface="RTUVCE+Wingdings"/>
                <a:cs typeface="RTUVCE+Wingdings"/>
              </a:rPr>
              <a:t></a:t>
            </a:r>
            <a:r>
              <a:rPr sz="2800" dirty="0">
                <a:solidFill>
                  <a:srgbClr val="000000"/>
                </a:solidFill>
                <a:latin typeface="LHSDHL+Calibri"/>
                <a:cs typeface="LHSDHL+Calibri"/>
              </a:rPr>
              <a:t>Обучение </a:t>
            </a:r>
            <a:r>
              <a:rPr sz="2800" spc="-20" dirty="0">
                <a:solidFill>
                  <a:srgbClr val="000000"/>
                </a:solidFill>
                <a:latin typeface="LHSDHL+Calibri"/>
                <a:cs typeface="LHSDHL+Calibri"/>
              </a:rPr>
              <a:t>родителей</a:t>
            </a:r>
            <a:r>
              <a:rPr sz="2800" spc="20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2800" dirty="0">
                <a:solidFill>
                  <a:srgbClr val="000000"/>
                </a:solidFill>
                <a:latin typeface="LHSDHL+Calibri"/>
                <a:cs typeface="LHSDHL+Calibri"/>
              </a:rPr>
              <a:t>приемам коррекционной</a:t>
            </a:r>
            <a:r>
              <a:rPr sz="2800" spc="33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2800" dirty="0">
                <a:solidFill>
                  <a:srgbClr val="000000"/>
                </a:solidFill>
                <a:latin typeface="LHSDHL+Calibri"/>
                <a:cs typeface="LHSDHL+Calibri"/>
              </a:rPr>
              <a:t>работы</a:t>
            </a:r>
            <a:r>
              <a:rPr sz="2800" spc="22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2800" dirty="0">
                <a:solidFill>
                  <a:srgbClr val="000000"/>
                </a:solidFill>
                <a:latin typeface="LHSDHL+Calibri"/>
                <a:cs typeface="LHSDHL+Calibri"/>
              </a:rPr>
              <a:t>с детьми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423062" y="160858"/>
            <a:ext cx="10662079" cy="132917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450822" marR="0">
              <a:lnSpc>
                <a:spcPts val="3178"/>
              </a:lnSpc>
              <a:spcBef>
                <a:spcPts val="0"/>
              </a:spcBef>
              <a:spcAft>
                <a:spcPts val="0"/>
              </a:spcAft>
            </a:pPr>
            <a:r>
              <a:rPr sz="2600" b="1" dirty="0">
                <a:solidFill>
                  <a:srgbClr val="000000"/>
                </a:solidFill>
                <a:latin typeface="KMIMCN+Calibri Bold"/>
                <a:cs typeface="KMIMCN+Calibri Bold"/>
              </a:rPr>
              <a:t>Основные</a:t>
            </a:r>
            <a:r>
              <a:rPr sz="2600" b="1" spc="-33" dirty="0">
                <a:solidFill>
                  <a:srgbClr val="000000"/>
                </a:solidFill>
                <a:latin typeface="KMIMCN+Calibri Bold"/>
                <a:cs typeface="KMIMCN+Calibri Bold"/>
              </a:rPr>
              <a:t> </a:t>
            </a:r>
            <a:r>
              <a:rPr sz="2600" b="1" dirty="0">
                <a:solidFill>
                  <a:srgbClr val="000000"/>
                </a:solidFill>
                <a:latin typeface="KMIMCN+Calibri Bold"/>
                <a:cs typeface="KMIMCN+Calibri Bold"/>
              </a:rPr>
              <a:t>задачи</a:t>
            </a:r>
            <a:r>
              <a:rPr sz="2600" b="1" spc="15" dirty="0">
                <a:solidFill>
                  <a:srgbClr val="000000"/>
                </a:solidFill>
                <a:latin typeface="KMIMCN+Calibri Bold"/>
                <a:cs typeface="KMIMCN+Calibri Bold"/>
              </a:rPr>
              <a:t> </a:t>
            </a:r>
            <a:r>
              <a:rPr sz="2600" b="1" dirty="0">
                <a:solidFill>
                  <a:srgbClr val="000000"/>
                </a:solidFill>
                <a:latin typeface="KMIMCN+Calibri Bold"/>
                <a:cs typeface="KMIMCN+Calibri Bold"/>
              </a:rPr>
              <a:t>психологической коррекции</a:t>
            </a:r>
            <a:r>
              <a:rPr sz="2600" b="1" spc="25" dirty="0">
                <a:solidFill>
                  <a:srgbClr val="000000"/>
                </a:solidFill>
                <a:latin typeface="KMIMCN+Calibri Bold"/>
                <a:cs typeface="KMIMCN+Calibri Bold"/>
              </a:rPr>
              <a:t> </a:t>
            </a:r>
            <a:r>
              <a:rPr sz="2600" b="1" spc="-11" dirty="0">
                <a:solidFill>
                  <a:srgbClr val="000000"/>
                </a:solidFill>
                <a:latin typeface="KMIMCN+Calibri Bold"/>
                <a:cs typeface="KMIMCN+Calibri Bold"/>
              </a:rPr>
              <a:t>детей</a:t>
            </a:r>
            <a:r>
              <a:rPr sz="2600" b="1" spc="28" dirty="0">
                <a:solidFill>
                  <a:srgbClr val="000000"/>
                </a:solidFill>
                <a:latin typeface="KMIMCN+Calibri Bold"/>
                <a:cs typeface="KMIMCN+Calibri Bold"/>
              </a:rPr>
              <a:t> </a:t>
            </a:r>
            <a:r>
              <a:rPr sz="2600" b="1" dirty="0">
                <a:solidFill>
                  <a:srgbClr val="000000"/>
                </a:solidFill>
                <a:latin typeface="KMIMCN+Calibri Bold"/>
                <a:cs typeface="KMIMCN+Calibri Bold"/>
              </a:rPr>
              <a:t>с </a:t>
            </a:r>
            <a:r>
              <a:rPr sz="2600" b="1" spc="-98" dirty="0">
                <a:solidFill>
                  <a:srgbClr val="000000"/>
                </a:solidFill>
                <a:latin typeface="KMIMCN+Calibri Bold"/>
                <a:cs typeface="KMIMCN+Calibri Bold"/>
              </a:rPr>
              <a:t>РАС</a:t>
            </a:r>
          </a:p>
          <a:p>
            <a:pPr marL="0" marR="0">
              <a:lnSpc>
                <a:spcPts val="2929"/>
              </a:lnSpc>
              <a:spcBef>
                <a:spcPts val="457"/>
              </a:spcBef>
              <a:spcAft>
                <a:spcPts val="0"/>
              </a:spcAft>
            </a:pPr>
            <a:r>
              <a:rPr sz="2400" dirty="0">
                <a:solidFill>
                  <a:srgbClr val="000000"/>
                </a:solidFill>
                <a:latin typeface="RTUVCE+Wingdings"/>
                <a:cs typeface="RTUVCE+Wingdings"/>
              </a:rPr>
              <a:t></a:t>
            </a:r>
            <a:r>
              <a:rPr sz="2400" spc="-15" dirty="0">
                <a:solidFill>
                  <a:srgbClr val="000000"/>
                </a:solidFill>
                <a:latin typeface="LHSDHL+Calibri"/>
                <a:cs typeface="LHSDHL+Calibri"/>
              </a:rPr>
              <a:t>Преодоление</a:t>
            </a:r>
            <a:r>
              <a:rPr sz="2400" spc="20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2400" dirty="0">
                <a:solidFill>
                  <a:srgbClr val="000000"/>
                </a:solidFill>
                <a:latin typeface="LHSDHL+Calibri"/>
                <a:cs typeface="LHSDHL+Calibri"/>
              </a:rPr>
              <a:t>негативизма</a:t>
            </a:r>
            <a:r>
              <a:rPr sz="2400" spc="14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2400" dirty="0">
                <a:solidFill>
                  <a:srgbClr val="000000"/>
                </a:solidFill>
                <a:latin typeface="LHSDHL+Calibri"/>
                <a:cs typeface="LHSDHL+Calibri"/>
              </a:rPr>
              <a:t>при общении</a:t>
            </a:r>
            <a:r>
              <a:rPr sz="2400" spc="11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2400" dirty="0">
                <a:solidFill>
                  <a:srgbClr val="000000"/>
                </a:solidFill>
                <a:latin typeface="LHSDHL+Calibri"/>
                <a:cs typeface="LHSDHL+Calibri"/>
              </a:rPr>
              <a:t>и установлении контакта с ребенком;</a:t>
            </a:r>
          </a:p>
          <a:p>
            <a:pPr marL="0" marR="0">
              <a:lnSpc>
                <a:spcPts val="2929"/>
              </a:lnSpc>
              <a:spcBef>
                <a:spcPts val="670"/>
              </a:spcBef>
              <a:spcAft>
                <a:spcPts val="0"/>
              </a:spcAft>
            </a:pPr>
            <a:r>
              <a:rPr sz="2400" dirty="0">
                <a:solidFill>
                  <a:srgbClr val="000000"/>
                </a:solidFill>
                <a:latin typeface="RTUVCE+Wingdings"/>
                <a:cs typeface="RTUVCE+Wingdings"/>
              </a:rPr>
              <a:t></a:t>
            </a:r>
            <a:r>
              <a:rPr sz="2400" dirty="0">
                <a:solidFill>
                  <a:srgbClr val="000000"/>
                </a:solidFill>
                <a:latin typeface="LHSDHL+Calibri"/>
                <a:cs typeface="LHSDHL+Calibri"/>
              </a:rPr>
              <a:t>Одалживание эмоционального контакта ребенка с близкими и окружающими;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423062" y="1535501"/>
            <a:ext cx="10038575" cy="41054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2932"/>
              </a:lnSpc>
              <a:spcBef>
                <a:spcPts val="0"/>
              </a:spcBef>
              <a:spcAft>
                <a:spcPts val="0"/>
              </a:spcAft>
            </a:pPr>
            <a:r>
              <a:rPr sz="2400" dirty="0">
                <a:solidFill>
                  <a:srgbClr val="000000"/>
                </a:solidFill>
                <a:latin typeface="RTUVCE+Wingdings"/>
                <a:cs typeface="RTUVCE+Wingdings"/>
              </a:rPr>
              <a:t></a:t>
            </a:r>
            <a:r>
              <a:rPr sz="2400" dirty="0">
                <a:solidFill>
                  <a:srgbClr val="000000"/>
                </a:solidFill>
                <a:latin typeface="LHSDHL+Calibri"/>
                <a:cs typeface="LHSDHL+Calibri"/>
              </a:rPr>
              <a:t>Смягчение</a:t>
            </a:r>
            <a:r>
              <a:rPr sz="2400" spc="-25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2400" dirty="0">
                <a:solidFill>
                  <a:srgbClr val="000000"/>
                </a:solidFill>
                <a:latin typeface="LHSDHL+Calibri"/>
                <a:cs typeface="LHSDHL+Calibri"/>
              </a:rPr>
              <a:t>характерного для</a:t>
            </a:r>
            <a:r>
              <a:rPr sz="2400" spc="-12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2400" dirty="0">
                <a:solidFill>
                  <a:srgbClr val="000000"/>
                </a:solidFill>
                <a:latin typeface="LHSDHL+Calibri"/>
                <a:cs typeface="LHSDHL+Calibri"/>
              </a:rPr>
              <a:t>ребенка</a:t>
            </a:r>
            <a:r>
              <a:rPr sz="2400" spc="-10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2400" dirty="0">
                <a:solidFill>
                  <a:srgbClr val="000000"/>
                </a:solidFill>
                <a:latin typeface="LHSDHL+Calibri"/>
                <a:cs typeface="LHSDHL+Calibri"/>
              </a:rPr>
              <a:t>с</a:t>
            </a:r>
            <a:r>
              <a:rPr sz="2400" spc="-10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2400" spc="-96" dirty="0">
                <a:solidFill>
                  <a:srgbClr val="000000"/>
                </a:solidFill>
                <a:latin typeface="LHSDHL+Calibri"/>
                <a:cs typeface="LHSDHL+Calibri"/>
              </a:rPr>
              <a:t>РАС</a:t>
            </a:r>
            <a:r>
              <a:rPr sz="2400" spc="85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2400" dirty="0">
                <a:solidFill>
                  <a:srgbClr val="000000"/>
                </a:solidFill>
                <a:latin typeface="LHSDHL+Calibri"/>
                <a:cs typeface="LHSDHL+Calibri"/>
              </a:rPr>
              <a:t>сенсорного</a:t>
            </a:r>
            <a:r>
              <a:rPr sz="2400" spc="-18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2400" dirty="0">
                <a:solidFill>
                  <a:srgbClr val="000000"/>
                </a:solidFill>
                <a:latin typeface="LHSDHL+Calibri"/>
                <a:cs typeface="LHSDHL+Calibri"/>
              </a:rPr>
              <a:t>и эмоционального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651662" y="1864975"/>
            <a:ext cx="5239993" cy="41017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2929"/>
              </a:lnSpc>
              <a:spcBef>
                <a:spcPts val="0"/>
              </a:spcBef>
              <a:spcAft>
                <a:spcPts val="0"/>
              </a:spcAft>
            </a:pPr>
            <a:r>
              <a:rPr sz="2400" dirty="0">
                <a:solidFill>
                  <a:srgbClr val="000000"/>
                </a:solidFill>
                <a:latin typeface="LHSDHL+Calibri"/>
                <a:cs typeface="LHSDHL+Calibri"/>
              </a:rPr>
              <a:t>дискомфорта и аффективных проблем;</a:t>
            </a:r>
          </a:p>
        </p:txBody>
      </p:sp>
      <p:sp>
        <p:nvSpPr>
          <p:cNvPr id="6" name="object 6"/>
          <p:cNvSpPr txBox="1"/>
          <p:nvPr/>
        </p:nvSpPr>
        <p:spPr>
          <a:xfrm>
            <a:off x="423062" y="2320651"/>
            <a:ext cx="11147001" cy="41017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2929"/>
              </a:lnSpc>
              <a:spcBef>
                <a:spcPts val="0"/>
              </a:spcBef>
              <a:spcAft>
                <a:spcPts val="0"/>
              </a:spcAft>
            </a:pPr>
            <a:r>
              <a:rPr sz="2400" dirty="0">
                <a:solidFill>
                  <a:srgbClr val="000000"/>
                </a:solidFill>
                <a:latin typeface="RTUVCE+Wingdings"/>
                <a:cs typeface="RTUVCE+Wingdings"/>
              </a:rPr>
              <a:t></a:t>
            </a:r>
            <a:r>
              <a:rPr sz="2400" dirty="0">
                <a:solidFill>
                  <a:srgbClr val="000000"/>
                </a:solidFill>
                <a:latin typeface="LHSDHL+Calibri"/>
                <a:cs typeface="LHSDHL+Calibri"/>
              </a:rPr>
              <a:t>Повышение психической</a:t>
            </a:r>
            <a:r>
              <a:rPr sz="2400" spc="-19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2400" dirty="0">
                <a:solidFill>
                  <a:srgbClr val="000000"/>
                </a:solidFill>
                <a:latin typeface="LHSDHL+Calibri"/>
                <a:cs typeface="LHSDHL+Calibri"/>
              </a:rPr>
              <a:t>активности</a:t>
            </a:r>
            <a:r>
              <a:rPr sz="2400" spc="-21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2400" dirty="0">
                <a:solidFill>
                  <a:srgbClr val="000000"/>
                </a:solidFill>
                <a:latin typeface="LHSDHL+Calibri"/>
                <a:cs typeface="LHSDHL+Calibri"/>
              </a:rPr>
              <a:t>ребенка в</a:t>
            </a:r>
            <a:r>
              <a:rPr sz="2400" spc="-12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2400" dirty="0">
                <a:solidFill>
                  <a:srgbClr val="000000"/>
                </a:solidFill>
                <a:latin typeface="LHSDHL+Calibri"/>
                <a:cs typeface="LHSDHL+Calibri"/>
              </a:rPr>
              <a:t>процессе</a:t>
            </a:r>
            <a:r>
              <a:rPr sz="2400" spc="10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2400" dirty="0">
                <a:solidFill>
                  <a:srgbClr val="000000"/>
                </a:solidFill>
                <a:latin typeface="LHSDHL+Calibri"/>
                <a:cs typeface="LHSDHL+Calibri"/>
              </a:rPr>
              <a:t>общения со</a:t>
            </a:r>
            <a:r>
              <a:rPr sz="2400" spc="-13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2400" dirty="0">
                <a:solidFill>
                  <a:srgbClr val="000000"/>
                </a:solidFill>
                <a:latin typeface="LHSDHL+Calibri"/>
                <a:cs typeface="LHSDHL+Calibri"/>
              </a:rPr>
              <a:t>взрослыми и</a:t>
            </a:r>
          </a:p>
        </p:txBody>
      </p:sp>
      <p:sp>
        <p:nvSpPr>
          <p:cNvPr id="7" name="object 7"/>
          <p:cNvSpPr txBox="1"/>
          <p:nvPr/>
        </p:nvSpPr>
        <p:spPr>
          <a:xfrm>
            <a:off x="651662" y="2649835"/>
            <a:ext cx="1187797" cy="41017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2929"/>
              </a:lnSpc>
              <a:spcBef>
                <a:spcPts val="0"/>
              </a:spcBef>
              <a:spcAft>
                <a:spcPts val="0"/>
              </a:spcAft>
            </a:pPr>
            <a:r>
              <a:rPr sz="2400" dirty="0">
                <a:solidFill>
                  <a:srgbClr val="000000"/>
                </a:solidFill>
                <a:latin typeface="LHSDHL+Calibri"/>
                <a:cs typeface="LHSDHL+Calibri"/>
              </a:rPr>
              <a:t>детьми;</a:t>
            </a:r>
          </a:p>
        </p:txBody>
      </p:sp>
      <p:sp>
        <p:nvSpPr>
          <p:cNvPr id="8" name="object 8"/>
          <p:cNvSpPr txBox="1"/>
          <p:nvPr/>
        </p:nvSpPr>
        <p:spPr>
          <a:xfrm>
            <a:off x="423062" y="3107125"/>
            <a:ext cx="10261572" cy="132181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2932"/>
              </a:lnSpc>
              <a:spcBef>
                <a:spcPts val="0"/>
              </a:spcBef>
              <a:spcAft>
                <a:spcPts val="0"/>
              </a:spcAft>
            </a:pPr>
            <a:r>
              <a:rPr sz="2400" dirty="0">
                <a:solidFill>
                  <a:srgbClr val="000000"/>
                </a:solidFill>
                <a:latin typeface="RTUVCE+Wingdings"/>
                <a:cs typeface="RTUVCE+Wingdings"/>
              </a:rPr>
              <a:t></a:t>
            </a:r>
            <a:r>
              <a:rPr sz="2400" spc="-14" dirty="0">
                <a:solidFill>
                  <a:srgbClr val="000000"/>
                </a:solidFill>
                <a:latin typeface="LHSDHL+Calibri"/>
                <a:cs typeface="LHSDHL+Calibri"/>
              </a:rPr>
              <a:t>Преодоление</a:t>
            </a:r>
            <a:r>
              <a:rPr sz="2400" spc="17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2400" spc="-15" dirty="0">
                <a:solidFill>
                  <a:srgbClr val="000000"/>
                </a:solidFill>
                <a:latin typeface="LHSDHL+Calibri"/>
                <a:cs typeface="LHSDHL+Calibri"/>
              </a:rPr>
              <a:t>трудностей</a:t>
            </a:r>
            <a:r>
              <a:rPr sz="2400" spc="17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2400" dirty="0">
                <a:solidFill>
                  <a:srgbClr val="000000"/>
                </a:solidFill>
                <a:latin typeface="LHSDHL+Calibri"/>
                <a:cs typeface="LHSDHL+Calibri"/>
              </a:rPr>
              <a:t>организации целенаправленного поведения;</a:t>
            </a:r>
          </a:p>
          <a:p>
            <a:pPr marL="0" marR="0">
              <a:lnSpc>
                <a:spcPts val="2929"/>
              </a:lnSpc>
              <a:spcBef>
                <a:spcPts val="657"/>
              </a:spcBef>
              <a:spcAft>
                <a:spcPts val="0"/>
              </a:spcAft>
            </a:pPr>
            <a:r>
              <a:rPr sz="2400" dirty="0">
                <a:solidFill>
                  <a:srgbClr val="000000"/>
                </a:solidFill>
                <a:latin typeface="RTUVCE+Wingdings"/>
                <a:cs typeface="RTUVCE+Wingdings"/>
              </a:rPr>
              <a:t></a:t>
            </a:r>
            <a:r>
              <a:rPr sz="2400" spc="-15" dirty="0">
                <a:solidFill>
                  <a:srgbClr val="000000"/>
                </a:solidFill>
                <a:latin typeface="LHSDHL+Calibri"/>
                <a:cs typeface="LHSDHL+Calibri"/>
              </a:rPr>
              <a:t>Преодоление</a:t>
            </a:r>
            <a:r>
              <a:rPr sz="2400" spc="20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2400" dirty="0">
                <a:solidFill>
                  <a:srgbClr val="000000"/>
                </a:solidFill>
                <a:latin typeface="LHSDHL+Calibri"/>
                <a:cs typeface="LHSDHL+Calibri"/>
              </a:rPr>
              <a:t>отрицательных</a:t>
            </a:r>
            <a:r>
              <a:rPr sz="2400" spc="17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2400" dirty="0">
                <a:solidFill>
                  <a:srgbClr val="000000"/>
                </a:solidFill>
                <a:latin typeface="LHSDHL+Calibri"/>
                <a:cs typeface="LHSDHL+Calibri"/>
              </a:rPr>
              <a:t>форм поведения (агрессия,</a:t>
            </a:r>
            <a:r>
              <a:rPr sz="2400" spc="-26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2400" dirty="0">
                <a:solidFill>
                  <a:srgbClr val="000000"/>
                </a:solidFill>
                <a:latin typeface="LHSDHL+Calibri"/>
                <a:cs typeface="LHSDHL+Calibri"/>
              </a:rPr>
              <a:t>негативизм и др.);</a:t>
            </a:r>
          </a:p>
          <a:p>
            <a:pPr marL="0" marR="0">
              <a:lnSpc>
                <a:spcPts val="2929"/>
              </a:lnSpc>
              <a:spcBef>
                <a:spcPts val="658"/>
              </a:spcBef>
              <a:spcAft>
                <a:spcPts val="0"/>
              </a:spcAft>
            </a:pPr>
            <a:r>
              <a:rPr sz="2400" dirty="0">
                <a:solidFill>
                  <a:srgbClr val="000000"/>
                </a:solidFill>
                <a:latin typeface="RTUVCE+Wingdings"/>
                <a:cs typeface="RTUVCE+Wingdings"/>
              </a:rPr>
              <a:t></a:t>
            </a:r>
            <a:r>
              <a:rPr sz="2400" dirty="0">
                <a:solidFill>
                  <a:srgbClr val="000000"/>
                </a:solidFill>
                <a:latin typeface="LHSDHL+Calibri"/>
                <a:cs typeface="LHSDHL+Calibri"/>
              </a:rPr>
              <a:t>Стимуляция</a:t>
            </a:r>
            <a:r>
              <a:rPr sz="2400" spc="-20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2400" spc="-13" dirty="0">
                <a:solidFill>
                  <a:srgbClr val="000000"/>
                </a:solidFill>
                <a:latin typeface="LHSDHL+Calibri"/>
                <a:cs typeface="LHSDHL+Calibri"/>
              </a:rPr>
              <a:t>подражания</a:t>
            </a:r>
            <a:r>
              <a:rPr sz="2400" spc="22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2400" dirty="0">
                <a:solidFill>
                  <a:srgbClr val="000000"/>
                </a:solidFill>
                <a:latin typeface="LHSDHL+Calibri"/>
                <a:cs typeface="LHSDHL+Calibri"/>
              </a:rPr>
              <a:t>и речевой активности;</a:t>
            </a:r>
          </a:p>
        </p:txBody>
      </p:sp>
      <p:sp>
        <p:nvSpPr>
          <p:cNvPr id="9" name="object 9"/>
          <p:cNvSpPr txBox="1"/>
          <p:nvPr/>
        </p:nvSpPr>
        <p:spPr>
          <a:xfrm>
            <a:off x="423062" y="4475968"/>
            <a:ext cx="11183892" cy="41017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2929"/>
              </a:lnSpc>
              <a:spcBef>
                <a:spcPts val="0"/>
              </a:spcBef>
              <a:spcAft>
                <a:spcPts val="0"/>
              </a:spcAft>
            </a:pPr>
            <a:r>
              <a:rPr sz="2400" dirty="0">
                <a:solidFill>
                  <a:srgbClr val="000000"/>
                </a:solidFill>
                <a:latin typeface="RTUVCE+Wingdings"/>
                <a:cs typeface="RTUVCE+Wingdings"/>
              </a:rPr>
              <a:t></a:t>
            </a:r>
            <a:r>
              <a:rPr sz="2400" dirty="0">
                <a:solidFill>
                  <a:srgbClr val="000000"/>
                </a:solidFill>
                <a:latin typeface="LHSDHL+Calibri"/>
                <a:cs typeface="LHSDHL+Calibri"/>
              </a:rPr>
              <a:t>Организация целенаправленного взаимодействия </a:t>
            </a:r>
            <a:r>
              <a:rPr sz="2400" spc="-10" dirty="0">
                <a:solidFill>
                  <a:srgbClr val="000000"/>
                </a:solidFill>
                <a:latin typeface="LHSDHL+Calibri"/>
                <a:cs typeface="LHSDHL+Calibri"/>
              </a:rPr>
              <a:t>педагога</a:t>
            </a:r>
            <a:r>
              <a:rPr sz="2400" dirty="0">
                <a:solidFill>
                  <a:srgbClr val="000000"/>
                </a:solidFill>
                <a:latin typeface="LHSDHL+Calibri"/>
                <a:cs typeface="LHSDHL+Calibri"/>
              </a:rPr>
              <a:t> с ребенком в процессе</a:t>
            </a:r>
          </a:p>
        </p:txBody>
      </p:sp>
      <p:sp>
        <p:nvSpPr>
          <p:cNvPr id="10" name="object 10"/>
          <p:cNvSpPr txBox="1"/>
          <p:nvPr/>
        </p:nvSpPr>
        <p:spPr>
          <a:xfrm>
            <a:off x="651662" y="4805406"/>
            <a:ext cx="2853713" cy="41017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2929"/>
              </a:lnSpc>
              <a:spcBef>
                <a:spcPts val="0"/>
              </a:spcBef>
              <a:spcAft>
                <a:spcPts val="0"/>
              </a:spcAft>
            </a:pPr>
            <a:r>
              <a:rPr sz="2400" dirty="0">
                <a:solidFill>
                  <a:srgbClr val="000000"/>
                </a:solidFill>
                <a:latin typeface="LHSDHL+Calibri"/>
                <a:cs typeface="LHSDHL+Calibri"/>
              </a:rPr>
              <a:t>доступной</a:t>
            </a:r>
            <a:r>
              <a:rPr sz="2400" spc="-21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2400" spc="-11" dirty="0">
                <a:solidFill>
                  <a:srgbClr val="000000"/>
                </a:solidFill>
                <a:latin typeface="LHSDHL+Calibri"/>
                <a:cs typeface="LHSDHL+Calibri"/>
              </a:rPr>
              <a:t>ему</a:t>
            </a:r>
            <a:r>
              <a:rPr sz="2400" dirty="0">
                <a:solidFill>
                  <a:srgbClr val="000000"/>
                </a:solidFill>
                <a:latin typeface="LHSDHL+Calibri"/>
                <a:cs typeface="LHSDHL+Calibri"/>
              </a:rPr>
              <a:t> игры;</a:t>
            </a:r>
          </a:p>
        </p:txBody>
      </p:sp>
      <p:sp>
        <p:nvSpPr>
          <p:cNvPr id="11" name="object 11"/>
          <p:cNvSpPr txBox="1"/>
          <p:nvPr/>
        </p:nvSpPr>
        <p:spPr>
          <a:xfrm>
            <a:off x="423062" y="5261082"/>
            <a:ext cx="10765134" cy="41017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2929"/>
              </a:lnSpc>
              <a:spcBef>
                <a:spcPts val="0"/>
              </a:spcBef>
              <a:spcAft>
                <a:spcPts val="0"/>
              </a:spcAft>
            </a:pPr>
            <a:r>
              <a:rPr sz="2400" dirty="0">
                <a:solidFill>
                  <a:srgbClr val="000000"/>
                </a:solidFill>
                <a:latin typeface="RTUVCE+Wingdings"/>
                <a:cs typeface="RTUVCE+Wingdings"/>
              </a:rPr>
              <a:t></a:t>
            </a:r>
            <a:r>
              <a:rPr sz="2400" dirty="0">
                <a:solidFill>
                  <a:srgbClr val="000000"/>
                </a:solidFill>
                <a:latin typeface="LHSDHL+Calibri"/>
                <a:cs typeface="LHSDHL+Calibri"/>
              </a:rPr>
              <a:t>Обучение</a:t>
            </a:r>
            <a:r>
              <a:rPr sz="2400" spc="-23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2400" spc="-17" dirty="0">
                <a:solidFill>
                  <a:srgbClr val="000000"/>
                </a:solidFill>
                <a:latin typeface="LHSDHL+Calibri"/>
                <a:cs typeface="LHSDHL+Calibri"/>
              </a:rPr>
              <a:t>родителей</a:t>
            </a:r>
            <a:r>
              <a:rPr sz="2400" spc="27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2400" dirty="0">
                <a:solidFill>
                  <a:srgbClr val="000000"/>
                </a:solidFill>
                <a:latin typeface="LHSDHL+Calibri"/>
                <a:cs typeface="LHSDHL+Calibri"/>
              </a:rPr>
              <a:t>приемам коррекционного взаимодействия, налаживанию</a:t>
            </a:r>
          </a:p>
        </p:txBody>
      </p:sp>
      <p:sp>
        <p:nvSpPr>
          <p:cNvPr id="12" name="object 12"/>
          <p:cNvSpPr txBox="1"/>
          <p:nvPr/>
        </p:nvSpPr>
        <p:spPr>
          <a:xfrm>
            <a:off x="651662" y="5590291"/>
            <a:ext cx="7673779" cy="41017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2929"/>
              </a:lnSpc>
              <a:spcBef>
                <a:spcPts val="0"/>
              </a:spcBef>
              <a:spcAft>
                <a:spcPts val="0"/>
              </a:spcAft>
            </a:pPr>
            <a:r>
              <a:rPr sz="2400" dirty="0">
                <a:solidFill>
                  <a:srgbClr val="000000"/>
                </a:solidFill>
                <a:latin typeface="LHSDHL+Calibri"/>
                <a:cs typeface="LHSDHL+Calibri"/>
              </a:rPr>
              <a:t>специального</a:t>
            </a:r>
            <a:r>
              <a:rPr sz="2400" spc="-18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2400" dirty="0">
                <a:solidFill>
                  <a:srgbClr val="000000"/>
                </a:solidFill>
                <a:latin typeface="LHSDHL+Calibri"/>
                <a:cs typeface="LHSDHL+Calibri"/>
              </a:rPr>
              <a:t>эмоционального </a:t>
            </a:r>
            <a:r>
              <a:rPr sz="2400" spc="-10" dirty="0">
                <a:solidFill>
                  <a:srgbClr val="000000"/>
                </a:solidFill>
                <a:latin typeface="LHSDHL+Calibri"/>
                <a:cs typeface="LHSDHL+Calibri"/>
              </a:rPr>
              <a:t>стимулирующего </a:t>
            </a:r>
            <a:r>
              <a:rPr sz="2400" dirty="0">
                <a:solidFill>
                  <a:srgbClr val="000000"/>
                </a:solidFill>
                <a:latin typeface="LHSDHL+Calibri"/>
                <a:cs typeface="LHSDHL+Calibri"/>
              </a:rPr>
              <a:t>режима.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4769866" y="252329"/>
            <a:ext cx="2943427" cy="41017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2929"/>
              </a:lnSpc>
              <a:spcBef>
                <a:spcPts val="0"/>
              </a:spcBef>
              <a:spcAft>
                <a:spcPts val="0"/>
              </a:spcAft>
            </a:pPr>
            <a:r>
              <a:rPr sz="2400" b="1" i="1" dirty="0">
                <a:solidFill>
                  <a:srgbClr val="000000"/>
                </a:solidFill>
                <a:latin typeface="RVWGAE+Calibri Bold Italic"/>
                <a:cs typeface="RVWGAE+Calibri Bold Italic"/>
              </a:rPr>
              <a:t>Список литературы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301142" y="825650"/>
            <a:ext cx="241205" cy="25576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713"/>
              </a:lnSpc>
              <a:spcBef>
                <a:spcPts val="0"/>
              </a:spcBef>
              <a:spcAft>
                <a:spcPts val="0"/>
              </a:spcAft>
            </a:pPr>
            <a:r>
              <a:rPr sz="1400" dirty="0">
                <a:solidFill>
                  <a:srgbClr val="000000"/>
                </a:solidFill>
                <a:latin typeface="LHSDHL+Calibri"/>
                <a:cs typeface="LHSDHL+Calibri"/>
              </a:rPr>
              <a:t>•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758342" y="825650"/>
            <a:ext cx="10627377" cy="25576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713"/>
              </a:lnSpc>
              <a:spcBef>
                <a:spcPts val="0"/>
              </a:spcBef>
              <a:spcAft>
                <a:spcPts val="0"/>
              </a:spcAft>
            </a:pPr>
            <a:r>
              <a:rPr sz="1400" dirty="0">
                <a:solidFill>
                  <a:srgbClr val="000000"/>
                </a:solidFill>
                <a:latin typeface="LHSDHL+Calibri"/>
                <a:cs typeface="LHSDHL+Calibri"/>
              </a:rPr>
              <a:t>Никольская О.С., Баенская </a:t>
            </a:r>
            <a:r>
              <a:rPr sz="1400" spc="-27" dirty="0">
                <a:solidFill>
                  <a:srgbClr val="000000"/>
                </a:solidFill>
                <a:latin typeface="LHSDHL+Calibri"/>
                <a:cs typeface="LHSDHL+Calibri"/>
              </a:rPr>
              <a:t>Е.Р.,</a:t>
            </a:r>
            <a:r>
              <a:rPr sz="1400" spc="25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1400" dirty="0">
                <a:solidFill>
                  <a:srgbClr val="000000"/>
                </a:solidFill>
                <a:latin typeface="LHSDHL+Calibri"/>
                <a:cs typeface="LHSDHL+Calibri"/>
              </a:rPr>
              <a:t>Либлинг М.М.,</a:t>
            </a:r>
            <a:r>
              <a:rPr sz="1400" spc="-21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1400" dirty="0">
                <a:solidFill>
                  <a:srgbClr val="000000"/>
                </a:solidFill>
                <a:latin typeface="LHSDHL+Calibri"/>
                <a:cs typeface="LHSDHL+Calibri"/>
              </a:rPr>
              <a:t>Костин И.А.,</a:t>
            </a:r>
            <a:r>
              <a:rPr sz="1400" spc="-29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1400" dirty="0">
                <a:solidFill>
                  <a:srgbClr val="000000"/>
                </a:solidFill>
                <a:latin typeface="LHSDHL+Calibri"/>
                <a:cs typeface="LHSDHL+Calibri"/>
              </a:rPr>
              <a:t>Веденина</a:t>
            </a:r>
            <a:r>
              <a:rPr sz="1400" spc="18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1400" dirty="0">
                <a:solidFill>
                  <a:srgbClr val="000000"/>
                </a:solidFill>
                <a:latin typeface="LHSDHL+Calibri"/>
                <a:cs typeface="LHSDHL+Calibri"/>
              </a:rPr>
              <a:t>М.Ю.,</a:t>
            </a:r>
            <a:r>
              <a:rPr sz="1400" spc="-36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1400" dirty="0">
                <a:solidFill>
                  <a:srgbClr val="000000"/>
                </a:solidFill>
                <a:latin typeface="LHSDHL+Calibri"/>
                <a:cs typeface="LHSDHL+Calibri"/>
              </a:rPr>
              <a:t>Аршатский</a:t>
            </a:r>
            <a:r>
              <a:rPr sz="1400" spc="20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1400" dirty="0">
                <a:solidFill>
                  <a:srgbClr val="000000"/>
                </a:solidFill>
                <a:latin typeface="LHSDHL+Calibri"/>
                <a:cs typeface="LHSDHL+Calibri"/>
              </a:rPr>
              <a:t>А.В.,</a:t>
            </a:r>
            <a:r>
              <a:rPr sz="1400" spc="-43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1400" dirty="0">
                <a:solidFill>
                  <a:srgbClr val="000000"/>
                </a:solidFill>
                <a:latin typeface="LHSDHL+Calibri"/>
                <a:cs typeface="LHSDHL+Calibri"/>
              </a:rPr>
              <a:t>Аршатская</a:t>
            </a:r>
            <a:r>
              <a:rPr sz="1400" spc="10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1400" dirty="0">
                <a:solidFill>
                  <a:srgbClr val="000000"/>
                </a:solidFill>
                <a:latin typeface="LHSDHL+Calibri"/>
                <a:cs typeface="LHSDHL+Calibri"/>
              </a:rPr>
              <a:t>О.С..</a:t>
            </a:r>
            <a:r>
              <a:rPr sz="1400" spc="-19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1400" dirty="0">
                <a:solidFill>
                  <a:srgbClr val="000000"/>
                </a:solidFill>
                <a:latin typeface="LHSDHL+Calibri"/>
                <a:cs typeface="LHSDHL+Calibri"/>
              </a:rPr>
              <a:t>Дети и подростки с аутизмом.</a:t>
            </a:r>
          </a:p>
        </p:txBody>
      </p:sp>
      <p:sp>
        <p:nvSpPr>
          <p:cNvPr id="6" name="object 6"/>
          <p:cNvSpPr txBox="1"/>
          <p:nvPr/>
        </p:nvSpPr>
        <p:spPr>
          <a:xfrm>
            <a:off x="758342" y="975002"/>
            <a:ext cx="4425227" cy="25576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713"/>
              </a:lnSpc>
              <a:spcBef>
                <a:spcPts val="0"/>
              </a:spcBef>
              <a:spcAft>
                <a:spcPts val="0"/>
              </a:spcAft>
            </a:pPr>
            <a:r>
              <a:rPr sz="1400" dirty="0">
                <a:solidFill>
                  <a:srgbClr val="000000"/>
                </a:solidFill>
                <a:latin typeface="LHSDHL+Calibri"/>
                <a:cs typeface="LHSDHL+Calibri"/>
              </a:rPr>
              <a:t>Психологическое сопровождение.</a:t>
            </a:r>
            <a:r>
              <a:rPr sz="1400" spc="-13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1400" dirty="0">
                <a:solidFill>
                  <a:srgbClr val="000000"/>
                </a:solidFill>
                <a:latin typeface="LHSDHL+Calibri"/>
                <a:cs typeface="LHSDHL+Calibri"/>
              </a:rPr>
              <a:t>– М.:</a:t>
            </a:r>
            <a:r>
              <a:rPr sz="1400" spc="-10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1400" spc="-14" dirty="0">
                <a:solidFill>
                  <a:srgbClr val="000000"/>
                </a:solidFill>
                <a:latin typeface="LHSDHL+Calibri"/>
                <a:cs typeface="LHSDHL+Calibri"/>
              </a:rPr>
              <a:t>Теревинф</a:t>
            </a:r>
            <a:r>
              <a:rPr sz="1400" dirty="0">
                <a:solidFill>
                  <a:srgbClr val="000000"/>
                </a:solidFill>
                <a:latin typeface="CUUDVN+Calibri"/>
                <a:cs typeface="CUUDVN+Calibri"/>
              </a:rPr>
              <a:t>, 2005,</a:t>
            </a:r>
          </a:p>
        </p:txBody>
      </p:sp>
      <p:sp>
        <p:nvSpPr>
          <p:cNvPr id="7" name="object 7"/>
          <p:cNvSpPr txBox="1"/>
          <p:nvPr/>
        </p:nvSpPr>
        <p:spPr>
          <a:xfrm>
            <a:off x="301142" y="1188362"/>
            <a:ext cx="241357" cy="173499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713"/>
              </a:lnSpc>
              <a:spcBef>
                <a:spcPts val="0"/>
              </a:spcBef>
              <a:spcAft>
                <a:spcPts val="0"/>
              </a:spcAft>
            </a:pPr>
            <a:r>
              <a:rPr sz="1400" dirty="0">
                <a:solidFill>
                  <a:srgbClr val="000000"/>
                </a:solidFill>
                <a:latin typeface="LHSDHL+Calibri"/>
                <a:cs typeface="LHSDHL+Calibri"/>
              </a:rPr>
              <a:t>•</a:t>
            </a:r>
          </a:p>
          <a:p>
            <a:pPr marL="0" marR="0">
              <a:lnSpc>
                <a:spcPts val="1667"/>
              </a:lnSpc>
              <a:spcBef>
                <a:spcPts val="0"/>
              </a:spcBef>
              <a:spcAft>
                <a:spcPts val="0"/>
              </a:spcAft>
            </a:pPr>
            <a:r>
              <a:rPr sz="1400" dirty="0">
                <a:solidFill>
                  <a:srgbClr val="000000"/>
                </a:solidFill>
                <a:latin typeface="LHSDHL+Calibri"/>
                <a:cs typeface="LHSDHL+Calibri"/>
              </a:rPr>
              <a:t>•</a:t>
            </a:r>
          </a:p>
          <a:p>
            <a:pPr marL="0" marR="0">
              <a:lnSpc>
                <a:spcPts val="1680"/>
              </a:lnSpc>
              <a:spcBef>
                <a:spcPts val="0"/>
              </a:spcBef>
              <a:spcAft>
                <a:spcPts val="0"/>
              </a:spcAft>
            </a:pPr>
            <a:r>
              <a:rPr sz="1400" dirty="0">
                <a:solidFill>
                  <a:srgbClr val="000000"/>
                </a:solidFill>
                <a:latin typeface="LHSDHL+Calibri"/>
                <a:cs typeface="LHSDHL+Calibri"/>
              </a:rPr>
              <a:t>•</a:t>
            </a:r>
          </a:p>
          <a:p>
            <a:pPr marL="0" marR="0">
              <a:lnSpc>
                <a:spcPts val="1679"/>
              </a:lnSpc>
              <a:spcBef>
                <a:spcPts val="0"/>
              </a:spcBef>
              <a:spcAft>
                <a:spcPts val="0"/>
              </a:spcAft>
            </a:pPr>
            <a:r>
              <a:rPr sz="1400" dirty="0">
                <a:solidFill>
                  <a:srgbClr val="000000"/>
                </a:solidFill>
                <a:latin typeface="LHSDHL+Calibri"/>
                <a:cs typeface="LHSDHL+Calibri"/>
              </a:rPr>
              <a:t>•</a:t>
            </a:r>
          </a:p>
          <a:p>
            <a:pPr marL="0" marR="0">
              <a:lnSpc>
                <a:spcPts val="1667"/>
              </a:lnSpc>
              <a:spcBef>
                <a:spcPts val="0"/>
              </a:spcBef>
              <a:spcAft>
                <a:spcPts val="0"/>
              </a:spcAft>
            </a:pPr>
            <a:r>
              <a:rPr sz="1400" dirty="0">
                <a:solidFill>
                  <a:srgbClr val="000000"/>
                </a:solidFill>
                <a:latin typeface="LHSDHL+Calibri"/>
                <a:cs typeface="LHSDHL+Calibri"/>
              </a:rPr>
              <a:t>•</a:t>
            </a:r>
          </a:p>
          <a:p>
            <a:pPr marL="0" marR="0">
              <a:lnSpc>
                <a:spcPts val="1683"/>
              </a:lnSpc>
              <a:spcBef>
                <a:spcPts val="0"/>
              </a:spcBef>
              <a:spcAft>
                <a:spcPts val="0"/>
              </a:spcAft>
            </a:pPr>
            <a:r>
              <a:rPr sz="1400" dirty="0">
                <a:solidFill>
                  <a:srgbClr val="000000"/>
                </a:solidFill>
                <a:latin typeface="LHSDHL+Calibri"/>
                <a:cs typeface="LHSDHL+Calibri"/>
              </a:rPr>
              <a:t>•</a:t>
            </a:r>
          </a:p>
          <a:p>
            <a:pPr marL="0" marR="0">
              <a:lnSpc>
                <a:spcPts val="1679"/>
              </a:lnSpc>
              <a:spcBef>
                <a:spcPts val="0"/>
              </a:spcBef>
              <a:spcAft>
                <a:spcPts val="0"/>
              </a:spcAft>
            </a:pPr>
            <a:r>
              <a:rPr sz="1400" dirty="0">
                <a:solidFill>
                  <a:srgbClr val="000000"/>
                </a:solidFill>
                <a:latin typeface="LHSDHL+Calibri"/>
                <a:cs typeface="LHSDHL+Calibri"/>
              </a:rPr>
              <a:t>•</a:t>
            </a:r>
          </a:p>
          <a:p>
            <a:pPr marL="0" marR="0">
              <a:lnSpc>
                <a:spcPts val="1568"/>
              </a:lnSpc>
              <a:spcBef>
                <a:spcPts val="19"/>
              </a:spcBef>
              <a:spcAft>
                <a:spcPts val="0"/>
              </a:spcAft>
            </a:pPr>
            <a:r>
              <a:rPr sz="1400" dirty="0">
                <a:solidFill>
                  <a:srgbClr val="000000"/>
                </a:solidFill>
                <a:latin typeface="BKADOJ+Arial"/>
                <a:cs typeface="BKADOJ+Arial"/>
              </a:rPr>
              <a:t>•</a:t>
            </a:r>
          </a:p>
        </p:txBody>
      </p:sp>
      <p:sp>
        <p:nvSpPr>
          <p:cNvPr id="8" name="object 8"/>
          <p:cNvSpPr txBox="1"/>
          <p:nvPr/>
        </p:nvSpPr>
        <p:spPr>
          <a:xfrm>
            <a:off x="758342" y="1188362"/>
            <a:ext cx="7392509" cy="68095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713"/>
              </a:lnSpc>
              <a:spcBef>
                <a:spcPts val="0"/>
              </a:spcBef>
              <a:spcAft>
                <a:spcPts val="0"/>
              </a:spcAft>
            </a:pPr>
            <a:r>
              <a:rPr sz="1400" dirty="0">
                <a:solidFill>
                  <a:srgbClr val="000000"/>
                </a:solidFill>
                <a:latin typeface="LHSDHL+Calibri"/>
                <a:cs typeface="LHSDHL+Calibri"/>
              </a:rPr>
              <a:t>Никольская О.С., Баенская </a:t>
            </a:r>
            <a:r>
              <a:rPr sz="1400" spc="-27" dirty="0">
                <a:solidFill>
                  <a:srgbClr val="000000"/>
                </a:solidFill>
                <a:latin typeface="LHSDHL+Calibri"/>
                <a:cs typeface="LHSDHL+Calibri"/>
              </a:rPr>
              <a:t>Е.Р.,</a:t>
            </a:r>
            <a:r>
              <a:rPr sz="1400" spc="25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1400" dirty="0">
                <a:solidFill>
                  <a:srgbClr val="000000"/>
                </a:solidFill>
                <a:latin typeface="LHSDHL+Calibri"/>
                <a:cs typeface="LHSDHL+Calibri"/>
              </a:rPr>
              <a:t>Либлинг М.М.</a:t>
            </a:r>
            <a:r>
              <a:rPr sz="1400" spc="-15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1400" dirty="0">
                <a:solidFill>
                  <a:srgbClr val="000000"/>
                </a:solidFill>
                <a:latin typeface="LHSDHL+Calibri"/>
                <a:cs typeface="LHSDHL+Calibri"/>
              </a:rPr>
              <a:t>Аутичный ребенок.</a:t>
            </a:r>
            <a:r>
              <a:rPr sz="1400" spc="-14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1400" dirty="0">
                <a:solidFill>
                  <a:srgbClr val="000000"/>
                </a:solidFill>
                <a:latin typeface="LHSDHL+Calibri"/>
                <a:cs typeface="LHSDHL+Calibri"/>
              </a:rPr>
              <a:t>Пути помощи.</a:t>
            </a:r>
            <a:r>
              <a:rPr sz="1400" spc="-18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1400" dirty="0">
                <a:solidFill>
                  <a:srgbClr val="000000"/>
                </a:solidFill>
                <a:latin typeface="LHSDHL+Calibri"/>
                <a:cs typeface="LHSDHL+Calibri"/>
              </a:rPr>
              <a:t>– М.,</a:t>
            </a:r>
            <a:r>
              <a:rPr sz="1400" spc="-21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1400" dirty="0">
                <a:solidFill>
                  <a:srgbClr val="000000"/>
                </a:solidFill>
                <a:latin typeface="LHSDHL+Calibri"/>
                <a:cs typeface="LHSDHL+Calibri"/>
              </a:rPr>
              <a:t>1997,</a:t>
            </a:r>
          </a:p>
          <a:p>
            <a:pPr marL="0" marR="0">
              <a:lnSpc>
                <a:spcPts val="1667"/>
              </a:lnSpc>
              <a:spcBef>
                <a:spcPts val="0"/>
              </a:spcBef>
              <a:spcAft>
                <a:spcPts val="0"/>
              </a:spcAft>
            </a:pPr>
            <a:r>
              <a:rPr sz="1400" dirty="0">
                <a:solidFill>
                  <a:srgbClr val="000000"/>
                </a:solidFill>
                <a:latin typeface="LHSDHL+Calibri"/>
                <a:cs typeface="LHSDHL+Calibri"/>
              </a:rPr>
              <a:t>Никольская О.С.</a:t>
            </a:r>
            <a:r>
              <a:rPr sz="1400" spc="-16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1400" dirty="0">
                <a:solidFill>
                  <a:srgbClr val="000000"/>
                </a:solidFill>
                <a:latin typeface="LHSDHL+Calibri"/>
                <a:cs typeface="LHSDHL+Calibri"/>
              </a:rPr>
              <a:t>Аффективная сфера человека. </a:t>
            </a:r>
            <a:r>
              <a:rPr sz="1400" spc="-12" dirty="0">
                <a:solidFill>
                  <a:srgbClr val="000000"/>
                </a:solidFill>
                <a:latin typeface="LHSDHL+Calibri"/>
                <a:cs typeface="LHSDHL+Calibri"/>
              </a:rPr>
              <a:t>Взгляд</a:t>
            </a:r>
            <a:r>
              <a:rPr sz="1400" spc="15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1400" dirty="0">
                <a:solidFill>
                  <a:srgbClr val="000000"/>
                </a:solidFill>
                <a:latin typeface="LHSDHL+Calibri"/>
                <a:cs typeface="LHSDHL+Calibri"/>
              </a:rPr>
              <a:t>сквозь призму</a:t>
            </a:r>
            <a:r>
              <a:rPr sz="1400" spc="12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1400" spc="-10" dirty="0">
                <a:solidFill>
                  <a:srgbClr val="000000"/>
                </a:solidFill>
                <a:latin typeface="LHSDHL+Calibri"/>
                <a:cs typeface="LHSDHL+Calibri"/>
              </a:rPr>
              <a:t>детского</a:t>
            </a:r>
            <a:r>
              <a:rPr sz="1400" spc="12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1400" dirty="0">
                <a:solidFill>
                  <a:srgbClr val="000000"/>
                </a:solidFill>
                <a:latin typeface="LHSDHL+Calibri"/>
                <a:cs typeface="LHSDHL+Calibri"/>
              </a:rPr>
              <a:t>аутизма.</a:t>
            </a:r>
            <a:r>
              <a:rPr sz="1400" spc="11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1400" dirty="0">
                <a:solidFill>
                  <a:srgbClr val="000000"/>
                </a:solidFill>
                <a:latin typeface="LHSDHL+Calibri"/>
                <a:cs typeface="LHSDHL+Calibri"/>
              </a:rPr>
              <a:t>М.2000,</a:t>
            </a:r>
          </a:p>
          <a:p>
            <a:pPr marL="0" marR="0">
              <a:lnSpc>
                <a:spcPts val="1680"/>
              </a:lnSpc>
              <a:spcBef>
                <a:spcPts val="0"/>
              </a:spcBef>
              <a:spcAft>
                <a:spcPts val="0"/>
              </a:spcAft>
            </a:pPr>
            <a:r>
              <a:rPr sz="1400" dirty="0">
                <a:solidFill>
                  <a:srgbClr val="000000"/>
                </a:solidFill>
                <a:latin typeface="LHSDHL+Calibri"/>
                <a:cs typeface="LHSDHL+Calibri"/>
              </a:rPr>
              <a:t>Детский аутизм. Хрестоматия.</a:t>
            </a:r>
            <a:r>
              <a:rPr sz="1400" spc="-10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1400" spc="-16" dirty="0">
                <a:solidFill>
                  <a:srgbClr val="000000"/>
                </a:solidFill>
                <a:latin typeface="LHSDHL+Calibri"/>
                <a:cs typeface="LHSDHL+Calibri"/>
              </a:rPr>
              <a:t>Сост.</a:t>
            </a:r>
            <a:r>
              <a:rPr sz="1400" dirty="0">
                <a:solidFill>
                  <a:srgbClr val="000000"/>
                </a:solidFill>
                <a:latin typeface="LHSDHL+Calibri"/>
                <a:cs typeface="LHSDHL+Calibri"/>
              </a:rPr>
              <a:t> Л.М.</a:t>
            </a:r>
            <a:r>
              <a:rPr sz="1400" spc="-13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1400" dirty="0">
                <a:solidFill>
                  <a:srgbClr val="000000"/>
                </a:solidFill>
                <a:latin typeface="LHSDHL+Calibri"/>
                <a:cs typeface="LHSDHL+Calibri"/>
              </a:rPr>
              <a:t>Шипицына. – СПб., 1997,</a:t>
            </a:r>
          </a:p>
        </p:txBody>
      </p:sp>
      <p:sp>
        <p:nvSpPr>
          <p:cNvPr id="9" name="object 9"/>
          <p:cNvSpPr txBox="1"/>
          <p:nvPr/>
        </p:nvSpPr>
        <p:spPr>
          <a:xfrm>
            <a:off x="758342" y="1826918"/>
            <a:ext cx="11422623" cy="153325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713"/>
              </a:lnSpc>
              <a:spcBef>
                <a:spcPts val="0"/>
              </a:spcBef>
              <a:spcAft>
                <a:spcPts val="0"/>
              </a:spcAft>
            </a:pPr>
            <a:r>
              <a:rPr sz="1400" dirty="0">
                <a:solidFill>
                  <a:srgbClr val="000000"/>
                </a:solidFill>
                <a:latin typeface="LHSDHL+Calibri"/>
                <a:cs typeface="LHSDHL+Calibri"/>
              </a:rPr>
              <a:t>Лебединская</a:t>
            </a:r>
            <a:r>
              <a:rPr sz="1400" spc="19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1400" dirty="0">
                <a:solidFill>
                  <a:srgbClr val="000000"/>
                </a:solidFill>
                <a:latin typeface="LHSDHL+Calibri"/>
                <a:cs typeface="LHSDHL+Calibri"/>
              </a:rPr>
              <a:t>К.С.,</a:t>
            </a:r>
            <a:r>
              <a:rPr sz="1400" spc="-20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1400" dirty="0">
                <a:solidFill>
                  <a:srgbClr val="000000"/>
                </a:solidFill>
                <a:latin typeface="LHSDHL+Calibri"/>
                <a:cs typeface="LHSDHL+Calibri"/>
              </a:rPr>
              <a:t>Никольская О.С. Диагностика</a:t>
            </a:r>
            <a:r>
              <a:rPr sz="1400" spc="10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1400" dirty="0">
                <a:solidFill>
                  <a:srgbClr val="000000"/>
                </a:solidFill>
                <a:latin typeface="LHSDHL+Calibri"/>
                <a:cs typeface="LHSDHL+Calibri"/>
              </a:rPr>
              <a:t>раннего </a:t>
            </a:r>
            <a:r>
              <a:rPr sz="1400" spc="-10" dirty="0">
                <a:solidFill>
                  <a:srgbClr val="000000"/>
                </a:solidFill>
                <a:latin typeface="LHSDHL+Calibri"/>
                <a:cs typeface="LHSDHL+Calibri"/>
              </a:rPr>
              <a:t>детского</a:t>
            </a:r>
            <a:r>
              <a:rPr sz="1400" spc="12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1400" dirty="0">
                <a:solidFill>
                  <a:srgbClr val="000000"/>
                </a:solidFill>
                <a:latin typeface="LHSDHL+Calibri"/>
                <a:cs typeface="LHSDHL+Calibri"/>
              </a:rPr>
              <a:t>аутизма:</a:t>
            </a:r>
            <a:r>
              <a:rPr sz="1400" spc="15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1400" dirty="0">
                <a:solidFill>
                  <a:srgbClr val="000000"/>
                </a:solidFill>
                <a:latin typeface="LHSDHL+Calibri"/>
                <a:cs typeface="LHSDHL+Calibri"/>
              </a:rPr>
              <a:t>начальные проявления.</a:t>
            </a:r>
            <a:r>
              <a:rPr sz="1400" spc="23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1400" dirty="0">
                <a:solidFill>
                  <a:srgbClr val="000000"/>
                </a:solidFill>
                <a:latin typeface="LHSDHL+Calibri"/>
                <a:cs typeface="LHSDHL+Calibri"/>
              </a:rPr>
              <a:t>– М.,1991,</a:t>
            </a:r>
          </a:p>
          <a:p>
            <a:pPr marL="0" marR="0">
              <a:lnSpc>
                <a:spcPts val="1667"/>
              </a:lnSpc>
              <a:spcBef>
                <a:spcPts val="0"/>
              </a:spcBef>
              <a:spcAft>
                <a:spcPts val="0"/>
              </a:spcAft>
            </a:pPr>
            <a:r>
              <a:rPr sz="1400" dirty="0">
                <a:solidFill>
                  <a:srgbClr val="000000"/>
                </a:solidFill>
                <a:latin typeface="LHSDHL+Calibri"/>
                <a:cs typeface="LHSDHL+Calibri"/>
              </a:rPr>
              <a:t>Лебединская</a:t>
            </a:r>
            <a:r>
              <a:rPr sz="1400" spc="19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1400" dirty="0">
                <a:solidFill>
                  <a:srgbClr val="000000"/>
                </a:solidFill>
                <a:latin typeface="LHSDHL+Calibri"/>
                <a:cs typeface="LHSDHL+Calibri"/>
              </a:rPr>
              <a:t>К.С.,</a:t>
            </a:r>
            <a:r>
              <a:rPr sz="1400" spc="-20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1400" dirty="0">
                <a:solidFill>
                  <a:srgbClr val="000000"/>
                </a:solidFill>
                <a:latin typeface="LHSDHL+Calibri"/>
                <a:cs typeface="LHSDHL+Calibri"/>
              </a:rPr>
              <a:t>Райская</a:t>
            </a:r>
            <a:r>
              <a:rPr sz="1400" spc="19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1400" dirty="0">
                <a:solidFill>
                  <a:srgbClr val="000000"/>
                </a:solidFill>
                <a:latin typeface="LHSDHL+Calibri"/>
                <a:cs typeface="LHSDHL+Calibri"/>
              </a:rPr>
              <a:t>М.М.,</a:t>
            </a:r>
            <a:r>
              <a:rPr sz="1400" spc="-34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1400" spc="-12" dirty="0">
                <a:solidFill>
                  <a:srgbClr val="000000"/>
                </a:solidFill>
                <a:latin typeface="LHSDHL+Calibri"/>
                <a:cs typeface="LHSDHL+Calibri"/>
              </a:rPr>
              <a:t>Грибанова</a:t>
            </a:r>
            <a:r>
              <a:rPr sz="1400" spc="23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1400" spc="-25" dirty="0">
                <a:solidFill>
                  <a:srgbClr val="000000"/>
                </a:solidFill>
                <a:latin typeface="LHSDHL+Calibri"/>
                <a:cs typeface="LHSDHL+Calibri"/>
              </a:rPr>
              <a:t>Г.В.</a:t>
            </a:r>
            <a:r>
              <a:rPr sz="1400" spc="14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1400" dirty="0">
                <a:solidFill>
                  <a:srgbClr val="000000"/>
                </a:solidFill>
                <a:latin typeface="LHSDHL+Calibri"/>
                <a:cs typeface="LHSDHL+Calibri"/>
              </a:rPr>
              <a:t>Подростки с нарушениями</a:t>
            </a:r>
            <a:r>
              <a:rPr sz="1400" spc="17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1400" dirty="0">
                <a:solidFill>
                  <a:srgbClr val="000000"/>
                </a:solidFill>
                <a:latin typeface="LHSDHL+Calibri"/>
                <a:cs typeface="LHSDHL+Calibri"/>
              </a:rPr>
              <a:t>в аффективной сфере. М., 1988,</a:t>
            </a:r>
          </a:p>
          <a:p>
            <a:pPr marL="0" marR="0">
              <a:lnSpc>
                <a:spcPts val="1683"/>
              </a:lnSpc>
              <a:spcBef>
                <a:spcPts val="0"/>
              </a:spcBef>
              <a:spcAft>
                <a:spcPts val="0"/>
              </a:spcAft>
            </a:pPr>
            <a:r>
              <a:rPr sz="1400" dirty="0">
                <a:solidFill>
                  <a:srgbClr val="000000"/>
                </a:solidFill>
                <a:latin typeface="LHSDHL+Calibri"/>
                <a:cs typeface="LHSDHL+Calibri"/>
              </a:rPr>
              <a:t>Лебединский</a:t>
            </a:r>
            <a:r>
              <a:rPr sz="1400" spc="21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1400" dirty="0">
                <a:solidFill>
                  <a:srgbClr val="000000"/>
                </a:solidFill>
                <a:latin typeface="LHSDHL+Calibri"/>
                <a:cs typeface="LHSDHL+Calibri"/>
              </a:rPr>
              <a:t>В.В.,</a:t>
            </a:r>
            <a:r>
              <a:rPr sz="1400" spc="-36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1400" dirty="0">
                <a:solidFill>
                  <a:srgbClr val="000000"/>
                </a:solidFill>
                <a:latin typeface="LHSDHL+Calibri"/>
                <a:cs typeface="LHSDHL+Calibri"/>
              </a:rPr>
              <a:t>Никольская О.С.</a:t>
            </a:r>
            <a:r>
              <a:rPr sz="1400" spc="-15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1400" dirty="0">
                <a:solidFill>
                  <a:srgbClr val="000000"/>
                </a:solidFill>
                <a:latin typeface="LHSDHL+Calibri"/>
                <a:cs typeface="LHSDHL+Calibri"/>
              </a:rPr>
              <a:t>Эмоциональные</a:t>
            </a:r>
            <a:r>
              <a:rPr sz="1400" spc="-17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1400" dirty="0">
                <a:solidFill>
                  <a:srgbClr val="000000"/>
                </a:solidFill>
                <a:latin typeface="LHSDHL+Calibri"/>
                <a:cs typeface="LHSDHL+Calibri"/>
              </a:rPr>
              <a:t>нарушения</a:t>
            </a:r>
            <a:r>
              <a:rPr sz="1400" spc="12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1400" dirty="0">
                <a:solidFill>
                  <a:srgbClr val="000000"/>
                </a:solidFill>
                <a:latin typeface="LHSDHL+Calibri"/>
                <a:cs typeface="LHSDHL+Calibri"/>
              </a:rPr>
              <a:t>в детском возрасте и их</a:t>
            </a:r>
            <a:r>
              <a:rPr sz="1400" spc="13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1400" dirty="0">
                <a:solidFill>
                  <a:srgbClr val="000000"/>
                </a:solidFill>
                <a:latin typeface="LHSDHL+Calibri"/>
                <a:cs typeface="LHSDHL+Calibri"/>
              </a:rPr>
              <a:t>коррекция.</a:t>
            </a:r>
            <a:r>
              <a:rPr sz="1400" spc="27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1400" dirty="0">
                <a:solidFill>
                  <a:srgbClr val="000000"/>
                </a:solidFill>
                <a:latin typeface="LHSDHL+Calibri"/>
                <a:cs typeface="LHSDHL+Calibri"/>
              </a:rPr>
              <a:t>М.,</a:t>
            </a:r>
            <a:r>
              <a:rPr sz="1400" spc="-18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1400" dirty="0">
                <a:solidFill>
                  <a:srgbClr val="000000"/>
                </a:solidFill>
                <a:latin typeface="LHSDHL+Calibri"/>
                <a:cs typeface="LHSDHL+Calibri"/>
              </a:rPr>
              <a:t>1990,</a:t>
            </a:r>
          </a:p>
          <a:p>
            <a:pPr marL="0" marR="0">
              <a:lnSpc>
                <a:spcPts val="1679"/>
              </a:lnSpc>
              <a:spcBef>
                <a:spcPts val="0"/>
              </a:spcBef>
              <a:spcAft>
                <a:spcPts val="0"/>
              </a:spcAft>
            </a:pPr>
            <a:r>
              <a:rPr sz="1400" dirty="0">
                <a:solidFill>
                  <a:srgbClr val="000000"/>
                </a:solidFill>
                <a:latin typeface="LHSDHL+Calibri"/>
                <a:cs typeface="LHSDHL+Calibri"/>
              </a:rPr>
              <a:t>Эмоциональные</a:t>
            </a:r>
            <a:r>
              <a:rPr sz="1400" spc="-30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1400" dirty="0">
                <a:solidFill>
                  <a:srgbClr val="000000"/>
                </a:solidFill>
                <a:latin typeface="LHSDHL+Calibri"/>
                <a:cs typeface="LHSDHL+Calibri"/>
              </a:rPr>
              <a:t>нарушения</a:t>
            </a:r>
            <a:r>
              <a:rPr sz="1400" spc="11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1400" dirty="0">
                <a:solidFill>
                  <a:srgbClr val="000000"/>
                </a:solidFill>
                <a:latin typeface="LHSDHL+Calibri"/>
                <a:cs typeface="LHSDHL+Calibri"/>
              </a:rPr>
              <a:t>в детском</a:t>
            </a:r>
            <a:r>
              <a:rPr sz="1400" spc="12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1400" dirty="0">
                <a:solidFill>
                  <a:srgbClr val="000000"/>
                </a:solidFill>
                <a:latin typeface="LHSDHL+Calibri"/>
                <a:cs typeface="LHSDHL+Calibri"/>
              </a:rPr>
              <a:t>возрасте и их коррекция</a:t>
            </a:r>
            <a:r>
              <a:rPr sz="1400" spc="15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1400" dirty="0">
                <a:solidFill>
                  <a:srgbClr val="000000"/>
                </a:solidFill>
                <a:latin typeface="LHSDHL+Calibri"/>
                <a:cs typeface="LHSDHL+Calibri"/>
              </a:rPr>
              <a:t>/Лебединский</a:t>
            </a:r>
            <a:r>
              <a:rPr sz="1400" spc="45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1400" dirty="0">
                <a:solidFill>
                  <a:srgbClr val="000000"/>
                </a:solidFill>
                <a:latin typeface="LHSDHL+Calibri"/>
                <a:cs typeface="LHSDHL+Calibri"/>
              </a:rPr>
              <a:t>В.В.,</a:t>
            </a:r>
            <a:r>
              <a:rPr sz="1400" spc="-47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1400" dirty="0">
                <a:solidFill>
                  <a:srgbClr val="000000"/>
                </a:solidFill>
                <a:latin typeface="LHSDHL+Calibri"/>
                <a:cs typeface="LHSDHL+Calibri"/>
              </a:rPr>
              <a:t>Никольская О.С.,</a:t>
            </a:r>
            <a:r>
              <a:rPr sz="1400" spc="22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1400" dirty="0">
                <a:solidFill>
                  <a:srgbClr val="000000"/>
                </a:solidFill>
                <a:latin typeface="LHSDHL+Calibri"/>
                <a:cs typeface="LHSDHL+Calibri"/>
              </a:rPr>
              <a:t>Баенская </a:t>
            </a:r>
            <a:r>
              <a:rPr sz="1400" spc="-27" dirty="0">
                <a:solidFill>
                  <a:srgbClr val="000000"/>
                </a:solidFill>
                <a:latin typeface="LHSDHL+Calibri"/>
                <a:cs typeface="LHSDHL+Calibri"/>
              </a:rPr>
              <a:t>Е.Р.,</a:t>
            </a:r>
            <a:r>
              <a:rPr sz="1400" spc="25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1400" dirty="0">
                <a:solidFill>
                  <a:srgbClr val="000000"/>
                </a:solidFill>
                <a:latin typeface="LHSDHL+Calibri"/>
                <a:cs typeface="LHSDHL+Calibri"/>
              </a:rPr>
              <a:t>Либлинг М.М.</a:t>
            </a:r>
            <a:r>
              <a:rPr sz="1400" spc="-25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1400" dirty="0">
                <a:solidFill>
                  <a:srgbClr val="000000"/>
                </a:solidFill>
                <a:latin typeface="LHSDHL+Calibri"/>
                <a:cs typeface="LHSDHL+Calibri"/>
              </a:rPr>
              <a:t>– </a:t>
            </a:r>
            <a:r>
              <a:rPr sz="1400" dirty="0">
                <a:solidFill>
                  <a:srgbClr val="000000"/>
                </a:solidFill>
                <a:latin typeface="CUUDVN+Calibri"/>
                <a:cs typeface="CUUDVN+Calibri"/>
              </a:rPr>
              <a:t>1990,</a:t>
            </a:r>
          </a:p>
          <a:p>
            <a:pPr marL="0" marR="0">
              <a:lnSpc>
                <a:spcPts val="1667"/>
              </a:lnSpc>
              <a:spcBef>
                <a:spcPts val="0"/>
              </a:spcBef>
              <a:spcAft>
                <a:spcPts val="0"/>
              </a:spcAft>
            </a:pPr>
            <a:r>
              <a:rPr sz="1400" dirty="0">
                <a:solidFill>
                  <a:srgbClr val="000000"/>
                </a:solidFill>
                <a:latin typeface="LHSDHL+Calibri"/>
                <a:cs typeface="LHSDHL+Calibri"/>
              </a:rPr>
              <a:t>Баенская</a:t>
            </a:r>
            <a:r>
              <a:rPr sz="1400" spc="-19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1400" spc="-35" dirty="0">
                <a:solidFill>
                  <a:srgbClr val="000000"/>
                </a:solidFill>
                <a:latin typeface="LHSDHL+Calibri"/>
                <a:cs typeface="LHSDHL+Calibri"/>
              </a:rPr>
              <a:t>Е.Р.</a:t>
            </a:r>
            <a:r>
              <a:rPr sz="1400" spc="35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1400" dirty="0">
                <a:solidFill>
                  <a:srgbClr val="000000"/>
                </a:solidFill>
                <a:latin typeface="LHSDHL+Calibri"/>
                <a:cs typeface="LHSDHL+Calibri"/>
              </a:rPr>
              <a:t>Особенности</a:t>
            </a:r>
            <a:r>
              <a:rPr sz="1400" spc="-18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1400" dirty="0">
                <a:solidFill>
                  <a:srgbClr val="000000"/>
                </a:solidFill>
                <a:latin typeface="LHSDHL+Calibri"/>
                <a:cs typeface="LHSDHL+Calibri"/>
              </a:rPr>
              <a:t>раннего аффективного развития</a:t>
            </a:r>
            <a:r>
              <a:rPr sz="1400" spc="12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1400" dirty="0">
                <a:solidFill>
                  <a:srgbClr val="000000"/>
                </a:solidFill>
                <a:latin typeface="LHSDHL+Calibri"/>
                <a:cs typeface="LHSDHL+Calibri"/>
              </a:rPr>
              <a:t>аутичного ребенка</a:t>
            </a:r>
            <a:r>
              <a:rPr sz="1400" spc="24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1400" dirty="0">
                <a:solidFill>
                  <a:srgbClr val="000000"/>
                </a:solidFill>
                <a:latin typeface="LHSDHL+Calibri"/>
                <a:cs typeface="LHSDHL+Calibri"/>
              </a:rPr>
              <a:t>в возрасте от 0 </a:t>
            </a:r>
            <a:r>
              <a:rPr sz="1400" spc="-13" dirty="0">
                <a:solidFill>
                  <a:srgbClr val="000000"/>
                </a:solidFill>
                <a:latin typeface="LHSDHL+Calibri"/>
                <a:cs typeface="LHSDHL+Calibri"/>
              </a:rPr>
              <a:t>до</a:t>
            </a:r>
            <a:r>
              <a:rPr sz="1400" spc="16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1400" dirty="0">
                <a:solidFill>
                  <a:srgbClr val="000000"/>
                </a:solidFill>
                <a:latin typeface="LHSDHL+Calibri"/>
                <a:cs typeface="LHSDHL+Calibri"/>
              </a:rPr>
              <a:t>1,5 лет</a:t>
            </a:r>
            <a:r>
              <a:rPr sz="1400" spc="-20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1400" dirty="0">
                <a:solidFill>
                  <a:srgbClr val="000000"/>
                </a:solidFill>
                <a:latin typeface="LHSDHL+Calibri"/>
                <a:cs typeface="LHSDHL+Calibri"/>
              </a:rPr>
              <a:t>// Дефектология.</a:t>
            </a:r>
            <a:r>
              <a:rPr sz="1400" spc="20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1400" dirty="0">
                <a:solidFill>
                  <a:srgbClr val="000000"/>
                </a:solidFill>
                <a:latin typeface="CUUDVN+Calibri"/>
                <a:cs typeface="CUUDVN+Calibri"/>
              </a:rPr>
              <a:t>-</a:t>
            </a:r>
            <a:r>
              <a:rPr sz="1400" spc="-13" dirty="0">
                <a:solidFill>
                  <a:srgbClr val="000000"/>
                </a:solidFill>
                <a:latin typeface="CUUDVN+Calibri"/>
                <a:cs typeface="CUUDVN+Calibri"/>
              </a:rPr>
              <a:t> </a:t>
            </a:r>
            <a:r>
              <a:rPr sz="1400" dirty="0">
                <a:solidFill>
                  <a:srgbClr val="000000"/>
                </a:solidFill>
                <a:latin typeface="CUUDVN+Calibri"/>
                <a:cs typeface="CUUDVN+Calibri"/>
              </a:rPr>
              <a:t>1995.</a:t>
            </a:r>
            <a:r>
              <a:rPr sz="1400" spc="14" dirty="0">
                <a:solidFill>
                  <a:srgbClr val="000000"/>
                </a:solidFill>
                <a:latin typeface="CUUDVN+Calibri"/>
                <a:cs typeface="CUUDVN+Calibri"/>
              </a:rPr>
              <a:t> </a:t>
            </a:r>
            <a:r>
              <a:rPr sz="1400" dirty="0">
                <a:solidFill>
                  <a:srgbClr val="000000"/>
                </a:solidFill>
                <a:latin typeface="CUUDVN+Calibri"/>
                <a:cs typeface="CUUDVN+Calibri"/>
              </a:rPr>
              <a:t>- </a:t>
            </a:r>
            <a:r>
              <a:rPr sz="1400" dirty="0">
                <a:solidFill>
                  <a:srgbClr val="000000"/>
                </a:solidFill>
                <a:latin typeface="LHSDHL+Calibri"/>
                <a:cs typeface="LHSDHL+Calibri"/>
              </a:rPr>
              <a:t>№ 5. </a:t>
            </a:r>
            <a:r>
              <a:rPr sz="1400" dirty="0">
                <a:solidFill>
                  <a:srgbClr val="000000"/>
                </a:solidFill>
                <a:latin typeface="CUUDVN+Calibri"/>
                <a:cs typeface="CUUDVN+Calibri"/>
              </a:rPr>
              <a:t>- </a:t>
            </a:r>
            <a:r>
              <a:rPr sz="1400" dirty="0">
                <a:solidFill>
                  <a:srgbClr val="000000"/>
                </a:solidFill>
                <a:latin typeface="LHSDHL+Calibri"/>
                <a:cs typeface="LHSDHL+Calibri"/>
              </a:rPr>
              <a:t>С</a:t>
            </a:r>
            <a:r>
              <a:rPr sz="1400" dirty="0">
                <a:solidFill>
                  <a:srgbClr val="000000"/>
                </a:solidFill>
                <a:latin typeface="CUUDVN+Calibri"/>
                <a:cs typeface="CUUDVN+Calibri"/>
              </a:rPr>
              <a:t>.</a:t>
            </a:r>
            <a:r>
              <a:rPr sz="1400" spc="-11" dirty="0">
                <a:solidFill>
                  <a:srgbClr val="000000"/>
                </a:solidFill>
                <a:latin typeface="CUUDVN+Calibri"/>
                <a:cs typeface="CUUDVN+Calibri"/>
              </a:rPr>
              <a:t> </a:t>
            </a:r>
            <a:r>
              <a:rPr sz="1400" dirty="0">
                <a:solidFill>
                  <a:srgbClr val="000000"/>
                </a:solidFill>
                <a:latin typeface="CUUDVN+Calibri"/>
                <a:cs typeface="CUUDVN+Calibri"/>
              </a:rPr>
              <a:t>76-83.</a:t>
            </a:r>
          </a:p>
          <a:p>
            <a:pPr marL="0" marR="0">
              <a:lnSpc>
                <a:spcPts val="1680"/>
              </a:lnSpc>
              <a:spcBef>
                <a:spcPts val="0"/>
              </a:spcBef>
              <a:spcAft>
                <a:spcPts val="0"/>
              </a:spcAft>
            </a:pPr>
            <a:r>
              <a:rPr sz="1400" dirty="0">
                <a:solidFill>
                  <a:srgbClr val="000000"/>
                </a:solidFill>
                <a:latin typeface="LHSDHL+Calibri"/>
                <a:cs typeface="LHSDHL+Calibri"/>
              </a:rPr>
              <a:t>Баенская</a:t>
            </a:r>
            <a:r>
              <a:rPr sz="1400" spc="-19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1400" spc="-35" dirty="0">
                <a:solidFill>
                  <a:srgbClr val="000000"/>
                </a:solidFill>
                <a:latin typeface="LHSDHL+Calibri"/>
                <a:cs typeface="LHSDHL+Calibri"/>
              </a:rPr>
              <a:t>Е.Р.</a:t>
            </a:r>
            <a:r>
              <a:rPr sz="1400" spc="35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1400" dirty="0">
                <a:solidFill>
                  <a:srgbClr val="000000"/>
                </a:solidFill>
                <a:latin typeface="LHSDHL+Calibri"/>
                <a:cs typeface="LHSDHL+Calibri"/>
              </a:rPr>
              <a:t>Особенности</a:t>
            </a:r>
            <a:r>
              <a:rPr sz="1400" spc="-18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1400" dirty="0">
                <a:solidFill>
                  <a:srgbClr val="000000"/>
                </a:solidFill>
                <a:latin typeface="LHSDHL+Calibri"/>
                <a:cs typeface="LHSDHL+Calibri"/>
              </a:rPr>
              <a:t>раннего аффективного развития</a:t>
            </a:r>
            <a:r>
              <a:rPr sz="1400" spc="12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1400" dirty="0">
                <a:solidFill>
                  <a:srgbClr val="000000"/>
                </a:solidFill>
                <a:latin typeface="LHSDHL+Calibri"/>
                <a:cs typeface="LHSDHL+Calibri"/>
              </a:rPr>
              <a:t>аутичного ребенка</a:t>
            </a:r>
            <a:r>
              <a:rPr sz="1400" spc="24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1400" dirty="0">
                <a:solidFill>
                  <a:srgbClr val="000000"/>
                </a:solidFill>
                <a:latin typeface="LHSDHL+Calibri"/>
                <a:cs typeface="LHSDHL+Calibri"/>
              </a:rPr>
              <a:t>в возрасте от 0 </a:t>
            </a:r>
            <a:r>
              <a:rPr sz="1400" spc="-13" dirty="0">
                <a:solidFill>
                  <a:srgbClr val="000000"/>
                </a:solidFill>
                <a:latin typeface="LHSDHL+Calibri"/>
                <a:cs typeface="LHSDHL+Calibri"/>
              </a:rPr>
              <a:t>до</a:t>
            </a:r>
            <a:r>
              <a:rPr sz="1400" spc="16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1400" dirty="0">
                <a:solidFill>
                  <a:srgbClr val="000000"/>
                </a:solidFill>
                <a:latin typeface="LHSDHL+Calibri"/>
                <a:cs typeface="LHSDHL+Calibri"/>
              </a:rPr>
              <a:t>1,5 лет</a:t>
            </a:r>
            <a:r>
              <a:rPr sz="1400" spc="-20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1400" dirty="0">
                <a:solidFill>
                  <a:srgbClr val="000000"/>
                </a:solidFill>
                <a:latin typeface="LHSDHL+Calibri"/>
                <a:cs typeface="LHSDHL+Calibri"/>
              </a:rPr>
              <a:t>// Альманах</a:t>
            </a:r>
            <a:r>
              <a:rPr sz="1400" spc="-12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1400" dirty="0">
                <a:solidFill>
                  <a:srgbClr val="000000"/>
                </a:solidFill>
                <a:latin typeface="LHSDHL+Calibri"/>
                <a:cs typeface="LHSDHL+Calibri"/>
              </a:rPr>
              <a:t>ИКП </a:t>
            </a:r>
            <a:r>
              <a:rPr sz="1400" spc="-45" dirty="0">
                <a:solidFill>
                  <a:srgbClr val="000000"/>
                </a:solidFill>
                <a:latin typeface="LHSDHL+Calibri"/>
                <a:cs typeface="LHSDHL+Calibri"/>
              </a:rPr>
              <a:t>РАО.</a:t>
            </a:r>
            <a:r>
              <a:rPr sz="1400" spc="51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1400" dirty="0">
                <a:solidFill>
                  <a:srgbClr val="000000"/>
                </a:solidFill>
                <a:latin typeface="CUUDVN+Calibri"/>
                <a:cs typeface="CUUDVN+Calibri"/>
              </a:rPr>
              <a:t>- 2001.</a:t>
            </a:r>
            <a:r>
              <a:rPr sz="1400" spc="17" dirty="0">
                <a:solidFill>
                  <a:srgbClr val="000000"/>
                </a:solidFill>
                <a:latin typeface="CUUDVN+Calibri"/>
                <a:cs typeface="CUUDVN+Calibri"/>
              </a:rPr>
              <a:t> </a:t>
            </a:r>
            <a:r>
              <a:rPr sz="1400" dirty="0">
                <a:solidFill>
                  <a:srgbClr val="000000"/>
                </a:solidFill>
                <a:latin typeface="CUUDVN+Calibri"/>
                <a:cs typeface="CUUDVN+Calibri"/>
              </a:rPr>
              <a:t>-</a:t>
            </a:r>
            <a:r>
              <a:rPr sz="1400" spc="-13" dirty="0">
                <a:solidFill>
                  <a:srgbClr val="000000"/>
                </a:solidFill>
                <a:latin typeface="CUUDVN+Calibri"/>
                <a:cs typeface="CUUDVN+Calibri"/>
              </a:rPr>
              <a:t> </a:t>
            </a:r>
            <a:r>
              <a:rPr sz="1400" dirty="0">
                <a:solidFill>
                  <a:srgbClr val="000000"/>
                </a:solidFill>
                <a:latin typeface="LHSDHL+Calibri"/>
                <a:cs typeface="LHSDHL+Calibri"/>
              </a:rPr>
              <a:t>№ 3.</a:t>
            </a:r>
          </a:p>
          <a:p>
            <a:pPr marL="0" marR="0">
              <a:lnSpc>
                <a:spcPts val="1679"/>
              </a:lnSpc>
              <a:spcBef>
                <a:spcPts val="0"/>
              </a:spcBef>
              <a:spcAft>
                <a:spcPts val="0"/>
              </a:spcAft>
            </a:pPr>
            <a:r>
              <a:rPr sz="1400" dirty="0">
                <a:solidFill>
                  <a:srgbClr val="000000"/>
                </a:solidFill>
                <a:latin typeface="LHSDHL+Calibri"/>
                <a:cs typeface="LHSDHL+Calibri"/>
              </a:rPr>
              <a:t>Веденина</a:t>
            </a:r>
            <a:r>
              <a:rPr sz="1400" spc="28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1400" dirty="0">
                <a:solidFill>
                  <a:srgbClr val="000000"/>
                </a:solidFill>
                <a:latin typeface="LHSDHL+Calibri"/>
                <a:cs typeface="LHSDHL+Calibri"/>
              </a:rPr>
              <a:t>М</a:t>
            </a:r>
            <a:r>
              <a:rPr sz="1400" dirty="0">
                <a:solidFill>
                  <a:srgbClr val="000000"/>
                </a:solidFill>
                <a:latin typeface="CUUDVN+Calibri"/>
                <a:cs typeface="CUUDVN+Calibri"/>
              </a:rPr>
              <a:t>.</a:t>
            </a:r>
            <a:r>
              <a:rPr sz="1400" spc="-30" dirty="0">
                <a:solidFill>
                  <a:srgbClr val="000000"/>
                </a:solidFill>
                <a:latin typeface="LHSDHL+Calibri"/>
                <a:cs typeface="LHSDHL+Calibri"/>
              </a:rPr>
              <a:t>Ю</a:t>
            </a:r>
            <a:r>
              <a:rPr sz="1400" dirty="0">
                <a:solidFill>
                  <a:srgbClr val="000000"/>
                </a:solidFill>
                <a:latin typeface="CUUDVN+Calibri"/>
                <a:cs typeface="CUUDVN+Calibri"/>
              </a:rPr>
              <a:t>.,</a:t>
            </a:r>
            <a:r>
              <a:rPr sz="1400" spc="12" dirty="0">
                <a:solidFill>
                  <a:srgbClr val="000000"/>
                </a:solidFill>
                <a:latin typeface="CUUDVN+Calibri"/>
                <a:cs typeface="CUUDVN+Calibri"/>
              </a:rPr>
              <a:t> </a:t>
            </a:r>
            <a:r>
              <a:rPr sz="1400" dirty="0">
                <a:solidFill>
                  <a:srgbClr val="000000"/>
                </a:solidFill>
                <a:latin typeface="LHSDHL+Calibri"/>
                <a:cs typeface="LHSDHL+Calibri"/>
              </a:rPr>
              <a:t>Окунева</a:t>
            </a:r>
            <a:r>
              <a:rPr sz="1400" spc="20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1400" spc="-24" dirty="0">
                <a:solidFill>
                  <a:srgbClr val="000000"/>
                </a:solidFill>
                <a:latin typeface="LHSDHL+Calibri"/>
                <a:cs typeface="LHSDHL+Calibri"/>
              </a:rPr>
              <a:t>О</a:t>
            </a:r>
            <a:r>
              <a:rPr sz="1400" dirty="0">
                <a:solidFill>
                  <a:srgbClr val="000000"/>
                </a:solidFill>
                <a:latin typeface="CUUDVN+Calibri"/>
                <a:cs typeface="CUUDVN+Calibri"/>
              </a:rPr>
              <a:t>.</a:t>
            </a:r>
            <a:r>
              <a:rPr sz="1400" dirty="0">
                <a:solidFill>
                  <a:srgbClr val="000000"/>
                </a:solidFill>
                <a:latin typeface="LHSDHL+Calibri"/>
                <a:cs typeface="LHSDHL+Calibri"/>
              </a:rPr>
              <a:t>Н</a:t>
            </a:r>
            <a:r>
              <a:rPr sz="1400" dirty="0">
                <a:solidFill>
                  <a:srgbClr val="000000"/>
                </a:solidFill>
                <a:latin typeface="CUUDVN+Calibri"/>
                <a:cs typeface="CUUDVN+Calibri"/>
              </a:rPr>
              <a:t>.</a:t>
            </a:r>
            <a:r>
              <a:rPr sz="1400" spc="26" dirty="0">
                <a:solidFill>
                  <a:srgbClr val="000000"/>
                </a:solidFill>
                <a:latin typeface="CUUDVN+Calibri"/>
                <a:cs typeface="CUUDVN+Calibri"/>
              </a:rPr>
              <a:t> </a:t>
            </a:r>
            <a:r>
              <a:rPr sz="1400" dirty="0">
                <a:solidFill>
                  <a:srgbClr val="000000"/>
                </a:solidFill>
                <a:latin typeface="LHSDHL+Calibri"/>
                <a:cs typeface="LHSDHL+Calibri"/>
              </a:rPr>
              <a:t>Использование</a:t>
            </a:r>
            <a:r>
              <a:rPr sz="1400" spc="19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1400" dirty="0">
                <a:solidFill>
                  <a:srgbClr val="000000"/>
                </a:solidFill>
                <a:latin typeface="LHSDHL+Calibri"/>
                <a:cs typeface="LHSDHL+Calibri"/>
              </a:rPr>
              <a:t>поведенческой</a:t>
            </a:r>
            <a:r>
              <a:rPr sz="1400" spc="33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1400" dirty="0">
                <a:solidFill>
                  <a:srgbClr val="000000"/>
                </a:solidFill>
                <a:latin typeface="LHSDHL+Calibri"/>
                <a:cs typeface="LHSDHL+Calibri"/>
              </a:rPr>
              <a:t>терапии</a:t>
            </a:r>
            <a:r>
              <a:rPr sz="1400" spc="21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1400" dirty="0">
                <a:solidFill>
                  <a:srgbClr val="000000"/>
                </a:solidFill>
                <a:latin typeface="LHSDHL+Calibri"/>
                <a:cs typeface="LHSDHL+Calibri"/>
              </a:rPr>
              <a:t>аутичных</a:t>
            </a:r>
            <a:r>
              <a:rPr sz="1400" spc="26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1400" dirty="0">
                <a:solidFill>
                  <a:srgbClr val="000000"/>
                </a:solidFill>
                <a:latin typeface="LHSDHL+Calibri"/>
                <a:cs typeface="LHSDHL+Calibri"/>
              </a:rPr>
              <a:t>детей</a:t>
            </a:r>
            <a:r>
              <a:rPr sz="1400" spc="22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1400" dirty="0">
                <a:solidFill>
                  <a:srgbClr val="000000"/>
                </a:solidFill>
                <a:latin typeface="LHSDHL+Calibri"/>
                <a:cs typeface="LHSDHL+Calibri"/>
              </a:rPr>
              <a:t>для</a:t>
            </a:r>
            <a:r>
              <a:rPr sz="1400" spc="14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1400" dirty="0">
                <a:solidFill>
                  <a:srgbClr val="000000"/>
                </a:solidFill>
                <a:latin typeface="LHSDHL+Calibri"/>
                <a:cs typeface="LHSDHL+Calibri"/>
              </a:rPr>
              <a:t>формирования</a:t>
            </a:r>
            <a:r>
              <a:rPr sz="1400" spc="15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1400" dirty="0">
                <a:solidFill>
                  <a:srgbClr val="000000"/>
                </a:solidFill>
                <a:latin typeface="LHSDHL+Calibri"/>
                <a:cs typeface="LHSDHL+Calibri"/>
              </a:rPr>
              <a:t>навыков</a:t>
            </a:r>
            <a:r>
              <a:rPr sz="1400" spc="30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1400" dirty="0">
                <a:solidFill>
                  <a:srgbClr val="000000"/>
                </a:solidFill>
                <a:latin typeface="LHSDHL+Calibri"/>
                <a:cs typeface="LHSDHL+Calibri"/>
              </a:rPr>
              <a:t>бытовой</a:t>
            </a:r>
            <a:r>
              <a:rPr sz="1400" spc="20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1400" dirty="0">
                <a:solidFill>
                  <a:srgbClr val="000000"/>
                </a:solidFill>
                <a:latin typeface="LHSDHL+Calibri"/>
                <a:cs typeface="LHSDHL+Calibri"/>
              </a:rPr>
              <a:t>адаптации</a:t>
            </a:r>
            <a:r>
              <a:rPr sz="1400" dirty="0">
                <a:solidFill>
                  <a:srgbClr val="000000"/>
                </a:solidFill>
                <a:latin typeface="CUUDVN+Calibri"/>
                <a:cs typeface="CUUDVN+Calibri"/>
              </a:rPr>
              <a:t>.</a:t>
            </a:r>
            <a:r>
              <a:rPr sz="1400" spc="26" dirty="0">
                <a:solidFill>
                  <a:srgbClr val="000000"/>
                </a:solidFill>
                <a:latin typeface="CUUDVN+Calibri"/>
                <a:cs typeface="CUUDVN+Calibri"/>
              </a:rPr>
              <a:t> </a:t>
            </a:r>
            <a:r>
              <a:rPr sz="1400" dirty="0">
                <a:solidFill>
                  <a:srgbClr val="000000"/>
                </a:solidFill>
                <a:latin typeface="LHSDHL+Calibri"/>
                <a:cs typeface="LHSDHL+Calibri"/>
              </a:rPr>
              <a:t>Сообщение</a:t>
            </a:r>
          </a:p>
        </p:txBody>
      </p:sp>
      <p:sp>
        <p:nvSpPr>
          <p:cNvPr id="10" name="object 10"/>
          <p:cNvSpPr txBox="1"/>
          <p:nvPr/>
        </p:nvSpPr>
        <p:spPr>
          <a:xfrm>
            <a:off x="301142" y="2899409"/>
            <a:ext cx="241205" cy="46076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568"/>
              </a:lnSpc>
              <a:spcBef>
                <a:spcPts val="0"/>
              </a:spcBef>
              <a:spcAft>
                <a:spcPts val="0"/>
              </a:spcAft>
            </a:pPr>
            <a:r>
              <a:rPr sz="1400" dirty="0">
                <a:solidFill>
                  <a:srgbClr val="000000"/>
                </a:solidFill>
                <a:latin typeface="BKADOJ+Arial"/>
                <a:cs typeface="BKADOJ+Arial"/>
              </a:rPr>
              <a:t>•</a:t>
            </a:r>
          </a:p>
          <a:p>
            <a:pPr marL="0" marR="0">
              <a:lnSpc>
                <a:spcPts val="1679"/>
              </a:lnSpc>
              <a:spcBef>
                <a:spcPts val="45"/>
              </a:spcBef>
              <a:spcAft>
                <a:spcPts val="0"/>
              </a:spcAft>
            </a:pPr>
            <a:r>
              <a:rPr sz="1400" dirty="0">
                <a:solidFill>
                  <a:srgbClr val="000000"/>
                </a:solidFill>
                <a:latin typeface="LHSDHL+Calibri"/>
                <a:cs typeface="LHSDHL+Calibri"/>
              </a:rPr>
              <a:t>•</a:t>
            </a:r>
          </a:p>
        </p:txBody>
      </p:sp>
      <p:sp>
        <p:nvSpPr>
          <p:cNvPr id="11" name="object 11"/>
          <p:cNvSpPr txBox="1"/>
          <p:nvPr/>
        </p:nvSpPr>
        <p:spPr>
          <a:xfrm>
            <a:off x="758342" y="3253763"/>
            <a:ext cx="3370735" cy="25576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713"/>
              </a:lnSpc>
              <a:spcBef>
                <a:spcPts val="0"/>
              </a:spcBef>
              <a:spcAft>
                <a:spcPts val="0"/>
              </a:spcAft>
            </a:pPr>
            <a:r>
              <a:rPr sz="1400" dirty="0">
                <a:solidFill>
                  <a:srgbClr val="000000"/>
                </a:solidFill>
                <a:latin typeface="CUUDVN+Calibri"/>
                <a:cs typeface="CUUDVN+Calibri"/>
              </a:rPr>
              <a:t>II</a:t>
            </a:r>
            <a:r>
              <a:rPr sz="1400" spc="-17" dirty="0">
                <a:solidFill>
                  <a:srgbClr val="000000"/>
                </a:solidFill>
                <a:latin typeface="CUUDVN+Calibri"/>
                <a:cs typeface="CUUDVN+Calibri"/>
              </a:rPr>
              <a:t> </a:t>
            </a:r>
            <a:r>
              <a:rPr sz="1400" dirty="0">
                <a:solidFill>
                  <a:srgbClr val="000000"/>
                </a:solidFill>
                <a:latin typeface="CUUDVN+Calibri"/>
                <a:cs typeface="CUUDVN+Calibri"/>
              </a:rPr>
              <a:t>// </a:t>
            </a:r>
            <a:r>
              <a:rPr sz="1400" dirty="0">
                <a:solidFill>
                  <a:srgbClr val="000000"/>
                </a:solidFill>
                <a:latin typeface="LHSDHL+Calibri"/>
                <a:cs typeface="LHSDHL+Calibri"/>
              </a:rPr>
              <a:t>Дефектология</a:t>
            </a:r>
            <a:r>
              <a:rPr sz="1400" dirty="0">
                <a:solidFill>
                  <a:srgbClr val="000000"/>
                </a:solidFill>
                <a:latin typeface="CUUDVN+Calibri"/>
                <a:cs typeface="CUUDVN+Calibri"/>
              </a:rPr>
              <a:t>.</a:t>
            </a:r>
            <a:r>
              <a:rPr sz="1400" spc="-10" dirty="0">
                <a:solidFill>
                  <a:srgbClr val="000000"/>
                </a:solidFill>
                <a:latin typeface="CUUDVN+Calibri"/>
                <a:cs typeface="CUUDVN+Calibri"/>
              </a:rPr>
              <a:t> </a:t>
            </a:r>
            <a:r>
              <a:rPr sz="1400" dirty="0">
                <a:solidFill>
                  <a:srgbClr val="000000"/>
                </a:solidFill>
                <a:latin typeface="CUUDVN+Calibri"/>
                <a:cs typeface="CUUDVN+Calibri"/>
              </a:rPr>
              <a:t>-</a:t>
            </a:r>
            <a:r>
              <a:rPr sz="1400" spc="-13" dirty="0">
                <a:solidFill>
                  <a:srgbClr val="000000"/>
                </a:solidFill>
                <a:latin typeface="CUUDVN+Calibri"/>
                <a:cs typeface="CUUDVN+Calibri"/>
              </a:rPr>
              <a:t> </a:t>
            </a:r>
            <a:r>
              <a:rPr sz="1400" dirty="0">
                <a:solidFill>
                  <a:srgbClr val="000000"/>
                </a:solidFill>
                <a:latin typeface="CUUDVN+Calibri"/>
                <a:cs typeface="CUUDVN+Calibri"/>
              </a:rPr>
              <a:t>1997.</a:t>
            </a:r>
            <a:r>
              <a:rPr sz="1400" spc="19" dirty="0">
                <a:solidFill>
                  <a:srgbClr val="000000"/>
                </a:solidFill>
                <a:latin typeface="CUUDVN+Calibri"/>
                <a:cs typeface="CUUDVN+Calibri"/>
              </a:rPr>
              <a:t> </a:t>
            </a:r>
            <a:r>
              <a:rPr sz="1400" dirty="0">
                <a:solidFill>
                  <a:srgbClr val="000000"/>
                </a:solidFill>
                <a:latin typeface="CUUDVN+Calibri"/>
                <a:cs typeface="CUUDVN+Calibri"/>
              </a:rPr>
              <a:t>- </a:t>
            </a:r>
            <a:r>
              <a:rPr sz="1400" dirty="0">
                <a:solidFill>
                  <a:srgbClr val="000000"/>
                </a:solidFill>
                <a:latin typeface="LHSDHL+Calibri"/>
                <a:cs typeface="LHSDHL+Calibri"/>
              </a:rPr>
              <a:t>№ </a:t>
            </a:r>
            <a:r>
              <a:rPr sz="1400" dirty="0">
                <a:solidFill>
                  <a:srgbClr val="000000"/>
                </a:solidFill>
                <a:latin typeface="CUUDVN+Calibri"/>
                <a:cs typeface="CUUDVN+Calibri"/>
              </a:rPr>
              <a:t>3. - </a:t>
            </a:r>
            <a:r>
              <a:rPr sz="1400" dirty="0">
                <a:solidFill>
                  <a:srgbClr val="000000"/>
                </a:solidFill>
                <a:latin typeface="LHSDHL+Calibri"/>
                <a:cs typeface="LHSDHL+Calibri"/>
              </a:rPr>
              <a:t>С</a:t>
            </a:r>
            <a:r>
              <a:rPr sz="1400" dirty="0">
                <a:solidFill>
                  <a:srgbClr val="000000"/>
                </a:solidFill>
                <a:latin typeface="CUUDVN+Calibri"/>
                <a:cs typeface="CUUDVN+Calibri"/>
              </a:rPr>
              <a:t>.</a:t>
            </a:r>
            <a:r>
              <a:rPr sz="1400" spc="-10" dirty="0">
                <a:solidFill>
                  <a:srgbClr val="000000"/>
                </a:solidFill>
                <a:latin typeface="CUUDVN+Calibri"/>
                <a:cs typeface="CUUDVN+Calibri"/>
              </a:rPr>
              <a:t> </a:t>
            </a:r>
            <a:r>
              <a:rPr sz="1400" dirty="0">
                <a:solidFill>
                  <a:srgbClr val="000000"/>
                </a:solidFill>
                <a:latin typeface="CUUDVN+Calibri"/>
                <a:cs typeface="CUUDVN+Calibri"/>
              </a:rPr>
              <a:t>15-20.</a:t>
            </a:r>
          </a:p>
        </p:txBody>
      </p:sp>
      <p:sp>
        <p:nvSpPr>
          <p:cNvPr id="12" name="object 12"/>
          <p:cNvSpPr txBox="1"/>
          <p:nvPr/>
        </p:nvSpPr>
        <p:spPr>
          <a:xfrm>
            <a:off x="301142" y="3465599"/>
            <a:ext cx="241205" cy="110793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713"/>
              </a:lnSpc>
              <a:spcBef>
                <a:spcPts val="0"/>
              </a:spcBef>
              <a:spcAft>
                <a:spcPts val="0"/>
              </a:spcAft>
            </a:pPr>
            <a:r>
              <a:rPr sz="1400" dirty="0">
                <a:solidFill>
                  <a:srgbClr val="000000"/>
                </a:solidFill>
                <a:latin typeface="LHSDHL+Calibri"/>
                <a:cs typeface="LHSDHL+Calibri"/>
              </a:rPr>
              <a:t>•</a:t>
            </a:r>
          </a:p>
          <a:p>
            <a:pPr marL="0" marR="0">
              <a:lnSpc>
                <a:spcPts val="1679"/>
              </a:lnSpc>
              <a:spcBef>
                <a:spcPts val="0"/>
              </a:spcBef>
              <a:spcAft>
                <a:spcPts val="0"/>
              </a:spcAft>
            </a:pPr>
            <a:r>
              <a:rPr sz="1400" dirty="0">
                <a:solidFill>
                  <a:srgbClr val="000000"/>
                </a:solidFill>
                <a:latin typeface="LHSDHL+Calibri"/>
                <a:cs typeface="LHSDHL+Calibri"/>
              </a:rPr>
              <a:t>•</a:t>
            </a:r>
          </a:p>
          <a:p>
            <a:pPr marL="0" marR="0">
              <a:lnSpc>
                <a:spcPts val="1682"/>
              </a:lnSpc>
              <a:spcBef>
                <a:spcPts val="0"/>
              </a:spcBef>
              <a:spcAft>
                <a:spcPts val="0"/>
              </a:spcAft>
            </a:pPr>
            <a:r>
              <a:rPr sz="1400" dirty="0">
                <a:solidFill>
                  <a:srgbClr val="000000"/>
                </a:solidFill>
                <a:latin typeface="LHSDHL+Calibri"/>
                <a:cs typeface="LHSDHL+Calibri"/>
              </a:rPr>
              <a:t>•</a:t>
            </a:r>
          </a:p>
          <a:p>
            <a:pPr marL="0" marR="0">
              <a:lnSpc>
                <a:spcPts val="1667"/>
              </a:lnSpc>
              <a:spcBef>
                <a:spcPts val="0"/>
              </a:spcBef>
              <a:spcAft>
                <a:spcPts val="0"/>
              </a:spcAft>
            </a:pPr>
            <a:r>
              <a:rPr sz="1400" dirty="0">
                <a:solidFill>
                  <a:srgbClr val="000000"/>
                </a:solidFill>
                <a:latin typeface="LHSDHL+Calibri"/>
                <a:cs typeface="LHSDHL+Calibri"/>
              </a:rPr>
              <a:t>•</a:t>
            </a:r>
          </a:p>
          <a:p>
            <a:pPr marL="0" marR="0">
              <a:lnSpc>
                <a:spcPts val="1680"/>
              </a:lnSpc>
              <a:spcBef>
                <a:spcPts val="0"/>
              </a:spcBef>
              <a:spcAft>
                <a:spcPts val="0"/>
              </a:spcAft>
            </a:pPr>
            <a:r>
              <a:rPr sz="1400" dirty="0">
                <a:solidFill>
                  <a:srgbClr val="000000"/>
                </a:solidFill>
                <a:latin typeface="LHSDHL+Calibri"/>
                <a:cs typeface="LHSDHL+Calibri"/>
              </a:rPr>
              <a:t>•</a:t>
            </a:r>
          </a:p>
        </p:txBody>
      </p:sp>
      <p:sp>
        <p:nvSpPr>
          <p:cNvPr id="13" name="object 13"/>
          <p:cNvSpPr txBox="1"/>
          <p:nvPr/>
        </p:nvSpPr>
        <p:spPr>
          <a:xfrm>
            <a:off x="758342" y="3465599"/>
            <a:ext cx="11351289" cy="13212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713"/>
              </a:lnSpc>
              <a:spcBef>
                <a:spcPts val="0"/>
              </a:spcBef>
              <a:spcAft>
                <a:spcPts val="0"/>
              </a:spcAft>
            </a:pPr>
            <a:r>
              <a:rPr sz="1400" spc="-16" dirty="0">
                <a:solidFill>
                  <a:srgbClr val="000000"/>
                </a:solidFill>
                <a:latin typeface="LHSDHL+Calibri"/>
                <a:cs typeface="LHSDHL+Calibri"/>
              </a:rPr>
              <a:t>Гилберг</a:t>
            </a:r>
            <a:r>
              <a:rPr sz="1400" spc="20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1400" dirty="0">
                <a:solidFill>
                  <a:srgbClr val="000000"/>
                </a:solidFill>
                <a:latin typeface="LHSDHL+Calibri"/>
                <a:cs typeface="LHSDHL+Calibri"/>
              </a:rPr>
              <a:t>К</a:t>
            </a:r>
            <a:r>
              <a:rPr sz="1400" dirty="0">
                <a:solidFill>
                  <a:srgbClr val="000000"/>
                </a:solidFill>
                <a:latin typeface="CUUDVN+Calibri"/>
                <a:cs typeface="CUUDVN+Calibri"/>
              </a:rPr>
              <a:t>.,</a:t>
            </a:r>
            <a:r>
              <a:rPr sz="1400" spc="-24" dirty="0">
                <a:solidFill>
                  <a:srgbClr val="000000"/>
                </a:solidFill>
                <a:latin typeface="CUUDVN+Calibri"/>
                <a:cs typeface="CUUDVN+Calibri"/>
              </a:rPr>
              <a:t> </a:t>
            </a:r>
            <a:r>
              <a:rPr sz="1400" dirty="0">
                <a:solidFill>
                  <a:srgbClr val="000000"/>
                </a:solidFill>
                <a:latin typeface="LHSDHL+Calibri"/>
                <a:cs typeface="LHSDHL+Calibri"/>
              </a:rPr>
              <a:t>Питерс </a:t>
            </a:r>
            <a:r>
              <a:rPr sz="1400" spc="-94" dirty="0">
                <a:solidFill>
                  <a:srgbClr val="000000"/>
                </a:solidFill>
                <a:latin typeface="LHSDHL+Calibri"/>
                <a:cs typeface="LHSDHL+Calibri"/>
              </a:rPr>
              <a:t>Т</a:t>
            </a:r>
            <a:r>
              <a:rPr sz="1400" dirty="0">
                <a:solidFill>
                  <a:srgbClr val="000000"/>
                </a:solidFill>
                <a:latin typeface="CUUDVN+Calibri"/>
                <a:cs typeface="CUUDVN+Calibri"/>
              </a:rPr>
              <a:t>.</a:t>
            </a:r>
            <a:r>
              <a:rPr sz="1400" spc="-10" dirty="0">
                <a:solidFill>
                  <a:srgbClr val="000000"/>
                </a:solidFill>
                <a:latin typeface="CUUDVN+Calibri"/>
                <a:cs typeface="CUUDVN+Calibri"/>
              </a:rPr>
              <a:t> </a:t>
            </a:r>
            <a:r>
              <a:rPr sz="1400" dirty="0">
                <a:solidFill>
                  <a:srgbClr val="000000"/>
                </a:solidFill>
                <a:latin typeface="LHSDHL+Calibri"/>
                <a:cs typeface="LHSDHL+Calibri"/>
              </a:rPr>
              <a:t>Аутизм</a:t>
            </a:r>
            <a:r>
              <a:rPr sz="1400" dirty="0">
                <a:solidFill>
                  <a:srgbClr val="000000"/>
                </a:solidFill>
                <a:latin typeface="CUUDVN+Calibri"/>
                <a:cs typeface="CUUDVN+Calibri"/>
              </a:rPr>
              <a:t>: </a:t>
            </a:r>
            <a:r>
              <a:rPr sz="1400" dirty="0">
                <a:solidFill>
                  <a:srgbClr val="000000"/>
                </a:solidFill>
                <a:latin typeface="LHSDHL+Calibri"/>
                <a:cs typeface="LHSDHL+Calibri"/>
              </a:rPr>
              <a:t>медицинские</a:t>
            </a:r>
            <a:r>
              <a:rPr sz="1400" spc="46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1400" dirty="0">
                <a:solidFill>
                  <a:srgbClr val="000000"/>
                </a:solidFill>
                <a:latin typeface="LHSDHL+Calibri"/>
                <a:cs typeface="LHSDHL+Calibri"/>
              </a:rPr>
              <a:t>и педагогические</a:t>
            </a:r>
            <a:r>
              <a:rPr sz="1400" spc="45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1400" dirty="0">
                <a:solidFill>
                  <a:srgbClr val="000000"/>
                </a:solidFill>
                <a:latin typeface="LHSDHL+Calibri"/>
                <a:cs typeface="LHSDHL+Calibri"/>
              </a:rPr>
              <a:t>аспекты</a:t>
            </a:r>
            <a:r>
              <a:rPr sz="1400" dirty="0">
                <a:solidFill>
                  <a:srgbClr val="000000"/>
                </a:solidFill>
                <a:latin typeface="CUUDVN+Calibri"/>
                <a:cs typeface="CUUDVN+Calibri"/>
              </a:rPr>
              <a:t>.</a:t>
            </a:r>
            <a:r>
              <a:rPr sz="1400" spc="-10" dirty="0">
                <a:solidFill>
                  <a:srgbClr val="000000"/>
                </a:solidFill>
                <a:latin typeface="CUUDVN+Calibri"/>
                <a:cs typeface="CUUDVN+Calibri"/>
              </a:rPr>
              <a:t> </a:t>
            </a:r>
            <a:r>
              <a:rPr sz="1400" dirty="0">
                <a:solidFill>
                  <a:srgbClr val="000000"/>
                </a:solidFill>
                <a:latin typeface="CUUDVN+Calibri"/>
                <a:cs typeface="CUUDVN+Calibri"/>
              </a:rPr>
              <a:t>- </a:t>
            </a:r>
            <a:r>
              <a:rPr sz="1400" dirty="0">
                <a:solidFill>
                  <a:srgbClr val="000000"/>
                </a:solidFill>
                <a:latin typeface="LHSDHL+Calibri"/>
                <a:cs typeface="LHSDHL+Calibri"/>
              </a:rPr>
              <a:t>СПб</a:t>
            </a:r>
            <a:r>
              <a:rPr sz="1400" dirty="0">
                <a:solidFill>
                  <a:srgbClr val="000000"/>
                </a:solidFill>
                <a:latin typeface="CUUDVN+Calibri"/>
                <a:cs typeface="CUUDVN+Calibri"/>
              </a:rPr>
              <a:t>.:</a:t>
            </a:r>
            <a:r>
              <a:rPr sz="1400" spc="-14" dirty="0">
                <a:solidFill>
                  <a:srgbClr val="000000"/>
                </a:solidFill>
                <a:latin typeface="CUUDVN+Calibri"/>
                <a:cs typeface="CUUDVN+Calibri"/>
              </a:rPr>
              <a:t> </a:t>
            </a:r>
            <a:r>
              <a:rPr sz="1400" dirty="0">
                <a:solidFill>
                  <a:srgbClr val="000000"/>
                </a:solidFill>
                <a:latin typeface="LHSDHL+Calibri"/>
                <a:cs typeface="LHSDHL+Calibri"/>
              </a:rPr>
              <a:t>ИСПиП</a:t>
            </a:r>
            <a:r>
              <a:rPr sz="1400" dirty="0">
                <a:solidFill>
                  <a:srgbClr val="000000"/>
                </a:solidFill>
                <a:latin typeface="CUUDVN+Calibri"/>
                <a:cs typeface="CUUDVN+Calibri"/>
              </a:rPr>
              <a:t>, 1998.</a:t>
            </a:r>
          </a:p>
          <a:p>
            <a:pPr marL="0" marR="0">
              <a:lnSpc>
                <a:spcPts val="1679"/>
              </a:lnSpc>
              <a:spcBef>
                <a:spcPts val="0"/>
              </a:spcBef>
              <a:spcAft>
                <a:spcPts val="0"/>
              </a:spcAft>
            </a:pPr>
            <a:r>
              <a:rPr sz="1400" spc="-20" dirty="0">
                <a:solidFill>
                  <a:srgbClr val="000000"/>
                </a:solidFill>
                <a:latin typeface="LHSDHL+Calibri"/>
                <a:cs typeface="LHSDHL+Calibri"/>
              </a:rPr>
              <a:t>Дольто</a:t>
            </a:r>
            <a:r>
              <a:rPr sz="1400" spc="-14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1400" spc="-100" dirty="0">
                <a:solidFill>
                  <a:srgbClr val="000000"/>
                </a:solidFill>
                <a:latin typeface="LHSDHL+Calibri"/>
                <a:cs typeface="LHSDHL+Calibri"/>
              </a:rPr>
              <a:t>Ф</a:t>
            </a:r>
            <a:r>
              <a:rPr sz="1400" dirty="0">
                <a:solidFill>
                  <a:srgbClr val="000000"/>
                </a:solidFill>
                <a:latin typeface="CUUDVN+Calibri"/>
                <a:cs typeface="CUUDVN+Calibri"/>
              </a:rPr>
              <a:t>.</a:t>
            </a:r>
            <a:r>
              <a:rPr sz="1400" spc="-10" dirty="0">
                <a:solidFill>
                  <a:srgbClr val="000000"/>
                </a:solidFill>
                <a:latin typeface="CUUDVN+Calibri"/>
                <a:cs typeface="CUUDVN+Calibri"/>
              </a:rPr>
              <a:t> </a:t>
            </a:r>
            <a:r>
              <a:rPr sz="1400" dirty="0">
                <a:solidFill>
                  <a:srgbClr val="000000"/>
                </a:solidFill>
                <a:latin typeface="LHSDHL+Calibri"/>
                <a:cs typeface="LHSDHL+Calibri"/>
              </a:rPr>
              <a:t>Исцеление аутистов </a:t>
            </a:r>
            <a:r>
              <a:rPr sz="1400" dirty="0">
                <a:solidFill>
                  <a:srgbClr val="000000"/>
                </a:solidFill>
                <a:latin typeface="CUUDVN+Calibri"/>
                <a:cs typeface="CUUDVN+Calibri"/>
              </a:rPr>
              <a:t>// </a:t>
            </a:r>
            <a:r>
              <a:rPr sz="1400" dirty="0">
                <a:solidFill>
                  <a:srgbClr val="000000"/>
                </a:solidFill>
                <a:latin typeface="LHSDHL+Calibri"/>
                <a:cs typeface="LHSDHL+Calibri"/>
              </a:rPr>
              <a:t>На стороне</a:t>
            </a:r>
            <a:r>
              <a:rPr sz="1400" spc="-16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1400" dirty="0">
                <a:solidFill>
                  <a:srgbClr val="000000"/>
                </a:solidFill>
                <a:latin typeface="LHSDHL+Calibri"/>
                <a:cs typeface="LHSDHL+Calibri"/>
              </a:rPr>
              <a:t>ребенка</a:t>
            </a:r>
            <a:r>
              <a:rPr sz="1400" dirty="0">
                <a:solidFill>
                  <a:srgbClr val="000000"/>
                </a:solidFill>
                <a:latin typeface="CUUDVN+Calibri"/>
                <a:cs typeface="CUUDVN+Calibri"/>
              </a:rPr>
              <a:t>.</a:t>
            </a:r>
            <a:r>
              <a:rPr sz="1400" spc="14" dirty="0">
                <a:solidFill>
                  <a:srgbClr val="000000"/>
                </a:solidFill>
                <a:latin typeface="CUUDVN+Calibri"/>
                <a:cs typeface="CUUDVN+Calibri"/>
              </a:rPr>
              <a:t> </a:t>
            </a:r>
            <a:r>
              <a:rPr sz="1400" dirty="0">
                <a:solidFill>
                  <a:srgbClr val="000000"/>
                </a:solidFill>
                <a:latin typeface="CUUDVN+Calibri"/>
                <a:cs typeface="CUUDVN+Calibri"/>
              </a:rPr>
              <a:t>- </a:t>
            </a:r>
            <a:r>
              <a:rPr sz="1400" dirty="0">
                <a:solidFill>
                  <a:srgbClr val="000000"/>
                </a:solidFill>
                <a:latin typeface="LHSDHL+Calibri"/>
                <a:cs typeface="LHSDHL+Calibri"/>
              </a:rPr>
              <a:t>СПб</a:t>
            </a:r>
            <a:r>
              <a:rPr sz="1400" dirty="0">
                <a:solidFill>
                  <a:srgbClr val="000000"/>
                </a:solidFill>
                <a:latin typeface="CUUDVN+Calibri"/>
                <a:cs typeface="CUUDVN+Calibri"/>
              </a:rPr>
              <a:t>: </a:t>
            </a:r>
            <a:r>
              <a:rPr sz="1400" dirty="0">
                <a:solidFill>
                  <a:srgbClr val="000000"/>
                </a:solidFill>
                <a:latin typeface="LHSDHL+Calibri"/>
                <a:cs typeface="LHSDHL+Calibri"/>
              </a:rPr>
              <a:t>Петербург</a:t>
            </a:r>
            <a:r>
              <a:rPr sz="1400" spc="22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1400" dirty="0">
                <a:solidFill>
                  <a:srgbClr val="000000"/>
                </a:solidFill>
                <a:latin typeface="CUUDVN+Calibri"/>
                <a:cs typeface="CUUDVN+Calibri"/>
              </a:rPr>
              <a:t>-</a:t>
            </a:r>
            <a:r>
              <a:rPr sz="1400" spc="-13" dirty="0">
                <a:solidFill>
                  <a:srgbClr val="000000"/>
                </a:solidFill>
                <a:latin typeface="CUUDVN+Calibri"/>
                <a:cs typeface="CUUDVN+Calibri"/>
              </a:rPr>
              <a:t> </a:t>
            </a:r>
            <a:r>
              <a:rPr sz="1400" dirty="0">
                <a:solidFill>
                  <a:srgbClr val="000000"/>
                </a:solidFill>
                <a:latin typeface="CUUDVN+Calibri"/>
                <a:cs typeface="CUUDVN+Calibri"/>
              </a:rPr>
              <a:t>XXI</a:t>
            </a:r>
            <a:r>
              <a:rPr sz="1400" spc="-15" dirty="0">
                <a:solidFill>
                  <a:srgbClr val="000000"/>
                </a:solidFill>
                <a:latin typeface="CUUDVN+Calibri"/>
                <a:cs typeface="CUUDVN+Calibri"/>
              </a:rPr>
              <a:t> </a:t>
            </a:r>
            <a:r>
              <a:rPr sz="1400" dirty="0">
                <a:solidFill>
                  <a:srgbClr val="000000"/>
                </a:solidFill>
                <a:latin typeface="LHSDHL+Calibri"/>
                <a:cs typeface="LHSDHL+Calibri"/>
              </a:rPr>
              <a:t>век, </a:t>
            </a:r>
            <a:r>
              <a:rPr sz="1400" dirty="0">
                <a:solidFill>
                  <a:srgbClr val="000000"/>
                </a:solidFill>
                <a:latin typeface="CUUDVN+Calibri"/>
                <a:cs typeface="CUUDVN+Calibri"/>
              </a:rPr>
              <a:t>1997.</a:t>
            </a:r>
          </a:p>
          <a:p>
            <a:pPr marL="0" marR="0">
              <a:lnSpc>
                <a:spcPts val="1682"/>
              </a:lnSpc>
              <a:spcBef>
                <a:spcPts val="0"/>
              </a:spcBef>
              <a:spcAft>
                <a:spcPts val="0"/>
              </a:spcAft>
            </a:pPr>
            <a:r>
              <a:rPr sz="1400" dirty="0">
                <a:solidFill>
                  <a:srgbClr val="000000"/>
                </a:solidFill>
                <a:latin typeface="LHSDHL+Calibri"/>
                <a:cs typeface="LHSDHL+Calibri"/>
              </a:rPr>
              <a:t>Карвасарская И</a:t>
            </a:r>
            <a:r>
              <a:rPr sz="1400" dirty="0">
                <a:solidFill>
                  <a:srgbClr val="000000"/>
                </a:solidFill>
                <a:latin typeface="CUUDVN+Calibri"/>
                <a:cs typeface="CUUDVN+Calibri"/>
              </a:rPr>
              <a:t>.</a:t>
            </a:r>
            <a:r>
              <a:rPr sz="1400" dirty="0">
                <a:solidFill>
                  <a:srgbClr val="000000"/>
                </a:solidFill>
                <a:latin typeface="LHSDHL+Calibri"/>
                <a:cs typeface="LHSDHL+Calibri"/>
              </a:rPr>
              <a:t>Б</a:t>
            </a:r>
            <a:r>
              <a:rPr sz="1400" dirty="0">
                <a:solidFill>
                  <a:srgbClr val="000000"/>
                </a:solidFill>
                <a:latin typeface="CUUDVN+Calibri"/>
                <a:cs typeface="CUUDVN+Calibri"/>
              </a:rPr>
              <a:t>.</a:t>
            </a:r>
            <a:r>
              <a:rPr sz="1400" spc="-22" dirty="0">
                <a:solidFill>
                  <a:srgbClr val="000000"/>
                </a:solidFill>
                <a:latin typeface="CUUDVN+Calibri"/>
                <a:cs typeface="CUUDVN+Calibri"/>
              </a:rPr>
              <a:t> </a:t>
            </a:r>
            <a:r>
              <a:rPr sz="1400" dirty="0">
                <a:solidFill>
                  <a:srgbClr val="000000"/>
                </a:solidFill>
                <a:latin typeface="LHSDHL+Calibri"/>
                <a:cs typeface="LHSDHL+Calibri"/>
              </a:rPr>
              <a:t>В</a:t>
            </a:r>
            <a:r>
              <a:rPr sz="1400" spc="-10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1400" dirty="0">
                <a:solidFill>
                  <a:srgbClr val="000000"/>
                </a:solidFill>
                <a:latin typeface="LHSDHL+Calibri"/>
                <a:cs typeface="LHSDHL+Calibri"/>
              </a:rPr>
              <a:t>стороне</a:t>
            </a:r>
            <a:r>
              <a:rPr sz="1400" dirty="0">
                <a:solidFill>
                  <a:srgbClr val="000000"/>
                </a:solidFill>
                <a:latin typeface="CUUDVN+Calibri"/>
                <a:cs typeface="CUUDVN+Calibri"/>
              </a:rPr>
              <a:t>.</a:t>
            </a:r>
            <a:r>
              <a:rPr sz="1400" spc="-22" dirty="0">
                <a:solidFill>
                  <a:srgbClr val="000000"/>
                </a:solidFill>
                <a:latin typeface="CUUDVN+Calibri"/>
                <a:cs typeface="CUUDVN+Calibri"/>
              </a:rPr>
              <a:t> </a:t>
            </a:r>
            <a:r>
              <a:rPr sz="1400" dirty="0">
                <a:solidFill>
                  <a:srgbClr val="000000"/>
                </a:solidFill>
                <a:latin typeface="LHSDHL+Calibri"/>
                <a:cs typeface="LHSDHL+Calibri"/>
              </a:rPr>
              <a:t>Из</a:t>
            </a:r>
            <a:r>
              <a:rPr sz="1400" spc="-10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1400" dirty="0">
                <a:solidFill>
                  <a:srgbClr val="000000"/>
                </a:solidFill>
                <a:latin typeface="LHSDHL+Calibri"/>
                <a:cs typeface="LHSDHL+Calibri"/>
              </a:rPr>
              <a:t>опыта</a:t>
            </a:r>
            <a:r>
              <a:rPr sz="1400" spc="-18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1400" dirty="0">
                <a:solidFill>
                  <a:srgbClr val="000000"/>
                </a:solidFill>
                <a:latin typeface="LHSDHL+Calibri"/>
                <a:cs typeface="LHSDHL+Calibri"/>
              </a:rPr>
              <a:t>работы</a:t>
            </a:r>
            <a:r>
              <a:rPr sz="1400" spc="10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1400" dirty="0">
                <a:solidFill>
                  <a:srgbClr val="000000"/>
                </a:solidFill>
                <a:latin typeface="LHSDHL+Calibri"/>
                <a:cs typeface="LHSDHL+Calibri"/>
              </a:rPr>
              <a:t>с аутичными</a:t>
            </a:r>
            <a:r>
              <a:rPr sz="1400" spc="19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1400" dirty="0">
                <a:solidFill>
                  <a:srgbClr val="000000"/>
                </a:solidFill>
                <a:latin typeface="LHSDHL+Calibri"/>
                <a:cs typeface="LHSDHL+Calibri"/>
              </a:rPr>
              <a:t>детьми</a:t>
            </a:r>
            <a:r>
              <a:rPr sz="1400" dirty="0">
                <a:solidFill>
                  <a:srgbClr val="000000"/>
                </a:solidFill>
                <a:latin typeface="CUUDVN+Calibri"/>
                <a:cs typeface="CUUDVN+Calibri"/>
              </a:rPr>
              <a:t>. -</a:t>
            </a:r>
            <a:r>
              <a:rPr sz="1400" spc="-13" dirty="0">
                <a:solidFill>
                  <a:srgbClr val="000000"/>
                </a:solidFill>
                <a:latin typeface="CUUDVN+Calibri"/>
                <a:cs typeface="CUUDVN+Calibri"/>
              </a:rPr>
              <a:t> </a:t>
            </a:r>
            <a:r>
              <a:rPr sz="1400" dirty="0">
                <a:solidFill>
                  <a:srgbClr val="000000"/>
                </a:solidFill>
                <a:latin typeface="LHSDHL+Calibri"/>
                <a:cs typeface="LHSDHL+Calibri"/>
              </a:rPr>
              <a:t>М</a:t>
            </a:r>
            <a:r>
              <a:rPr sz="1400" dirty="0">
                <a:solidFill>
                  <a:srgbClr val="000000"/>
                </a:solidFill>
                <a:latin typeface="CUUDVN+Calibri"/>
                <a:cs typeface="CUUDVN+Calibri"/>
              </a:rPr>
              <a:t>.,</a:t>
            </a:r>
            <a:r>
              <a:rPr sz="1400" spc="-12" dirty="0">
                <a:solidFill>
                  <a:srgbClr val="000000"/>
                </a:solidFill>
                <a:latin typeface="CUUDVN+Calibri"/>
                <a:cs typeface="CUUDVN+Calibri"/>
              </a:rPr>
              <a:t> </a:t>
            </a:r>
            <a:r>
              <a:rPr sz="1400" dirty="0">
                <a:solidFill>
                  <a:srgbClr val="000000"/>
                </a:solidFill>
                <a:latin typeface="CUUDVN+Calibri"/>
                <a:cs typeface="CUUDVN+Calibri"/>
              </a:rPr>
              <a:t>2003.</a:t>
            </a:r>
          </a:p>
          <a:p>
            <a:pPr marL="0" marR="0">
              <a:lnSpc>
                <a:spcPts val="1667"/>
              </a:lnSpc>
              <a:spcBef>
                <a:spcPts val="0"/>
              </a:spcBef>
              <a:spcAft>
                <a:spcPts val="0"/>
              </a:spcAft>
            </a:pPr>
            <a:r>
              <a:rPr sz="1400" dirty="0">
                <a:solidFill>
                  <a:srgbClr val="000000"/>
                </a:solidFill>
                <a:latin typeface="LHSDHL+Calibri"/>
                <a:cs typeface="LHSDHL+Calibri"/>
              </a:rPr>
              <a:t>Либлинг М</a:t>
            </a:r>
            <a:r>
              <a:rPr sz="1400" dirty="0">
                <a:solidFill>
                  <a:srgbClr val="000000"/>
                </a:solidFill>
                <a:latin typeface="CUUDVN+Calibri"/>
                <a:cs typeface="CUUDVN+Calibri"/>
              </a:rPr>
              <a:t>.</a:t>
            </a:r>
            <a:r>
              <a:rPr sz="1400" spc="-10" dirty="0">
                <a:solidFill>
                  <a:srgbClr val="000000"/>
                </a:solidFill>
                <a:latin typeface="CUUDVN+Calibri"/>
                <a:cs typeface="CUUDVN+Calibri"/>
              </a:rPr>
              <a:t> </a:t>
            </a:r>
            <a:r>
              <a:rPr sz="1400" dirty="0">
                <a:solidFill>
                  <a:srgbClr val="000000"/>
                </a:solidFill>
                <a:latin typeface="LHSDHL+Calibri"/>
                <a:cs typeface="LHSDHL+Calibri"/>
              </a:rPr>
              <a:t>М</a:t>
            </a:r>
            <a:r>
              <a:rPr sz="1400" dirty="0">
                <a:solidFill>
                  <a:srgbClr val="000000"/>
                </a:solidFill>
                <a:latin typeface="CUUDVN+Calibri"/>
                <a:cs typeface="CUUDVN+Calibri"/>
              </a:rPr>
              <a:t>.</a:t>
            </a:r>
            <a:r>
              <a:rPr sz="1400" spc="-10" dirty="0">
                <a:solidFill>
                  <a:srgbClr val="000000"/>
                </a:solidFill>
                <a:latin typeface="CUUDVN+Calibri"/>
                <a:cs typeface="CUUDVN+Calibri"/>
              </a:rPr>
              <a:t> </a:t>
            </a:r>
            <a:r>
              <a:rPr sz="1400" dirty="0">
                <a:solidFill>
                  <a:srgbClr val="000000"/>
                </a:solidFill>
                <a:latin typeface="LHSDHL+Calibri"/>
                <a:cs typeface="LHSDHL+Calibri"/>
              </a:rPr>
              <a:t>Холдинг</a:t>
            </a:r>
            <a:r>
              <a:rPr sz="1400" dirty="0">
                <a:solidFill>
                  <a:srgbClr val="000000"/>
                </a:solidFill>
                <a:latin typeface="CUUDVN+Calibri"/>
                <a:cs typeface="CUUDVN+Calibri"/>
              </a:rPr>
              <a:t>-</a:t>
            </a:r>
            <a:r>
              <a:rPr sz="1400" dirty="0">
                <a:solidFill>
                  <a:srgbClr val="000000"/>
                </a:solidFill>
                <a:latin typeface="LHSDHL+Calibri"/>
                <a:cs typeface="LHSDHL+Calibri"/>
              </a:rPr>
              <a:t>терапия </a:t>
            </a:r>
            <a:r>
              <a:rPr sz="1400" spc="-12" dirty="0">
                <a:solidFill>
                  <a:srgbClr val="000000"/>
                </a:solidFill>
                <a:latin typeface="LHSDHL+Calibri"/>
                <a:cs typeface="LHSDHL+Calibri"/>
              </a:rPr>
              <a:t>как</a:t>
            </a:r>
            <a:r>
              <a:rPr sz="1400" spc="18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1400" dirty="0">
                <a:solidFill>
                  <a:srgbClr val="000000"/>
                </a:solidFill>
                <a:latin typeface="LHSDHL+Calibri"/>
                <a:cs typeface="LHSDHL+Calibri"/>
              </a:rPr>
              <a:t>форма психологической</a:t>
            </a:r>
            <a:r>
              <a:rPr sz="1400" spc="17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1400" dirty="0">
                <a:solidFill>
                  <a:srgbClr val="000000"/>
                </a:solidFill>
                <a:latin typeface="LHSDHL+Calibri"/>
                <a:cs typeface="LHSDHL+Calibri"/>
              </a:rPr>
              <a:t>помощи</a:t>
            </a:r>
            <a:r>
              <a:rPr sz="1400" spc="-28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1400" dirty="0">
                <a:solidFill>
                  <a:srgbClr val="000000"/>
                </a:solidFill>
                <a:latin typeface="LHSDHL+Calibri"/>
                <a:cs typeface="LHSDHL+Calibri"/>
              </a:rPr>
              <a:t>семье,</a:t>
            </a:r>
            <a:r>
              <a:rPr sz="1400" spc="16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1400" dirty="0">
                <a:solidFill>
                  <a:srgbClr val="000000"/>
                </a:solidFill>
                <a:latin typeface="LHSDHL+Calibri"/>
                <a:cs typeface="LHSDHL+Calibri"/>
              </a:rPr>
              <a:t>имеющей аутичного ребенка</a:t>
            </a:r>
            <a:r>
              <a:rPr sz="1400" spc="24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1400" dirty="0">
                <a:solidFill>
                  <a:srgbClr val="000000"/>
                </a:solidFill>
                <a:latin typeface="CUUDVN+Calibri"/>
                <a:cs typeface="CUUDVN+Calibri"/>
              </a:rPr>
              <a:t>// </a:t>
            </a:r>
            <a:r>
              <a:rPr sz="1400" dirty="0">
                <a:solidFill>
                  <a:srgbClr val="000000"/>
                </a:solidFill>
                <a:latin typeface="LHSDHL+Calibri"/>
                <a:cs typeface="LHSDHL+Calibri"/>
              </a:rPr>
              <a:t>Дефектология</a:t>
            </a:r>
            <a:r>
              <a:rPr sz="1400" dirty="0">
                <a:solidFill>
                  <a:srgbClr val="000000"/>
                </a:solidFill>
                <a:latin typeface="CUUDVN+Calibri"/>
                <a:cs typeface="CUUDVN+Calibri"/>
              </a:rPr>
              <a:t>.</a:t>
            </a:r>
            <a:r>
              <a:rPr sz="1400" spc="-10" dirty="0">
                <a:solidFill>
                  <a:srgbClr val="000000"/>
                </a:solidFill>
                <a:latin typeface="CUUDVN+Calibri"/>
                <a:cs typeface="CUUDVN+Calibri"/>
              </a:rPr>
              <a:t> </a:t>
            </a:r>
            <a:r>
              <a:rPr sz="1400" dirty="0">
                <a:solidFill>
                  <a:srgbClr val="000000"/>
                </a:solidFill>
                <a:latin typeface="CUUDVN+Calibri"/>
                <a:cs typeface="CUUDVN+Calibri"/>
              </a:rPr>
              <a:t>-</a:t>
            </a:r>
            <a:r>
              <a:rPr sz="1400" spc="-13" dirty="0">
                <a:solidFill>
                  <a:srgbClr val="000000"/>
                </a:solidFill>
                <a:latin typeface="CUUDVN+Calibri"/>
                <a:cs typeface="CUUDVN+Calibri"/>
              </a:rPr>
              <a:t> </a:t>
            </a:r>
            <a:r>
              <a:rPr sz="1400" dirty="0">
                <a:solidFill>
                  <a:srgbClr val="000000"/>
                </a:solidFill>
                <a:latin typeface="CUUDVN+Calibri"/>
                <a:cs typeface="CUUDVN+Calibri"/>
              </a:rPr>
              <a:t>1996.</a:t>
            </a:r>
            <a:r>
              <a:rPr sz="1400" spc="16" dirty="0">
                <a:solidFill>
                  <a:srgbClr val="000000"/>
                </a:solidFill>
                <a:latin typeface="CUUDVN+Calibri"/>
                <a:cs typeface="CUUDVN+Calibri"/>
              </a:rPr>
              <a:t> </a:t>
            </a:r>
            <a:r>
              <a:rPr sz="1400" dirty="0">
                <a:solidFill>
                  <a:srgbClr val="000000"/>
                </a:solidFill>
                <a:latin typeface="CUUDVN+Calibri"/>
                <a:cs typeface="CUUDVN+Calibri"/>
              </a:rPr>
              <a:t>- </a:t>
            </a:r>
            <a:r>
              <a:rPr sz="1400" dirty="0">
                <a:solidFill>
                  <a:srgbClr val="000000"/>
                </a:solidFill>
                <a:latin typeface="LHSDHL+Calibri"/>
                <a:cs typeface="LHSDHL+Calibri"/>
              </a:rPr>
              <a:t>№ </a:t>
            </a:r>
            <a:r>
              <a:rPr sz="1400" dirty="0">
                <a:solidFill>
                  <a:srgbClr val="000000"/>
                </a:solidFill>
                <a:latin typeface="CUUDVN+Calibri"/>
                <a:cs typeface="CUUDVN+Calibri"/>
              </a:rPr>
              <a:t>3. -</a:t>
            </a:r>
            <a:r>
              <a:rPr sz="1400" spc="-13" dirty="0">
                <a:solidFill>
                  <a:srgbClr val="000000"/>
                </a:solidFill>
                <a:latin typeface="CUUDVN+Calibri"/>
                <a:cs typeface="CUUDVN+Calibri"/>
              </a:rPr>
              <a:t> </a:t>
            </a:r>
            <a:r>
              <a:rPr sz="1400" dirty="0">
                <a:solidFill>
                  <a:srgbClr val="000000"/>
                </a:solidFill>
                <a:latin typeface="LHSDHL+Calibri"/>
                <a:cs typeface="LHSDHL+Calibri"/>
              </a:rPr>
              <a:t>С</a:t>
            </a:r>
            <a:r>
              <a:rPr sz="1400" dirty="0">
                <a:solidFill>
                  <a:srgbClr val="000000"/>
                </a:solidFill>
                <a:latin typeface="CUUDVN+Calibri"/>
                <a:cs typeface="CUUDVN+Calibri"/>
              </a:rPr>
              <a:t>. 56-66.</a:t>
            </a:r>
          </a:p>
          <a:p>
            <a:pPr marL="0" marR="0">
              <a:lnSpc>
                <a:spcPts val="1680"/>
              </a:lnSpc>
              <a:spcBef>
                <a:spcPts val="0"/>
              </a:spcBef>
              <a:spcAft>
                <a:spcPts val="0"/>
              </a:spcAft>
            </a:pPr>
            <a:r>
              <a:rPr sz="1400" dirty="0">
                <a:solidFill>
                  <a:srgbClr val="000000"/>
                </a:solidFill>
                <a:latin typeface="LHSDHL+Calibri"/>
                <a:cs typeface="LHSDHL+Calibri"/>
              </a:rPr>
              <a:t>Методические рекомендации</a:t>
            </a:r>
            <a:r>
              <a:rPr sz="1400" spc="46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1400" dirty="0">
                <a:solidFill>
                  <a:srgbClr val="000000"/>
                </a:solidFill>
                <a:latin typeface="LHSDHL+Calibri"/>
                <a:cs typeface="LHSDHL+Calibri"/>
              </a:rPr>
              <a:t>по</a:t>
            </a:r>
            <a:r>
              <a:rPr sz="1400" spc="-14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1400" dirty="0">
                <a:solidFill>
                  <a:srgbClr val="000000"/>
                </a:solidFill>
                <a:latin typeface="LHSDHL+Calibri"/>
                <a:cs typeface="LHSDHL+Calibri"/>
              </a:rPr>
              <a:t>организации</a:t>
            </a:r>
            <a:r>
              <a:rPr sz="1400" spc="17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1400" dirty="0">
                <a:solidFill>
                  <a:srgbClr val="000000"/>
                </a:solidFill>
                <a:latin typeface="LHSDHL+Calibri"/>
                <a:cs typeface="LHSDHL+Calibri"/>
              </a:rPr>
              <a:t>работы</a:t>
            </a:r>
            <a:r>
              <a:rPr sz="1400" spc="10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1400" dirty="0">
                <a:solidFill>
                  <a:srgbClr val="000000"/>
                </a:solidFill>
                <a:latin typeface="LHSDHL+Calibri"/>
                <a:cs typeface="LHSDHL+Calibri"/>
              </a:rPr>
              <a:t>центров помощи</a:t>
            </a:r>
            <a:r>
              <a:rPr sz="1400" spc="-30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1400" dirty="0">
                <a:solidFill>
                  <a:srgbClr val="000000"/>
                </a:solidFill>
                <a:latin typeface="LHSDHL+Calibri"/>
                <a:cs typeface="LHSDHL+Calibri"/>
              </a:rPr>
              <a:t>детям</a:t>
            </a:r>
            <a:r>
              <a:rPr sz="1400" spc="14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1400" dirty="0">
                <a:solidFill>
                  <a:srgbClr val="000000"/>
                </a:solidFill>
                <a:latin typeface="LHSDHL+Calibri"/>
                <a:cs typeface="LHSDHL+Calibri"/>
              </a:rPr>
              <a:t>с </a:t>
            </a:r>
            <a:r>
              <a:rPr sz="1400" spc="-24" dirty="0">
                <a:solidFill>
                  <a:srgbClr val="000000"/>
                </a:solidFill>
                <a:latin typeface="LHSDHL+Calibri"/>
                <a:cs typeface="LHSDHL+Calibri"/>
              </a:rPr>
              <a:t>РДА</a:t>
            </a:r>
            <a:r>
              <a:rPr sz="1400" dirty="0">
                <a:solidFill>
                  <a:srgbClr val="000000"/>
                </a:solidFill>
                <a:latin typeface="CUUDVN+Calibri"/>
                <a:cs typeface="CUUDVN+Calibri"/>
              </a:rPr>
              <a:t>.</a:t>
            </a:r>
            <a:r>
              <a:rPr sz="1400" spc="-10" dirty="0">
                <a:solidFill>
                  <a:srgbClr val="000000"/>
                </a:solidFill>
                <a:latin typeface="CUUDVN+Calibri"/>
                <a:cs typeface="CUUDVN+Calibri"/>
              </a:rPr>
              <a:t> </a:t>
            </a:r>
            <a:r>
              <a:rPr sz="1400" dirty="0">
                <a:solidFill>
                  <a:srgbClr val="000000"/>
                </a:solidFill>
                <a:latin typeface="LHSDHL+Calibri"/>
                <a:cs typeface="LHSDHL+Calibri"/>
              </a:rPr>
              <a:t>Письмо Министерство Образования</a:t>
            </a:r>
            <a:r>
              <a:rPr sz="1400" spc="14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1400" dirty="0">
                <a:solidFill>
                  <a:srgbClr val="000000"/>
                </a:solidFill>
                <a:latin typeface="LHSDHL+Calibri"/>
                <a:cs typeface="LHSDHL+Calibri"/>
              </a:rPr>
              <a:t>РФ от</a:t>
            </a:r>
            <a:r>
              <a:rPr sz="1400" spc="-12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1400" dirty="0">
                <a:solidFill>
                  <a:srgbClr val="000000"/>
                </a:solidFill>
                <a:latin typeface="CUUDVN+Calibri"/>
                <a:cs typeface="CUUDVN+Calibri"/>
              </a:rPr>
              <a:t>24 </a:t>
            </a:r>
            <a:r>
              <a:rPr sz="1400" dirty="0">
                <a:solidFill>
                  <a:srgbClr val="000000"/>
                </a:solidFill>
                <a:latin typeface="LHSDHL+Calibri"/>
                <a:cs typeface="LHSDHL+Calibri"/>
              </a:rPr>
              <a:t>мая </a:t>
            </a:r>
            <a:r>
              <a:rPr sz="1400" dirty="0">
                <a:solidFill>
                  <a:srgbClr val="000000"/>
                </a:solidFill>
                <a:latin typeface="CUUDVN+Calibri"/>
                <a:cs typeface="CUUDVN+Calibri"/>
              </a:rPr>
              <a:t>2002 </a:t>
            </a:r>
            <a:r>
              <a:rPr sz="1400" spc="-64" dirty="0">
                <a:solidFill>
                  <a:srgbClr val="000000"/>
                </a:solidFill>
                <a:latin typeface="LHSDHL+Calibri"/>
                <a:cs typeface="LHSDHL+Calibri"/>
              </a:rPr>
              <a:t>г</a:t>
            </a:r>
            <a:r>
              <a:rPr sz="1400" dirty="0">
                <a:solidFill>
                  <a:srgbClr val="000000"/>
                </a:solidFill>
                <a:latin typeface="CUUDVN+Calibri"/>
                <a:cs typeface="CUUDVN+Calibri"/>
              </a:rPr>
              <a:t>.</a:t>
            </a:r>
          </a:p>
          <a:p>
            <a:pPr marL="16763" marR="0">
              <a:lnSpc>
                <a:spcPts val="1679"/>
              </a:lnSpc>
              <a:spcBef>
                <a:spcPts val="0"/>
              </a:spcBef>
              <a:spcAft>
                <a:spcPts val="0"/>
              </a:spcAft>
            </a:pPr>
            <a:r>
              <a:rPr sz="1400" dirty="0">
                <a:solidFill>
                  <a:srgbClr val="000000"/>
                </a:solidFill>
                <a:latin typeface="LHSDHL+Calibri"/>
                <a:cs typeface="LHSDHL+Calibri"/>
              </a:rPr>
              <a:t>№ </a:t>
            </a:r>
            <a:r>
              <a:rPr sz="1400" dirty="0">
                <a:solidFill>
                  <a:srgbClr val="000000"/>
                </a:solidFill>
                <a:latin typeface="CUUDVN+Calibri"/>
                <a:cs typeface="CUUDVN+Calibri"/>
              </a:rPr>
              <a:t>29/2141-6.</a:t>
            </a:r>
          </a:p>
        </p:txBody>
      </p:sp>
      <p:sp>
        <p:nvSpPr>
          <p:cNvPr id="14" name="object 14"/>
          <p:cNvSpPr txBox="1"/>
          <p:nvPr/>
        </p:nvSpPr>
        <p:spPr>
          <a:xfrm>
            <a:off x="301142" y="4742965"/>
            <a:ext cx="241205" cy="88466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713"/>
              </a:lnSpc>
              <a:spcBef>
                <a:spcPts val="0"/>
              </a:spcBef>
              <a:spcAft>
                <a:spcPts val="0"/>
              </a:spcAft>
            </a:pPr>
            <a:r>
              <a:rPr sz="1400" dirty="0">
                <a:solidFill>
                  <a:srgbClr val="000000"/>
                </a:solidFill>
                <a:latin typeface="LHSDHL+Calibri"/>
                <a:cs typeface="LHSDHL+Calibri"/>
              </a:rPr>
              <a:t>•</a:t>
            </a:r>
          </a:p>
          <a:p>
            <a:pPr marL="0" marR="0">
              <a:lnSpc>
                <a:spcPts val="1679"/>
              </a:lnSpc>
              <a:spcBef>
                <a:spcPts val="0"/>
              </a:spcBef>
              <a:spcAft>
                <a:spcPts val="0"/>
              </a:spcAft>
            </a:pPr>
            <a:r>
              <a:rPr sz="1400" dirty="0">
                <a:solidFill>
                  <a:srgbClr val="000000"/>
                </a:solidFill>
                <a:latin typeface="LHSDHL+Calibri"/>
                <a:cs typeface="LHSDHL+Calibri"/>
              </a:rPr>
              <a:t>•</a:t>
            </a:r>
          </a:p>
          <a:p>
            <a:pPr marL="0" marR="0">
              <a:lnSpc>
                <a:spcPts val="1679"/>
              </a:lnSpc>
              <a:spcBef>
                <a:spcPts val="0"/>
              </a:spcBef>
              <a:spcAft>
                <a:spcPts val="0"/>
              </a:spcAft>
            </a:pPr>
            <a:r>
              <a:rPr sz="1400" dirty="0">
                <a:solidFill>
                  <a:srgbClr val="000000"/>
                </a:solidFill>
                <a:latin typeface="LHSDHL+Calibri"/>
                <a:cs typeface="LHSDHL+Calibri"/>
              </a:rPr>
              <a:t>•</a:t>
            </a:r>
          </a:p>
          <a:p>
            <a:pPr marL="0" marR="0">
              <a:lnSpc>
                <a:spcPts val="1571"/>
              </a:lnSpc>
              <a:spcBef>
                <a:spcPts val="20"/>
              </a:spcBef>
              <a:spcAft>
                <a:spcPts val="0"/>
              </a:spcAft>
            </a:pPr>
            <a:r>
              <a:rPr sz="1400" dirty="0">
                <a:solidFill>
                  <a:srgbClr val="000000"/>
                </a:solidFill>
                <a:latin typeface="BKADOJ+Arial"/>
                <a:cs typeface="BKADOJ+Arial"/>
              </a:rPr>
              <a:t>•</a:t>
            </a:r>
          </a:p>
        </p:txBody>
      </p:sp>
      <p:sp>
        <p:nvSpPr>
          <p:cNvPr id="15" name="object 15"/>
          <p:cNvSpPr txBox="1"/>
          <p:nvPr/>
        </p:nvSpPr>
        <p:spPr>
          <a:xfrm>
            <a:off x="758342" y="4742965"/>
            <a:ext cx="8889578" cy="110800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713"/>
              </a:lnSpc>
              <a:spcBef>
                <a:spcPts val="0"/>
              </a:spcBef>
              <a:spcAft>
                <a:spcPts val="0"/>
              </a:spcAft>
            </a:pPr>
            <a:r>
              <a:rPr sz="1400" dirty="0">
                <a:solidFill>
                  <a:srgbClr val="000000"/>
                </a:solidFill>
                <a:latin typeface="LHSDHL+Calibri"/>
                <a:cs typeface="LHSDHL+Calibri"/>
              </a:rPr>
              <a:t>Морозов</a:t>
            </a:r>
            <a:r>
              <a:rPr sz="1400" spc="-28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1400" dirty="0">
                <a:solidFill>
                  <a:srgbClr val="000000"/>
                </a:solidFill>
                <a:latin typeface="LHSDHL+Calibri"/>
                <a:cs typeface="LHSDHL+Calibri"/>
              </a:rPr>
              <a:t>С</a:t>
            </a:r>
            <a:r>
              <a:rPr sz="1400" dirty="0">
                <a:solidFill>
                  <a:srgbClr val="000000"/>
                </a:solidFill>
                <a:latin typeface="CUUDVN+Calibri"/>
                <a:cs typeface="CUUDVN+Calibri"/>
              </a:rPr>
              <a:t>.</a:t>
            </a:r>
            <a:r>
              <a:rPr sz="1400" spc="18" dirty="0">
                <a:solidFill>
                  <a:srgbClr val="000000"/>
                </a:solidFill>
                <a:latin typeface="LHSDHL+Calibri"/>
                <a:cs typeface="LHSDHL+Calibri"/>
              </a:rPr>
              <a:t>А</a:t>
            </a:r>
            <a:r>
              <a:rPr sz="1400" dirty="0">
                <a:solidFill>
                  <a:srgbClr val="000000"/>
                </a:solidFill>
                <a:latin typeface="CUUDVN+Calibri"/>
                <a:cs typeface="CUUDVN+Calibri"/>
              </a:rPr>
              <a:t>.,</a:t>
            </a:r>
            <a:r>
              <a:rPr sz="1400" spc="-36" dirty="0">
                <a:solidFill>
                  <a:srgbClr val="000000"/>
                </a:solidFill>
                <a:latin typeface="CUUDVN+Calibri"/>
                <a:cs typeface="CUUDVN+Calibri"/>
              </a:rPr>
              <a:t> </a:t>
            </a:r>
            <a:r>
              <a:rPr sz="1400" dirty="0">
                <a:solidFill>
                  <a:srgbClr val="000000"/>
                </a:solidFill>
                <a:latin typeface="LHSDHL+Calibri"/>
                <a:cs typeface="LHSDHL+Calibri"/>
              </a:rPr>
              <a:t>Морозова </a:t>
            </a:r>
            <a:r>
              <a:rPr sz="1400" spc="-91" dirty="0">
                <a:solidFill>
                  <a:srgbClr val="000000"/>
                </a:solidFill>
                <a:latin typeface="LHSDHL+Calibri"/>
                <a:cs typeface="LHSDHL+Calibri"/>
              </a:rPr>
              <a:t>Т</a:t>
            </a:r>
            <a:r>
              <a:rPr sz="1400" dirty="0">
                <a:solidFill>
                  <a:srgbClr val="000000"/>
                </a:solidFill>
                <a:latin typeface="CUUDVN+Calibri"/>
                <a:cs typeface="CUUDVN+Calibri"/>
              </a:rPr>
              <a:t>.</a:t>
            </a:r>
            <a:r>
              <a:rPr sz="1400" dirty="0">
                <a:solidFill>
                  <a:srgbClr val="000000"/>
                </a:solidFill>
                <a:latin typeface="LHSDHL+Calibri"/>
                <a:cs typeface="LHSDHL+Calibri"/>
              </a:rPr>
              <a:t>И</a:t>
            </a:r>
            <a:r>
              <a:rPr sz="1400" dirty="0">
                <a:solidFill>
                  <a:srgbClr val="000000"/>
                </a:solidFill>
                <a:latin typeface="CUUDVN+Calibri"/>
                <a:cs typeface="CUUDVN+Calibri"/>
              </a:rPr>
              <a:t>.</a:t>
            </a:r>
            <a:r>
              <a:rPr sz="1400" spc="-10" dirty="0">
                <a:solidFill>
                  <a:srgbClr val="000000"/>
                </a:solidFill>
                <a:latin typeface="CUUDVN+Calibri"/>
                <a:cs typeface="CUUDVN+Calibri"/>
              </a:rPr>
              <a:t> </a:t>
            </a:r>
            <a:r>
              <a:rPr sz="1400" dirty="0">
                <a:solidFill>
                  <a:srgbClr val="000000"/>
                </a:solidFill>
                <a:latin typeface="LHSDHL+Calibri"/>
                <a:cs typeface="LHSDHL+Calibri"/>
              </a:rPr>
              <a:t>Мир за стеклянной</a:t>
            </a:r>
            <a:r>
              <a:rPr sz="1400" spc="-11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1400" dirty="0">
                <a:solidFill>
                  <a:srgbClr val="000000"/>
                </a:solidFill>
                <a:latin typeface="LHSDHL+Calibri"/>
                <a:cs typeface="LHSDHL+Calibri"/>
              </a:rPr>
              <a:t>стеной</a:t>
            </a:r>
            <a:r>
              <a:rPr sz="1400" spc="-15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1400" dirty="0">
                <a:solidFill>
                  <a:srgbClr val="000000"/>
                </a:solidFill>
                <a:latin typeface="CUUDVN+Calibri"/>
                <a:cs typeface="CUUDVN+Calibri"/>
              </a:rPr>
              <a:t>// </a:t>
            </a:r>
            <a:r>
              <a:rPr sz="1400" dirty="0">
                <a:solidFill>
                  <a:srgbClr val="000000"/>
                </a:solidFill>
                <a:latin typeface="LHSDHL+Calibri"/>
                <a:cs typeface="LHSDHL+Calibri"/>
              </a:rPr>
              <a:t>Материнство</a:t>
            </a:r>
            <a:r>
              <a:rPr sz="1400" dirty="0">
                <a:solidFill>
                  <a:srgbClr val="000000"/>
                </a:solidFill>
                <a:latin typeface="CUUDVN+Calibri"/>
                <a:cs typeface="CUUDVN+Calibri"/>
              </a:rPr>
              <a:t>.</a:t>
            </a:r>
            <a:r>
              <a:rPr sz="1400" spc="-10" dirty="0">
                <a:solidFill>
                  <a:srgbClr val="000000"/>
                </a:solidFill>
                <a:latin typeface="CUUDVN+Calibri"/>
                <a:cs typeface="CUUDVN+Calibri"/>
              </a:rPr>
              <a:t> </a:t>
            </a:r>
            <a:r>
              <a:rPr sz="1400" dirty="0">
                <a:solidFill>
                  <a:srgbClr val="000000"/>
                </a:solidFill>
                <a:latin typeface="CUUDVN+Calibri"/>
                <a:cs typeface="CUUDVN+Calibri"/>
              </a:rPr>
              <a:t>- 1997. - </a:t>
            </a:r>
            <a:r>
              <a:rPr sz="1400" dirty="0">
                <a:solidFill>
                  <a:srgbClr val="000000"/>
                </a:solidFill>
                <a:latin typeface="LHSDHL+Calibri"/>
                <a:cs typeface="LHSDHL+Calibri"/>
              </a:rPr>
              <a:t>№№</a:t>
            </a:r>
            <a:r>
              <a:rPr sz="1400" spc="-21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1400" dirty="0">
                <a:solidFill>
                  <a:srgbClr val="000000"/>
                </a:solidFill>
                <a:latin typeface="CUUDVN+Calibri"/>
                <a:cs typeface="CUUDVN+Calibri"/>
              </a:rPr>
              <a:t>1 -</a:t>
            </a:r>
            <a:r>
              <a:rPr sz="1400" spc="-13" dirty="0">
                <a:solidFill>
                  <a:srgbClr val="000000"/>
                </a:solidFill>
                <a:latin typeface="CUUDVN+Calibri"/>
                <a:cs typeface="CUUDVN+Calibri"/>
              </a:rPr>
              <a:t> </a:t>
            </a:r>
            <a:r>
              <a:rPr sz="1400" dirty="0">
                <a:solidFill>
                  <a:srgbClr val="000000"/>
                </a:solidFill>
                <a:latin typeface="CUUDVN+Calibri"/>
                <a:cs typeface="CUUDVN+Calibri"/>
              </a:rPr>
              <a:t>6, 9.</a:t>
            </a:r>
          </a:p>
          <a:p>
            <a:pPr marL="0" marR="0">
              <a:lnSpc>
                <a:spcPts val="1679"/>
              </a:lnSpc>
              <a:spcBef>
                <a:spcPts val="0"/>
              </a:spcBef>
              <a:spcAft>
                <a:spcPts val="0"/>
              </a:spcAft>
            </a:pPr>
            <a:r>
              <a:rPr sz="1400" dirty="0">
                <a:solidFill>
                  <a:srgbClr val="000000"/>
                </a:solidFill>
                <a:latin typeface="LHSDHL+Calibri"/>
                <a:cs typeface="LHSDHL+Calibri"/>
              </a:rPr>
              <a:t>Победить аутизм. </a:t>
            </a:r>
            <a:r>
              <a:rPr sz="1400" spc="-11" dirty="0">
                <a:solidFill>
                  <a:srgbClr val="000000"/>
                </a:solidFill>
                <a:latin typeface="LHSDHL+Calibri"/>
                <a:cs typeface="LHSDHL+Calibri"/>
              </a:rPr>
              <a:t>Метод</a:t>
            </a:r>
            <a:r>
              <a:rPr sz="1400" dirty="0">
                <a:solidFill>
                  <a:srgbClr val="000000"/>
                </a:solidFill>
                <a:latin typeface="LHSDHL+Calibri"/>
                <a:cs typeface="LHSDHL+Calibri"/>
              </a:rPr>
              <a:t> семьи</a:t>
            </a:r>
            <a:r>
              <a:rPr sz="1400" spc="19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1400" dirty="0">
                <a:solidFill>
                  <a:srgbClr val="000000"/>
                </a:solidFill>
                <a:latin typeface="LHSDHL+Calibri"/>
                <a:cs typeface="LHSDHL+Calibri"/>
              </a:rPr>
              <a:t>Кауфман / </a:t>
            </a:r>
            <a:r>
              <a:rPr sz="1400" spc="-16" dirty="0">
                <a:solidFill>
                  <a:srgbClr val="000000"/>
                </a:solidFill>
                <a:latin typeface="LHSDHL+Calibri"/>
                <a:cs typeface="LHSDHL+Calibri"/>
              </a:rPr>
              <a:t>Сост.</a:t>
            </a:r>
            <a:r>
              <a:rPr sz="1400" dirty="0">
                <a:solidFill>
                  <a:srgbClr val="000000"/>
                </a:solidFill>
                <a:latin typeface="LHSDHL+Calibri"/>
                <a:cs typeface="LHSDHL+Calibri"/>
              </a:rPr>
              <a:t> Н.Л.</a:t>
            </a:r>
            <a:r>
              <a:rPr sz="1400" spc="-26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1400" dirty="0">
                <a:solidFill>
                  <a:srgbClr val="000000"/>
                </a:solidFill>
                <a:latin typeface="LHSDHL+Calibri"/>
                <a:cs typeface="LHSDHL+Calibri"/>
              </a:rPr>
              <a:t>Холмогорова.</a:t>
            </a:r>
            <a:r>
              <a:rPr sz="1400" spc="-10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1400" dirty="0">
                <a:solidFill>
                  <a:srgbClr val="000000"/>
                </a:solidFill>
                <a:latin typeface="CUUDVN+Calibri"/>
                <a:cs typeface="CUUDVN+Calibri"/>
              </a:rPr>
              <a:t>- </a:t>
            </a:r>
            <a:r>
              <a:rPr sz="1400" dirty="0">
                <a:solidFill>
                  <a:srgbClr val="000000"/>
                </a:solidFill>
                <a:latin typeface="LHSDHL+Calibri"/>
                <a:cs typeface="LHSDHL+Calibri"/>
              </a:rPr>
              <a:t>М.:</a:t>
            </a:r>
            <a:r>
              <a:rPr sz="1400" spc="-23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1400" dirty="0">
                <a:solidFill>
                  <a:srgbClr val="000000"/>
                </a:solidFill>
                <a:latin typeface="LHSDHL+Calibri"/>
                <a:cs typeface="LHSDHL+Calibri"/>
              </a:rPr>
              <a:t>Центр лечебной педагогики,</a:t>
            </a:r>
            <a:r>
              <a:rPr sz="1400" spc="33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1400" dirty="0">
                <a:solidFill>
                  <a:srgbClr val="000000"/>
                </a:solidFill>
                <a:latin typeface="LHSDHL+Calibri"/>
                <a:cs typeface="LHSDHL+Calibri"/>
              </a:rPr>
              <a:t>2005.</a:t>
            </a:r>
          </a:p>
          <a:p>
            <a:pPr marL="0" marR="0">
              <a:lnSpc>
                <a:spcPts val="1679"/>
              </a:lnSpc>
              <a:spcBef>
                <a:spcPts val="0"/>
              </a:spcBef>
              <a:spcAft>
                <a:spcPts val="0"/>
              </a:spcAft>
            </a:pPr>
            <a:r>
              <a:rPr sz="1400" dirty="0">
                <a:solidFill>
                  <a:srgbClr val="000000"/>
                </a:solidFill>
                <a:latin typeface="LHSDHL+Calibri"/>
                <a:cs typeface="LHSDHL+Calibri"/>
              </a:rPr>
              <a:t>Подготовка к обучению детей с ранним детским</a:t>
            </a:r>
            <a:r>
              <a:rPr sz="1400" spc="13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1400" dirty="0">
                <a:solidFill>
                  <a:srgbClr val="000000"/>
                </a:solidFill>
                <a:latin typeface="LHSDHL+Calibri"/>
                <a:cs typeface="LHSDHL+Calibri"/>
              </a:rPr>
              <a:t>аутизмом</a:t>
            </a:r>
            <a:r>
              <a:rPr sz="1400" spc="12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1400" dirty="0">
                <a:solidFill>
                  <a:srgbClr val="000000"/>
                </a:solidFill>
                <a:latin typeface="LHSDHL+Calibri"/>
                <a:cs typeface="LHSDHL+Calibri"/>
              </a:rPr>
              <a:t>(начало)</a:t>
            </a:r>
            <a:r>
              <a:rPr sz="1400" spc="-18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1400" dirty="0">
                <a:solidFill>
                  <a:srgbClr val="000000"/>
                </a:solidFill>
                <a:latin typeface="LHSDHL+Calibri"/>
                <a:cs typeface="LHSDHL+Calibri"/>
              </a:rPr>
              <a:t>// Дефектология.</a:t>
            </a:r>
            <a:r>
              <a:rPr sz="1400" spc="13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1400" dirty="0">
                <a:solidFill>
                  <a:srgbClr val="000000"/>
                </a:solidFill>
                <a:latin typeface="CUUDVN+Calibri"/>
                <a:cs typeface="CUUDVN+Calibri"/>
              </a:rPr>
              <a:t>- 1997. - </a:t>
            </a:r>
            <a:r>
              <a:rPr sz="1400" dirty="0">
                <a:solidFill>
                  <a:srgbClr val="000000"/>
                </a:solidFill>
                <a:latin typeface="LHSDHL+Calibri"/>
                <a:cs typeface="LHSDHL+Calibri"/>
              </a:rPr>
              <a:t>№4.</a:t>
            </a:r>
            <a:r>
              <a:rPr sz="1400" spc="-14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1400" dirty="0">
                <a:solidFill>
                  <a:srgbClr val="000000"/>
                </a:solidFill>
                <a:latin typeface="CUUDVN+Calibri"/>
                <a:cs typeface="CUUDVN+Calibri"/>
              </a:rPr>
              <a:t>- </a:t>
            </a:r>
            <a:r>
              <a:rPr sz="1400" dirty="0">
                <a:solidFill>
                  <a:srgbClr val="000000"/>
                </a:solidFill>
                <a:latin typeface="LHSDHL+Calibri"/>
                <a:cs typeface="LHSDHL+Calibri"/>
              </a:rPr>
              <a:t>С.80</a:t>
            </a:r>
            <a:r>
              <a:rPr sz="1400" dirty="0">
                <a:solidFill>
                  <a:srgbClr val="000000"/>
                </a:solidFill>
                <a:latin typeface="CUUDVN+Calibri"/>
                <a:cs typeface="CUUDVN+Calibri"/>
              </a:rPr>
              <a:t>-86.</a:t>
            </a:r>
          </a:p>
          <a:p>
            <a:pPr marL="0" marR="0">
              <a:lnSpc>
                <a:spcPts val="1671"/>
              </a:lnSpc>
              <a:spcBef>
                <a:spcPts val="0"/>
              </a:spcBef>
              <a:spcAft>
                <a:spcPts val="0"/>
              </a:spcAft>
            </a:pPr>
            <a:r>
              <a:rPr sz="1400" dirty="0">
                <a:solidFill>
                  <a:srgbClr val="000000"/>
                </a:solidFill>
                <a:latin typeface="LHSDHL+Calibri"/>
                <a:cs typeface="LHSDHL+Calibri"/>
              </a:rPr>
              <a:t>Подготовка к обучению детей</a:t>
            </a:r>
            <a:r>
              <a:rPr sz="1400" spc="13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1400" dirty="0">
                <a:solidFill>
                  <a:srgbClr val="000000"/>
                </a:solidFill>
                <a:latin typeface="LHSDHL+Calibri"/>
                <a:cs typeface="LHSDHL+Calibri"/>
              </a:rPr>
              <a:t>с ранним детским</a:t>
            </a:r>
            <a:r>
              <a:rPr sz="1400" spc="10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1400" dirty="0">
                <a:solidFill>
                  <a:srgbClr val="000000"/>
                </a:solidFill>
                <a:latin typeface="LHSDHL+Calibri"/>
                <a:cs typeface="LHSDHL+Calibri"/>
              </a:rPr>
              <a:t>аутизмом (продолжение)</a:t>
            </a:r>
            <a:r>
              <a:rPr sz="1400" spc="-27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1400" dirty="0">
                <a:solidFill>
                  <a:srgbClr val="000000"/>
                </a:solidFill>
                <a:latin typeface="LHSDHL+Calibri"/>
                <a:cs typeface="LHSDHL+Calibri"/>
              </a:rPr>
              <a:t>//</a:t>
            </a:r>
            <a:r>
              <a:rPr sz="1400" spc="-10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1400" dirty="0">
                <a:solidFill>
                  <a:srgbClr val="000000"/>
                </a:solidFill>
                <a:latin typeface="LHSDHL+Calibri"/>
                <a:cs typeface="LHSDHL+Calibri"/>
              </a:rPr>
              <a:t>Дефектология. </a:t>
            </a:r>
            <a:r>
              <a:rPr sz="1400" dirty="0">
                <a:solidFill>
                  <a:srgbClr val="000000"/>
                </a:solidFill>
                <a:latin typeface="CUUDVN+Calibri"/>
                <a:cs typeface="CUUDVN+Calibri"/>
              </a:rPr>
              <a:t>-</a:t>
            </a:r>
            <a:r>
              <a:rPr sz="1400" spc="-13" dirty="0">
                <a:solidFill>
                  <a:srgbClr val="000000"/>
                </a:solidFill>
                <a:latin typeface="CUUDVN+Calibri"/>
                <a:cs typeface="CUUDVN+Calibri"/>
              </a:rPr>
              <a:t> </a:t>
            </a:r>
            <a:r>
              <a:rPr sz="1400" dirty="0">
                <a:solidFill>
                  <a:srgbClr val="000000"/>
                </a:solidFill>
                <a:latin typeface="CUUDVN+Calibri"/>
                <a:cs typeface="CUUDVN+Calibri"/>
              </a:rPr>
              <a:t>1998.</a:t>
            </a:r>
            <a:r>
              <a:rPr sz="1400" spc="21" dirty="0">
                <a:solidFill>
                  <a:srgbClr val="000000"/>
                </a:solidFill>
                <a:latin typeface="CUUDVN+Calibri"/>
                <a:cs typeface="CUUDVN+Calibri"/>
              </a:rPr>
              <a:t> </a:t>
            </a:r>
            <a:r>
              <a:rPr sz="1400" dirty="0">
                <a:solidFill>
                  <a:srgbClr val="000000"/>
                </a:solidFill>
                <a:latin typeface="CUUDVN+Calibri"/>
                <a:cs typeface="CUUDVN+Calibri"/>
              </a:rPr>
              <a:t>-</a:t>
            </a:r>
            <a:r>
              <a:rPr sz="1400" spc="-13" dirty="0">
                <a:solidFill>
                  <a:srgbClr val="000000"/>
                </a:solidFill>
                <a:latin typeface="CUUDVN+Calibri"/>
                <a:cs typeface="CUUDVN+Calibri"/>
              </a:rPr>
              <a:t> </a:t>
            </a:r>
            <a:r>
              <a:rPr sz="1400" dirty="0">
                <a:solidFill>
                  <a:srgbClr val="000000"/>
                </a:solidFill>
                <a:latin typeface="LHSDHL+Calibri"/>
                <a:cs typeface="LHSDHL+Calibri"/>
              </a:rPr>
              <a:t>№1.</a:t>
            </a:r>
            <a:r>
              <a:rPr sz="1400" spc="-10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1400" dirty="0">
                <a:solidFill>
                  <a:srgbClr val="000000"/>
                </a:solidFill>
                <a:latin typeface="CUUDVN+Calibri"/>
                <a:cs typeface="CUUDVN+Calibri"/>
              </a:rPr>
              <a:t>-</a:t>
            </a:r>
            <a:r>
              <a:rPr sz="1400" spc="-13" dirty="0">
                <a:solidFill>
                  <a:srgbClr val="000000"/>
                </a:solidFill>
                <a:latin typeface="CUUDVN+Calibri"/>
                <a:cs typeface="CUUDVN+Calibri"/>
              </a:rPr>
              <a:t> </a:t>
            </a:r>
            <a:r>
              <a:rPr sz="1400" dirty="0">
                <a:solidFill>
                  <a:srgbClr val="000000"/>
                </a:solidFill>
                <a:latin typeface="LHSDHL+Calibri"/>
                <a:cs typeface="LHSDHL+Calibri"/>
              </a:rPr>
              <a:t>С. 69</a:t>
            </a:r>
            <a:r>
              <a:rPr sz="1400" dirty="0">
                <a:solidFill>
                  <a:srgbClr val="000000"/>
                </a:solidFill>
                <a:latin typeface="CUUDVN+Calibri"/>
                <a:cs typeface="CUUDVN+Calibri"/>
              </a:rPr>
              <a:t>-80.</a:t>
            </a:r>
          </a:p>
          <a:p>
            <a:pPr marL="0" marR="0">
              <a:lnSpc>
                <a:spcPts val="1679"/>
              </a:lnSpc>
              <a:spcBef>
                <a:spcPts val="0"/>
              </a:spcBef>
              <a:spcAft>
                <a:spcPts val="0"/>
              </a:spcAft>
            </a:pPr>
            <a:r>
              <a:rPr sz="1400" dirty="0">
                <a:solidFill>
                  <a:srgbClr val="000000"/>
                </a:solidFill>
                <a:latin typeface="LHSDHL+Calibri"/>
                <a:cs typeface="LHSDHL+Calibri"/>
              </a:rPr>
              <a:t>Сатмари П.</a:t>
            </a:r>
            <a:r>
              <a:rPr sz="1400" spc="-12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1400" dirty="0">
                <a:solidFill>
                  <a:srgbClr val="000000"/>
                </a:solidFill>
                <a:latin typeface="LHSDHL+Calibri"/>
                <a:cs typeface="LHSDHL+Calibri"/>
              </a:rPr>
              <a:t>Дети с аутизмом.</a:t>
            </a:r>
            <a:r>
              <a:rPr sz="1400" spc="15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1400" dirty="0">
                <a:solidFill>
                  <a:srgbClr val="000000"/>
                </a:solidFill>
                <a:latin typeface="LHSDHL+Calibri"/>
                <a:cs typeface="LHSDHL+Calibri"/>
              </a:rPr>
              <a:t>СПб., Питер., 2005.</a:t>
            </a:r>
            <a:r>
              <a:rPr sz="1400" spc="12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1400" dirty="0">
                <a:solidFill>
                  <a:srgbClr val="000000"/>
                </a:solidFill>
                <a:latin typeface="LHSDHL+Calibri"/>
                <a:cs typeface="LHSDHL+Calibri"/>
              </a:rPr>
              <a:t>224 с.</a:t>
            </a:r>
          </a:p>
        </p:txBody>
      </p:sp>
      <p:sp>
        <p:nvSpPr>
          <p:cNvPr id="16" name="object 16"/>
          <p:cNvSpPr txBox="1"/>
          <p:nvPr/>
        </p:nvSpPr>
        <p:spPr>
          <a:xfrm>
            <a:off x="301142" y="5603569"/>
            <a:ext cx="214825" cy="23730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568"/>
              </a:lnSpc>
              <a:spcBef>
                <a:spcPts val="0"/>
              </a:spcBef>
              <a:spcAft>
                <a:spcPts val="0"/>
              </a:spcAft>
            </a:pPr>
            <a:r>
              <a:rPr sz="1400" dirty="0">
                <a:solidFill>
                  <a:srgbClr val="000000"/>
                </a:solidFill>
                <a:latin typeface="BKADOJ+Arial"/>
                <a:cs typeface="BKADOJ+Arial"/>
              </a:rPr>
              <a:t>•</a:t>
            </a:r>
          </a:p>
        </p:txBody>
      </p:sp>
      <p:sp>
        <p:nvSpPr>
          <p:cNvPr id="17" name="object 17"/>
          <p:cNvSpPr txBox="1"/>
          <p:nvPr/>
        </p:nvSpPr>
        <p:spPr>
          <a:xfrm>
            <a:off x="301142" y="5816929"/>
            <a:ext cx="214825" cy="23730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568"/>
              </a:lnSpc>
              <a:spcBef>
                <a:spcPts val="0"/>
              </a:spcBef>
              <a:spcAft>
                <a:spcPts val="0"/>
              </a:spcAft>
            </a:pPr>
            <a:r>
              <a:rPr sz="1400" dirty="0">
                <a:solidFill>
                  <a:srgbClr val="000000"/>
                </a:solidFill>
                <a:latin typeface="BKADOJ+Arial"/>
                <a:cs typeface="BKADOJ+Arial"/>
              </a:rPr>
              <a:t>•</a:t>
            </a:r>
          </a:p>
        </p:txBody>
      </p:sp>
      <p:sp>
        <p:nvSpPr>
          <p:cNvPr id="18" name="object 18"/>
          <p:cNvSpPr txBox="1"/>
          <p:nvPr/>
        </p:nvSpPr>
        <p:spPr>
          <a:xfrm>
            <a:off x="758342" y="5808571"/>
            <a:ext cx="2081835" cy="25576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713"/>
              </a:lnSpc>
              <a:spcBef>
                <a:spcPts val="0"/>
              </a:spcBef>
              <a:spcAft>
                <a:spcPts val="0"/>
              </a:spcAft>
            </a:pPr>
            <a:r>
              <a:rPr sz="1400" dirty="0">
                <a:solidFill>
                  <a:srgbClr val="000000"/>
                </a:solidFill>
                <a:latin typeface="CUUDVN+Calibri"/>
                <a:cs typeface="CUUDVN+Calibri"/>
              </a:rPr>
              <a:t>http://www.helpautism.ru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2721229" y="1788120"/>
            <a:ext cx="6906574" cy="78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5859"/>
              </a:lnSpc>
              <a:spcBef>
                <a:spcPts val="0"/>
              </a:spcBef>
              <a:spcAft>
                <a:spcPts val="0"/>
              </a:spcAft>
            </a:pPr>
            <a:r>
              <a:rPr sz="4800" b="1" i="1" spc="-18" dirty="0">
                <a:solidFill>
                  <a:srgbClr val="000000"/>
                </a:solidFill>
                <a:latin typeface="RVWGAE+Calibri Bold Italic"/>
                <a:cs typeface="RVWGAE+Calibri Bold Italic"/>
              </a:rPr>
              <a:t>СПАСИБО</a:t>
            </a:r>
            <a:r>
              <a:rPr sz="4800" b="1" i="1" spc="16" dirty="0">
                <a:solidFill>
                  <a:srgbClr val="000000"/>
                </a:solidFill>
                <a:latin typeface="RVWGAE+Calibri Bold Italic"/>
                <a:cs typeface="RVWGAE+Calibri Bold Italic"/>
              </a:rPr>
              <a:t> </a:t>
            </a:r>
            <a:r>
              <a:rPr sz="4800" b="1" i="1" spc="-14" dirty="0">
                <a:solidFill>
                  <a:srgbClr val="000000"/>
                </a:solidFill>
                <a:latin typeface="RVWGAE+Calibri Bold Italic"/>
                <a:cs typeface="RVWGAE+Calibri Bold Italic"/>
              </a:rPr>
              <a:t>ЗА</a:t>
            </a:r>
            <a:r>
              <a:rPr sz="4800" b="1" i="1" spc="14" dirty="0">
                <a:solidFill>
                  <a:srgbClr val="000000"/>
                </a:solidFill>
                <a:latin typeface="RVWGAE+Calibri Bold Italic"/>
                <a:cs typeface="RVWGAE+Calibri Bold Italic"/>
              </a:rPr>
              <a:t> </a:t>
            </a:r>
            <a:r>
              <a:rPr sz="4800" b="1" i="1" dirty="0">
                <a:solidFill>
                  <a:srgbClr val="000000"/>
                </a:solidFill>
                <a:latin typeface="RVWGAE+Calibri Bold Italic"/>
                <a:cs typeface="RVWGAE+Calibri Bold Italic"/>
              </a:rPr>
              <a:t>ВНИМАНИЕ!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4430522" y="273381"/>
            <a:ext cx="3528557" cy="4417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3178"/>
              </a:lnSpc>
              <a:spcBef>
                <a:spcPts val="0"/>
              </a:spcBef>
              <a:spcAft>
                <a:spcPts val="0"/>
              </a:spcAft>
            </a:pPr>
            <a:r>
              <a:rPr sz="2600" b="1" dirty="0">
                <a:solidFill>
                  <a:srgbClr val="000000"/>
                </a:solidFill>
                <a:latin typeface="KMIMCN+Calibri Bold"/>
                <a:cs typeface="KMIMCN+Calibri Bold"/>
              </a:rPr>
              <a:t>Частота</a:t>
            </a:r>
            <a:r>
              <a:rPr sz="2600" b="1" spc="-29" dirty="0">
                <a:solidFill>
                  <a:srgbClr val="000000"/>
                </a:solidFill>
                <a:latin typeface="KMIMCN+Calibri Bold"/>
                <a:cs typeface="KMIMCN+Calibri Bold"/>
              </a:rPr>
              <a:t> </a:t>
            </a:r>
            <a:r>
              <a:rPr sz="2600" b="1" dirty="0">
                <a:solidFill>
                  <a:srgbClr val="000000"/>
                </a:solidFill>
                <a:latin typeface="KMIMCN+Calibri Bold"/>
                <a:cs typeface="KMIMCN+Calibri Bold"/>
              </a:rPr>
              <a:t>встречаемости: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429768" y="716828"/>
            <a:ext cx="10245267" cy="44216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3181"/>
              </a:lnSpc>
              <a:spcBef>
                <a:spcPts val="0"/>
              </a:spcBef>
              <a:spcAft>
                <a:spcPts val="0"/>
              </a:spcAft>
            </a:pPr>
            <a:r>
              <a:rPr sz="2600" dirty="0">
                <a:solidFill>
                  <a:srgbClr val="000000"/>
                </a:solidFill>
                <a:latin typeface="CUUDVN+Calibri"/>
                <a:cs typeface="CUUDVN+Calibri"/>
              </a:rPr>
              <a:t>3-</a:t>
            </a:r>
            <a:r>
              <a:rPr sz="2600" dirty="0">
                <a:solidFill>
                  <a:srgbClr val="000000"/>
                </a:solidFill>
                <a:latin typeface="LHSDHL+Calibri"/>
                <a:cs typeface="LHSDHL+Calibri"/>
              </a:rPr>
              <a:t>6</a:t>
            </a:r>
            <a:r>
              <a:rPr sz="2600" spc="-21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2600" dirty="0">
                <a:solidFill>
                  <a:srgbClr val="000000"/>
                </a:solidFill>
                <a:latin typeface="LHSDHL+Calibri"/>
                <a:cs typeface="LHSDHL+Calibri"/>
              </a:rPr>
              <a:t>на 10</a:t>
            </a:r>
            <a:r>
              <a:rPr sz="2600" spc="-19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2600" dirty="0">
                <a:solidFill>
                  <a:srgbClr val="000000"/>
                </a:solidFill>
                <a:latin typeface="LHSDHL+Calibri"/>
                <a:cs typeface="LHSDHL+Calibri"/>
              </a:rPr>
              <a:t>000</a:t>
            </a:r>
            <a:r>
              <a:rPr sz="2600" spc="-27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2600" spc="-12" dirty="0">
                <a:solidFill>
                  <a:srgbClr val="000000"/>
                </a:solidFill>
                <a:latin typeface="LHSDHL+Calibri"/>
                <a:cs typeface="LHSDHL+Calibri"/>
              </a:rPr>
              <a:t>детей</a:t>
            </a:r>
            <a:r>
              <a:rPr sz="2600" dirty="0">
                <a:solidFill>
                  <a:srgbClr val="000000"/>
                </a:solidFill>
                <a:latin typeface="LHSDHL+Calibri"/>
                <a:cs typeface="LHSDHL+Calibri"/>
              </a:rPr>
              <a:t> (детский</a:t>
            </a:r>
            <a:r>
              <a:rPr sz="2600" spc="-33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2600" dirty="0">
                <a:solidFill>
                  <a:srgbClr val="000000"/>
                </a:solidFill>
                <a:latin typeface="LHSDHL+Calibri"/>
                <a:cs typeface="LHSDHL+Calibri"/>
              </a:rPr>
              <a:t>аутизм) или не</a:t>
            </a:r>
            <a:r>
              <a:rPr sz="2600" spc="-27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2600" dirty="0">
                <a:solidFill>
                  <a:srgbClr val="000000"/>
                </a:solidFill>
                <a:latin typeface="LHSDHL+Calibri"/>
                <a:cs typeface="LHSDHL+Calibri"/>
              </a:rPr>
              <a:t>более чем 0,1%</a:t>
            </a:r>
            <a:r>
              <a:rPr sz="2600" spc="-21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2600" spc="-26" dirty="0">
                <a:solidFill>
                  <a:srgbClr val="000000"/>
                </a:solidFill>
                <a:latin typeface="LHSDHL+Calibri"/>
                <a:cs typeface="LHSDHL+Calibri"/>
              </a:rPr>
              <a:t>от</a:t>
            </a:r>
            <a:r>
              <a:rPr sz="2600" spc="37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2600" spc="-15" dirty="0">
                <a:solidFill>
                  <a:srgbClr val="000000"/>
                </a:solidFill>
                <a:latin typeface="LHSDHL+Calibri"/>
                <a:cs typeface="LHSDHL+Calibri"/>
              </a:rPr>
              <a:t>детского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429768" y="1034110"/>
            <a:ext cx="1720195" cy="4417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3178"/>
              </a:lnSpc>
              <a:spcBef>
                <a:spcPts val="0"/>
              </a:spcBef>
              <a:spcAft>
                <a:spcPts val="0"/>
              </a:spcAft>
            </a:pPr>
            <a:r>
              <a:rPr sz="2600" dirty="0">
                <a:solidFill>
                  <a:srgbClr val="000000"/>
                </a:solidFill>
                <a:latin typeface="LHSDHL+Calibri"/>
                <a:cs typeface="LHSDHL+Calibri"/>
              </a:rPr>
              <a:t>населения,</a:t>
            </a:r>
          </a:p>
        </p:txBody>
      </p:sp>
      <p:sp>
        <p:nvSpPr>
          <p:cNvPr id="6" name="object 6"/>
          <p:cNvSpPr txBox="1"/>
          <p:nvPr/>
        </p:nvSpPr>
        <p:spPr>
          <a:xfrm>
            <a:off x="429768" y="1479119"/>
            <a:ext cx="8110719" cy="221763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3178"/>
              </a:lnSpc>
              <a:spcBef>
                <a:spcPts val="0"/>
              </a:spcBef>
              <a:spcAft>
                <a:spcPts val="0"/>
              </a:spcAft>
            </a:pPr>
            <a:r>
              <a:rPr sz="2600" dirty="0">
                <a:solidFill>
                  <a:srgbClr val="000000"/>
                </a:solidFill>
                <a:latin typeface="CUUDVN+Calibri"/>
                <a:cs typeface="CUUDVN+Calibri"/>
              </a:rPr>
              <a:t>21-</a:t>
            </a:r>
            <a:r>
              <a:rPr sz="2600" dirty="0">
                <a:solidFill>
                  <a:srgbClr val="000000"/>
                </a:solidFill>
                <a:latin typeface="LHSDHL+Calibri"/>
                <a:cs typeface="LHSDHL+Calibri"/>
              </a:rPr>
              <a:t>26</a:t>
            </a:r>
            <a:r>
              <a:rPr sz="2600" spc="-36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2600" dirty="0">
                <a:solidFill>
                  <a:srgbClr val="000000"/>
                </a:solidFill>
                <a:latin typeface="LHSDHL+Calibri"/>
                <a:cs typeface="LHSDHL+Calibri"/>
              </a:rPr>
              <a:t>на 10</a:t>
            </a:r>
            <a:r>
              <a:rPr sz="2600" spc="-12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2600" dirty="0">
                <a:solidFill>
                  <a:srgbClr val="000000"/>
                </a:solidFill>
                <a:latin typeface="LHSDHL+Calibri"/>
                <a:cs typeface="LHSDHL+Calibri"/>
              </a:rPr>
              <a:t>000</a:t>
            </a:r>
            <a:r>
              <a:rPr sz="2600" spc="-25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2600" spc="-13" dirty="0">
                <a:solidFill>
                  <a:srgbClr val="000000"/>
                </a:solidFill>
                <a:latin typeface="LHSDHL+Calibri"/>
                <a:cs typeface="LHSDHL+Calibri"/>
              </a:rPr>
              <a:t>детей</a:t>
            </a:r>
            <a:r>
              <a:rPr sz="2600" spc="-10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2600" dirty="0">
                <a:solidFill>
                  <a:srgbClr val="000000"/>
                </a:solidFill>
                <a:latin typeface="LHSDHL+Calibri"/>
                <a:cs typeface="LHSDHL+Calibri"/>
              </a:rPr>
              <a:t>–</a:t>
            </a:r>
            <a:r>
              <a:rPr sz="2600" spc="13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2600" dirty="0">
                <a:solidFill>
                  <a:srgbClr val="000000"/>
                </a:solidFill>
                <a:latin typeface="LHSDHL+Calibri"/>
                <a:cs typeface="LHSDHL+Calibri"/>
              </a:rPr>
              <a:t>аутистические</a:t>
            </a:r>
            <a:r>
              <a:rPr sz="2600" spc="-44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2600" dirty="0">
                <a:solidFill>
                  <a:srgbClr val="000000"/>
                </a:solidFill>
                <a:latin typeface="LHSDHL+Calibri"/>
                <a:cs typeface="LHSDHL+Calibri"/>
              </a:rPr>
              <a:t>черты,</a:t>
            </a:r>
          </a:p>
          <a:p>
            <a:pPr marL="0" marR="0">
              <a:lnSpc>
                <a:spcPts val="3178"/>
              </a:lnSpc>
              <a:spcBef>
                <a:spcPts val="313"/>
              </a:spcBef>
              <a:spcAft>
                <a:spcPts val="0"/>
              </a:spcAft>
            </a:pPr>
            <a:r>
              <a:rPr sz="2600" dirty="0">
                <a:solidFill>
                  <a:srgbClr val="000000"/>
                </a:solidFill>
                <a:latin typeface="LHSDHL+Calibri"/>
                <a:cs typeface="LHSDHL+Calibri"/>
              </a:rPr>
              <a:t>у</a:t>
            </a:r>
            <a:r>
              <a:rPr sz="2600" spc="-12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2600" dirty="0">
                <a:solidFill>
                  <a:srgbClr val="000000"/>
                </a:solidFill>
                <a:latin typeface="LHSDHL+Calibri"/>
                <a:cs typeface="LHSDHL+Calibri"/>
              </a:rPr>
              <a:t>мальчиков</a:t>
            </a:r>
            <a:r>
              <a:rPr sz="2600" spc="-12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2600" dirty="0">
                <a:solidFill>
                  <a:srgbClr val="000000"/>
                </a:solidFill>
                <a:latin typeface="LHSDHL+Calibri"/>
                <a:cs typeface="LHSDHL+Calibri"/>
              </a:rPr>
              <a:t>встречается в 3</a:t>
            </a:r>
            <a:r>
              <a:rPr sz="2600" dirty="0">
                <a:solidFill>
                  <a:srgbClr val="000000"/>
                </a:solidFill>
                <a:latin typeface="CUUDVN+Calibri"/>
                <a:cs typeface="CUUDVN+Calibri"/>
              </a:rPr>
              <a:t>-</a:t>
            </a:r>
            <a:r>
              <a:rPr sz="2600" dirty="0">
                <a:solidFill>
                  <a:srgbClr val="000000"/>
                </a:solidFill>
                <a:latin typeface="LHSDHL+Calibri"/>
                <a:cs typeface="LHSDHL+Calibri"/>
              </a:rPr>
              <a:t>4</a:t>
            </a:r>
            <a:r>
              <a:rPr sz="2600" spc="-10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2600" dirty="0">
                <a:solidFill>
                  <a:srgbClr val="000000"/>
                </a:solidFill>
                <a:latin typeface="LHSDHL+Calibri"/>
                <a:cs typeface="LHSDHL+Calibri"/>
              </a:rPr>
              <a:t>раза чаще,</a:t>
            </a:r>
            <a:r>
              <a:rPr sz="2600" spc="-13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2600" dirty="0">
                <a:solidFill>
                  <a:srgbClr val="000000"/>
                </a:solidFill>
                <a:latin typeface="LHSDHL+Calibri"/>
                <a:cs typeface="LHSDHL+Calibri"/>
              </a:rPr>
              <a:t>чем у девочек.</a:t>
            </a:r>
          </a:p>
          <a:p>
            <a:pPr marL="4892294" marR="0">
              <a:lnSpc>
                <a:spcPts val="3178"/>
              </a:lnSpc>
              <a:spcBef>
                <a:spcPts val="316"/>
              </a:spcBef>
              <a:spcAft>
                <a:spcPts val="0"/>
              </a:spcAft>
            </a:pPr>
            <a:r>
              <a:rPr sz="2600" b="1" dirty="0">
                <a:solidFill>
                  <a:srgbClr val="000000"/>
                </a:solidFill>
                <a:latin typeface="KMIMCN+Calibri Bold"/>
                <a:cs typeface="KMIMCN+Calibri Bold"/>
              </a:rPr>
              <a:t>Сочетание:</a:t>
            </a:r>
          </a:p>
          <a:p>
            <a:pPr marL="0" marR="0">
              <a:lnSpc>
                <a:spcPts val="3178"/>
              </a:lnSpc>
              <a:spcBef>
                <a:spcPts val="325"/>
              </a:spcBef>
              <a:spcAft>
                <a:spcPts val="0"/>
              </a:spcAft>
            </a:pPr>
            <a:r>
              <a:rPr sz="2600" dirty="0">
                <a:solidFill>
                  <a:srgbClr val="000000"/>
                </a:solidFill>
                <a:latin typeface="LHSDHL+Calibri"/>
                <a:cs typeface="LHSDHL+Calibri"/>
              </a:rPr>
              <a:t>аутизм</a:t>
            </a:r>
            <a:r>
              <a:rPr sz="2600" spc="-14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2600" dirty="0">
                <a:solidFill>
                  <a:srgbClr val="000000"/>
                </a:solidFill>
                <a:latin typeface="LHSDHL+Calibri"/>
                <a:cs typeface="LHSDHL+Calibri"/>
              </a:rPr>
              <a:t>и нарушения</a:t>
            </a:r>
            <a:r>
              <a:rPr sz="2600" spc="-12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2600" dirty="0">
                <a:solidFill>
                  <a:srgbClr val="000000"/>
                </a:solidFill>
                <a:latin typeface="LHSDHL+Calibri"/>
                <a:cs typeface="LHSDHL+Calibri"/>
              </a:rPr>
              <a:t>зрения</a:t>
            </a:r>
            <a:r>
              <a:rPr sz="2600" spc="-26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2600" dirty="0">
                <a:solidFill>
                  <a:srgbClr val="000000"/>
                </a:solidFill>
                <a:latin typeface="LHSDHL+Calibri"/>
                <a:cs typeface="LHSDHL+Calibri"/>
              </a:rPr>
              <a:t>– </a:t>
            </a:r>
            <a:r>
              <a:rPr sz="2600" dirty="0">
                <a:solidFill>
                  <a:srgbClr val="000000"/>
                </a:solidFill>
                <a:latin typeface="CUUDVN+Calibri"/>
                <a:cs typeface="CUUDVN+Calibri"/>
              </a:rPr>
              <a:t>1/5;</a:t>
            </a:r>
          </a:p>
          <a:p>
            <a:pPr marL="0" marR="0">
              <a:lnSpc>
                <a:spcPts val="3178"/>
              </a:lnSpc>
              <a:spcBef>
                <a:spcPts val="313"/>
              </a:spcBef>
              <a:spcAft>
                <a:spcPts val="0"/>
              </a:spcAft>
            </a:pPr>
            <a:r>
              <a:rPr sz="2600" dirty="0">
                <a:solidFill>
                  <a:srgbClr val="000000"/>
                </a:solidFill>
                <a:latin typeface="LHSDHL+Calibri"/>
                <a:cs typeface="LHSDHL+Calibri"/>
              </a:rPr>
              <a:t>аутизм</a:t>
            </a:r>
            <a:r>
              <a:rPr sz="2600" spc="-14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2600" dirty="0">
                <a:solidFill>
                  <a:srgbClr val="000000"/>
                </a:solidFill>
                <a:latin typeface="LHSDHL+Calibri"/>
                <a:cs typeface="LHSDHL+Calibri"/>
              </a:rPr>
              <a:t>и нарушения</a:t>
            </a:r>
            <a:r>
              <a:rPr sz="2600" spc="-12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2600" dirty="0">
                <a:solidFill>
                  <a:srgbClr val="000000"/>
                </a:solidFill>
                <a:latin typeface="LHSDHL+Calibri"/>
                <a:cs typeface="LHSDHL+Calibri"/>
              </a:rPr>
              <a:t>слуха – </a:t>
            </a:r>
            <a:r>
              <a:rPr sz="2600" dirty="0">
                <a:solidFill>
                  <a:srgbClr val="000000"/>
                </a:solidFill>
                <a:latin typeface="CUUDVN+Calibri"/>
                <a:cs typeface="CUUDVN+Calibri"/>
              </a:rPr>
              <a:t>1/4;</a:t>
            </a:r>
          </a:p>
        </p:txBody>
      </p:sp>
      <p:sp>
        <p:nvSpPr>
          <p:cNvPr id="7" name="object 7"/>
          <p:cNvSpPr txBox="1"/>
          <p:nvPr/>
        </p:nvSpPr>
        <p:spPr>
          <a:xfrm>
            <a:off x="429768" y="3698407"/>
            <a:ext cx="6104118" cy="44216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3181"/>
              </a:lnSpc>
              <a:spcBef>
                <a:spcPts val="0"/>
              </a:spcBef>
              <a:spcAft>
                <a:spcPts val="0"/>
              </a:spcAft>
            </a:pPr>
            <a:r>
              <a:rPr sz="2600" dirty="0">
                <a:solidFill>
                  <a:srgbClr val="000000"/>
                </a:solidFill>
                <a:latin typeface="LHSDHL+Calibri"/>
                <a:cs typeface="LHSDHL+Calibri"/>
              </a:rPr>
              <a:t>аутизм</a:t>
            </a:r>
            <a:r>
              <a:rPr sz="2600" spc="-15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2600" dirty="0">
                <a:solidFill>
                  <a:srgbClr val="000000"/>
                </a:solidFill>
                <a:latin typeface="LHSDHL+Calibri"/>
                <a:cs typeface="LHSDHL+Calibri"/>
              </a:rPr>
              <a:t>и синдромальные</a:t>
            </a:r>
            <a:r>
              <a:rPr sz="2600" spc="-34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2600" dirty="0">
                <a:solidFill>
                  <a:srgbClr val="000000"/>
                </a:solidFill>
                <a:latin typeface="LHSDHL+Calibri"/>
                <a:cs typeface="LHSDHL+Calibri"/>
              </a:rPr>
              <a:t>состояния – </a:t>
            </a:r>
            <a:r>
              <a:rPr sz="2600" dirty="0">
                <a:solidFill>
                  <a:srgbClr val="000000"/>
                </a:solidFill>
                <a:latin typeface="CUUDVN+Calibri"/>
                <a:cs typeface="CUUDVN+Calibri"/>
              </a:rPr>
              <a:t>1/4.</a:t>
            </a:r>
          </a:p>
        </p:txBody>
      </p:sp>
      <p:sp>
        <p:nvSpPr>
          <p:cNvPr id="8" name="object 8"/>
          <p:cNvSpPr txBox="1"/>
          <p:nvPr/>
        </p:nvSpPr>
        <p:spPr>
          <a:xfrm>
            <a:off x="502919" y="4587190"/>
            <a:ext cx="10316154" cy="177410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427732" marR="0">
              <a:lnSpc>
                <a:spcPts val="3178"/>
              </a:lnSpc>
              <a:spcBef>
                <a:spcPts val="0"/>
              </a:spcBef>
              <a:spcAft>
                <a:spcPts val="0"/>
              </a:spcAft>
            </a:pPr>
            <a:r>
              <a:rPr sz="2600" b="1" dirty="0">
                <a:solidFill>
                  <a:srgbClr val="000000"/>
                </a:solidFill>
                <a:latin typeface="KMIMCN+Calibri Bold"/>
                <a:cs typeface="KMIMCN+Calibri Bold"/>
              </a:rPr>
              <a:t>Интеллектуальные</a:t>
            </a:r>
            <a:r>
              <a:rPr sz="2600" b="1" spc="-22" dirty="0">
                <a:solidFill>
                  <a:srgbClr val="000000"/>
                </a:solidFill>
                <a:latin typeface="KMIMCN+Calibri Bold"/>
                <a:cs typeface="KMIMCN+Calibri Bold"/>
              </a:rPr>
              <a:t> </a:t>
            </a:r>
            <a:r>
              <a:rPr sz="2600" b="1" dirty="0">
                <a:solidFill>
                  <a:srgbClr val="000000"/>
                </a:solidFill>
                <a:latin typeface="KMIMCN+Calibri Bold"/>
                <a:cs typeface="KMIMCN+Calibri Bold"/>
              </a:rPr>
              <a:t>нарушения при аутизме:</a:t>
            </a:r>
          </a:p>
          <a:p>
            <a:pPr marL="0" marR="0">
              <a:lnSpc>
                <a:spcPts val="3178"/>
              </a:lnSpc>
              <a:spcBef>
                <a:spcPts val="313"/>
              </a:spcBef>
              <a:spcAft>
                <a:spcPts val="0"/>
              </a:spcAft>
            </a:pPr>
            <a:r>
              <a:rPr sz="2600" dirty="0">
                <a:solidFill>
                  <a:srgbClr val="000000"/>
                </a:solidFill>
                <a:latin typeface="LHSDHL+Calibri"/>
                <a:cs typeface="LHSDHL+Calibri"/>
              </a:rPr>
              <a:t>60</a:t>
            </a:r>
            <a:r>
              <a:rPr sz="2600" spc="-12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2600" dirty="0">
                <a:solidFill>
                  <a:srgbClr val="000000"/>
                </a:solidFill>
                <a:latin typeface="LHSDHL+Calibri"/>
                <a:cs typeface="LHSDHL+Calibri"/>
              </a:rPr>
              <a:t>% случаев </a:t>
            </a:r>
            <a:r>
              <a:rPr sz="2600" spc="-12" dirty="0">
                <a:solidFill>
                  <a:srgbClr val="000000"/>
                </a:solidFill>
                <a:latin typeface="LHSDHL+Calibri"/>
                <a:cs typeface="LHSDHL+Calibri"/>
              </a:rPr>
              <a:t>наблюдается</a:t>
            </a:r>
            <a:r>
              <a:rPr sz="2600" spc="-17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2600" dirty="0">
                <a:solidFill>
                  <a:srgbClr val="000000"/>
                </a:solidFill>
                <a:latin typeface="LHSDHL+Calibri"/>
                <a:cs typeface="LHSDHL+Calibri"/>
              </a:rPr>
              <a:t>умственная отсталость,</a:t>
            </a:r>
          </a:p>
          <a:p>
            <a:pPr marL="0" marR="0">
              <a:lnSpc>
                <a:spcPts val="3178"/>
              </a:lnSpc>
              <a:spcBef>
                <a:spcPts val="327"/>
              </a:spcBef>
              <a:spcAft>
                <a:spcPts val="0"/>
              </a:spcAft>
            </a:pPr>
            <a:r>
              <a:rPr sz="2600" dirty="0">
                <a:solidFill>
                  <a:srgbClr val="000000"/>
                </a:solidFill>
                <a:latin typeface="CUUDVN+Calibri"/>
                <a:cs typeface="CUUDVN+Calibri"/>
              </a:rPr>
              <a:t>20</a:t>
            </a:r>
            <a:r>
              <a:rPr sz="2600" spc="-12" dirty="0">
                <a:solidFill>
                  <a:srgbClr val="000000"/>
                </a:solidFill>
                <a:latin typeface="CUUDVN+Calibri"/>
                <a:cs typeface="CUUDVN+Calibri"/>
              </a:rPr>
              <a:t> </a:t>
            </a:r>
            <a:r>
              <a:rPr sz="2600" dirty="0">
                <a:solidFill>
                  <a:srgbClr val="000000"/>
                </a:solidFill>
                <a:latin typeface="CUUDVN+Calibri"/>
                <a:cs typeface="CUUDVN+Calibri"/>
              </a:rPr>
              <a:t>% - </a:t>
            </a:r>
            <a:r>
              <a:rPr sz="2600" dirty="0">
                <a:solidFill>
                  <a:srgbClr val="000000"/>
                </a:solidFill>
                <a:latin typeface="LHSDHL+Calibri"/>
                <a:cs typeface="LHSDHL+Calibri"/>
              </a:rPr>
              <a:t>легкая</a:t>
            </a:r>
            <a:r>
              <a:rPr sz="2600" spc="-14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2600" dirty="0">
                <a:solidFill>
                  <a:srgbClr val="000000"/>
                </a:solidFill>
                <a:latin typeface="LHSDHL+Calibri"/>
                <a:cs typeface="LHSDHL+Calibri"/>
              </a:rPr>
              <a:t>интеллектуальная</a:t>
            </a:r>
            <a:r>
              <a:rPr sz="2600" spc="-26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2600" dirty="0">
                <a:solidFill>
                  <a:srgbClr val="000000"/>
                </a:solidFill>
                <a:latin typeface="LHSDHL+Calibri"/>
                <a:cs typeface="LHSDHL+Calibri"/>
              </a:rPr>
              <a:t>недостаточность (ЗПР),</a:t>
            </a:r>
          </a:p>
          <a:p>
            <a:pPr marL="0" marR="0">
              <a:lnSpc>
                <a:spcPts val="3178"/>
              </a:lnSpc>
              <a:spcBef>
                <a:spcPts val="313"/>
              </a:spcBef>
              <a:spcAft>
                <a:spcPts val="0"/>
              </a:spcAft>
            </a:pPr>
            <a:r>
              <a:rPr sz="2600" dirty="0">
                <a:solidFill>
                  <a:srgbClr val="000000"/>
                </a:solidFill>
                <a:latin typeface="CUUDVN+Calibri"/>
                <a:cs typeface="CUUDVN+Calibri"/>
              </a:rPr>
              <a:t>20</a:t>
            </a:r>
            <a:r>
              <a:rPr sz="2600" spc="-12" dirty="0">
                <a:solidFill>
                  <a:srgbClr val="000000"/>
                </a:solidFill>
                <a:latin typeface="CUUDVN+Calibri"/>
                <a:cs typeface="CUUDVN+Calibri"/>
              </a:rPr>
              <a:t> </a:t>
            </a:r>
            <a:r>
              <a:rPr sz="2600" dirty="0">
                <a:solidFill>
                  <a:srgbClr val="000000"/>
                </a:solidFill>
                <a:latin typeface="CUUDVN+Calibri"/>
                <a:cs typeface="CUUDVN+Calibri"/>
              </a:rPr>
              <a:t>%</a:t>
            </a:r>
            <a:r>
              <a:rPr sz="2600" spc="590" dirty="0">
                <a:solidFill>
                  <a:srgbClr val="000000"/>
                </a:solidFill>
                <a:latin typeface="CUUDVN+Calibri"/>
                <a:cs typeface="CUUDVN+Calibri"/>
              </a:rPr>
              <a:t> </a:t>
            </a:r>
            <a:r>
              <a:rPr sz="2600" dirty="0">
                <a:solidFill>
                  <a:srgbClr val="000000"/>
                </a:solidFill>
                <a:latin typeface="CUUDVN+Calibri"/>
                <a:cs typeface="CUUDVN+Calibri"/>
              </a:rPr>
              <a:t>- </a:t>
            </a:r>
            <a:r>
              <a:rPr sz="2600" spc="-11" dirty="0">
                <a:solidFill>
                  <a:srgbClr val="000000"/>
                </a:solidFill>
                <a:latin typeface="LHSDHL+Calibri"/>
                <a:cs typeface="LHSDHL+Calibri"/>
              </a:rPr>
              <a:t>показатели</a:t>
            </a:r>
            <a:r>
              <a:rPr sz="2600" dirty="0">
                <a:solidFill>
                  <a:srgbClr val="000000"/>
                </a:solidFill>
                <a:latin typeface="LHSDHL+Calibri"/>
                <a:cs typeface="LHSDHL+Calibri"/>
              </a:rPr>
              <a:t> развития</a:t>
            </a:r>
            <a:r>
              <a:rPr sz="2600" spc="-15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2600" dirty="0">
                <a:solidFill>
                  <a:srgbClr val="000000"/>
                </a:solidFill>
                <a:latin typeface="LHSDHL+Calibri"/>
                <a:cs typeface="LHSDHL+Calibri"/>
              </a:rPr>
              <a:t>интеллекта</a:t>
            </a:r>
            <a:r>
              <a:rPr sz="2600" spc="-25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2600" dirty="0">
                <a:solidFill>
                  <a:srgbClr val="000000"/>
                </a:solidFill>
                <a:latin typeface="LHSDHL+Calibri"/>
                <a:cs typeface="LHSDHL+Calibri"/>
              </a:rPr>
              <a:t>в диапазоне</a:t>
            </a:r>
            <a:r>
              <a:rPr sz="2600" spc="-11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2600" dirty="0">
                <a:solidFill>
                  <a:srgbClr val="000000"/>
                </a:solidFill>
                <a:latin typeface="LHSDHL+Calibri"/>
                <a:cs typeface="LHSDHL+Calibri"/>
              </a:rPr>
              <a:t>возрастной нормы.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2149729" y="171550"/>
            <a:ext cx="8047099" cy="47156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3413"/>
              </a:lnSpc>
              <a:spcBef>
                <a:spcPts val="0"/>
              </a:spcBef>
              <a:spcAft>
                <a:spcPts val="0"/>
              </a:spcAft>
            </a:pPr>
            <a:r>
              <a:rPr sz="2800" b="1" i="1" dirty="0">
                <a:solidFill>
                  <a:srgbClr val="000000"/>
                </a:solidFill>
                <a:latin typeface="RVWGAE+Calibri Bold Italic"/>
                <a:cs typeface="RVWGAE+Calibri Bold Italic"/>
              </a:rPr>
              <a:t>История изучения</a:t>
            </a:r>
            <a:r>
              <a:rPr sz="2800" b="1" i="1" spc="11" dirty="0">
                <a:solidFill>
                  <a:srgbClr val="000000"/>
                </a:solidFill>
                <a:latin typeface="RVWGAE+Calibri Bold Italic"/>
                <a:cs typeface="RVWGAE+Calibri Bold Italic"/>
              </a:rPr>
              <a:t> </a:t>
            </a:r>
            <a:r>
              <a:rPr sz="2800" b="1" i="1" dirty="0">
                <a:solidFill>
                  <a:srgbClr val="000000"/>
                </a:solidFill>
                <a:latin typeface="RVWGAE+Calibri Bold Italic"/>
                <a:cs typeface="RVWGAE+Calibri Bold Italic"/>
              </a:rPr>
              <a:t>дети</a:t>
            </a:r>
            <a:r>
              <a:rPr sz="2800" b="1" i="1" spc="10" dirty="0">
                <a:solidFill>
                  <a:srgbClr val="000000"/>
                </a:solidFill>
                <a:latin typeface="RVWGAE+Calibri Bold Italic"/>
                <a:cs typeface="RVWGAE+Calibri Bold Italic"/>
              </a:rPr>
              <a:t> </a:t>
            </a:r>
            <a:r>
              <a:rPr sz="2800" b="1" i="1" dirty="0">
                <a:solidFill>
                  <a:srgbClr val="000000"/>
                </a:solidFill>
                <a:latin typeface="RVWGAE+Calibri Bold Italic"/>
                <a:cs typeface="RVWGAE+Calibri Bold Italic"/>
              </a:rPr>
              <a:t>с проявлениями</a:t>
            </a:r>
            <a:r>
              <a:rPr sz="2800" b="1" i="1" spc="54" dirty="0">
                <a:solidFill>
                  <a:srgbClr val="000000"/>
                </a:solidFill>
                <a:latin typeface="RVWGAE+Calibri Bold Italic"/>
                <a:cs typeface="RVWGAE+Calibri Bold Italic"/>
              </a:rPr>
              <a:t> </a:t>
            </a:r>
            <a:r>
              <a:rPr sz="2800" b="1" i="1" dirty="0">
                <a:solidFill>
                  <a:srgbClr val="000000"/>
                </a:solidFill>
                <a:latin typeface="RVWGAE+Calibri Bold Italic"/>
                <a:cs typeface="RVWGAE+Calibri Bold Italic"/>
              </a:rPr>
              <a:t>аутизма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9222359" y="1396254"/>
            <a:ext cx="2754862" cy="31715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2197"/>
              </a:lnSpc>
              <a:spcBef>
                <a:spcPts val="0"/>
              </a:spcBef>
              <a:spcAft>
                <a:spcPts val="0"/>
              </a:spcAft>
            </a:pPr>
            <a:r>
              <a:rPr sz="1800" dirty="0">
                <a:solidFill>
                  <a:srgbClr val="000000"/>
                </a:solidFill>
                <a:latin typeface="LHSDHL+Calibri"/>
                <a:cs typeface="LHSDHL+Calibri"/>
              </a:rPr>
              <a:t>Основоположник учения о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9222359" y="1643106"/>
            <a:ext cx="2584182" cy="105810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2200"/>
              </a:lnSpc>
              <a:spcBef>
                <a:spcPts val="0"/>
              </a:spcBef>
              <a:spcAft>
                <a:spcPts val="0"/>
              </a:spcAft>
            </a:pPr>
            <a:r>
              <a:rPr sz="1800" dirty="0">
                <a:solidFill>
                  <a:srgbClr val="000000"/>
                </a:solidFill>
                <a:latin typeface="LHSDHL+Calibri"/>
                <a:cs typeface="LHSDHL+Calibri"/>
              </a:rPr>
              <a:t>раннем детском аутизме</a:t>
            </a:r>
          </a:p>
          <a:p>
            <a:pPr marL="0" marR="0">
              <a:lnSpc>
                <a:spcPts val="1944"/>
              </a:lnSpc>
              <a:spcBef>
                <a:spcPts val="0"/>
              </a:spcBef>
              <a:spcAft>
                <a:spcPts val="0"/>
              </a:spcAft>
            </a:pPr>
            <a:r>
              <a:rPr sz="1800" spc="-23" dirty="0">
                <a:solidFill>
                  <a:srgbClr val="000000"/>
                </a:solidFill>
                <a:latin typeface="LHSDHL+Calibri"/>
                <a:cs typeface="LHSDHL+Calibri"/>
              </a:rPr>
              <a:t>(РДА)</a:t>
            </a:r>
            <a:r>
              <a:rPr sz="1800" spc="22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1800" dirty="0">
                <a:solidFill>
                  <a:srgbClr val="000000"/>
                </a:solidFill>
                <a:latin typeface="LHSDHL+Calibri"/>
                <a:cs typeface="LHSDHL+Calibri"/>
              </a:rPr>
              <a:t>американский</a:t>
            </a:r>
          </a:p>
          <a:p>
            <a:pPr marL="0" marR="0">
              <a:lnSpc>
                <a:spcPts val="1944"/>
              </a:lnSpc>
              <a:spcBef>
                <a:spcPts val="50"/>
              </a:spcBef>
              <a:spcAft>
                <a:spcPts val="0"/>
              </a:spcAft>
            </a:pPr>
            <a:r>
              <a:rPr sz="1800" dirty="0">
                <a:solidFill>
                  <a:srgbClr val="000000"/>
                </a:solidFill>
                <a:latin typeface="LHSDHL+Calibri"/>
                <a:cs typeface="LHSDHL+Calibri"/>
              </a:rPr>
              <a:t>психиатр Л. Каннер</a:t>
            </a:r>
          </a:p>
          <a:p>
            <a:pPr marL="0" marR="0">
              <a:lnSpc>
                <a:spcPts val="1943"/>
              </a:lnSpc>
              <a:spcBef>
                <a:spcPts val="0"/>
              </a:spcBef>
              <a:spcAft>
                <a:spcPts val="0"/>
              </a:spcAft>
            </a:pPr>
            <a:r>
              <a:rPr sz="1800" dirty="0">
                <a:solidFill>
                  <a:srgbClr val="000000"/>
                </a:solidFill>
                <a:latin typeface="LHSDHL+Calibri"/>
                <a:cs typeface="LHSDHL+Calibri"/>
              </a:rPr>
              <a:t>(1943 </a:t>
            </a:r>
            <a:r>
              <a:rPr sz="1800" spc="-28" dirty="0">
                <a:solidFill>
                  <a:srgbClr val="000000"/>
                </a:solidFill>
                <a:latin typeface="LHSDHL+Calibri"/>
                <a:cs typeface="LHSDHL+Calibri"/>
              </a:rPr>
              <a:t>г.).</a:t>
            </a:r>
          </a:p>
        </p:txBody>
      </p:sp>
      <p:sp>
        <p:nvSpPr>
          <p:cNvPr id="6" name="object 6"/>
          <p:cNvSpPr txBox="1"/>
          <p:nvPr/>
        </p:nvSpPr>
        <p:spPr>
          <a:xfrm>
            <a:off x="2990723" y="1913175"/>
            <a:ext cx="2812822" cy="9442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948"/>
              </a:lnSpc>
              <a:spcBef>
                <a:spcPts val="0"/>
              </a:spcBef>
              <a:spcAft>
                <a:spcPts val="0"/>
              </a:spcAft>
            </a:pPr>
            <a:r>
              <a:rPr sz="1600" spc="-26" dirty="0">
                <a:solidFill>
                  <a:srgbClr val="000000"/>
                </a:solidFill>
                <a:latin typeface="LHSDHL+Calibri"/>
                <a:cs typeface="LHSDHL+Calibri"/>
              </a:rPr>
              <a:t>Термин</a:t>
            </a:r>
            <a:r>
              <a:rPr sz="1600" spc="22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1600" b="1" i="1" dirty="0">
                <a:solidFill>
                  <a:srgbClr val="000000"/>
                </a:solidFill>
                <a:latin typeface="RVWGAE+Calibri Bold Italic"/>
                <a:cs typeface="RVWGAE+Calibri Bold Italic"/>
              </a:rPr>
              <a:t>«аутизм»</a:t>
            </a:r>
            <a:r>
              <a:rPr sz="1600" b="1" i="1" spc="21" dirty="0">
                <a:solidFill>
                  <a:srgbClr val="000000"/>
                </a:solidFill>
                <a:latin typeface="RVWGAE+Calibri Bold Italic"/>
                <a:cs typeface="RVWGAE+Calibri Bold Italic"/>
              </a:rPr>
              <a:t> </a:t>
            </a:r>
            <a:r>
              <a:rPr sz="1600" spc="-10" dirty="0">
                <a:solidFill>
                  <a:srgbClr val="000000"/>
                </a:solidFill>
                <a:latin typeface="LHSDHL+Calibri"/>
                <a:cs typeface="LHSDHL+Calibri"/>
              </a:rPr>
              <a:t>(от</a:t>
            </a:r>
          </a:p>
          <a:p>
            <a:pPr marL="0" marR="0">
              <a:lnSpc>
                <a:spcPts val="1727"/>
              </a:lnSpc>
              <a:spcBef>
                <a:spcPts val="50"/>
              </a:spcBef>
              <a:spcAft>
                <a:spcPts val="0"/>
              </a:spcAft>
            </a:pPr>
            <a:r>
              <a:rPr sz="1600" dirty="0">
                <a:solidFill>
                  <a:srgbClr val="000000"/>
                </a:solidFill>
                <a:latin typeface="LHSDHL+Calibri"/>
                <a:cs typeface="LHSDHL+Calibri"/>
              </a:rPr>
              <a:t>греческого</a:t>
            </a:r>
            <a:r>
              <a:rPr sz="1600" spc="11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1600" dirty="0">
                <a:solidFill>
                  <a:srgbClr val="000000"/>
                </a:solidFill>
                <a:latin typeface="LHSDHL+Calibri"/>
                <a:cs typeface="LHSDHL+Calibri"/>
              </a:rPr>
              <a:t>«</a:t>
            </a:r>
            <a:r>
              <a:rPr sz="1600" dirty="0">
                <a:solidFill>
                  <a:srgbClr val="000000"/>
                </a:solidFill>
                <a:latin typeface="CUUDVN+Calibri"/>
                <a:cs typeface="CUUDVN+Calibri"/>
              </a:rPr>
              <a:t>autos</a:t>
            </a:r>
            <a:r>
              <a:rPr sz="1600" dirty="0">
                <a:solidFill>
                  <a:srgbClr val="000000"/>
                </a:solidFill>
                <a:latin typeface="LHSDHL+Calibri"/>
                <a:cs typeface="LHSDHL+Calibri"/>
              </a:rPr>
              <a:t>»</a:t>
            </a:r>
            <a:r>
              <a:rPr sz="1600" spc="19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1600" dirty="0">
                <a:solidFill>
                  <a:srgbClr val="000000"/>
                </a:solidFill>
                <a:latin typeface="LHSDHL+Calibri"/>
                <a:cs typeface="LHSDHL+Calibri"/>
              </a:rPr>
              <a:t>– сам)</a:t>
            </a:r>
            <a:r>
              <a:rPr sz="1600" spc="368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1600" dirty="0">
                <a:solidFill>
                  <a:srgbClr val="000000"/>
                </a:solidFill>
                <a:latin typeface="LHSDHL+Calibri"/>
                <a:cs typeface="LHSDHL+Calibri"/>
              </a:rPr>
              <a:t>был</a:t>
            </a:r>
          </a:p>
          <a:p>
            <a:pPr marL="0" marR="0">
              <a:lnSpc>
                <a:spcPts val="1727"/>
              </a:lnSpc>
              <a:spcBef>
                <a:spcPts val="0"/>
              </a:spcBef>
              <a:spcAft>
                <a:spcPts val="0"/>
              </a:spcAft>
            </a:pPr>
            <a:r>
              <a:rPr sz="1600" dirty="0">
                <a:solidFill>
                  <a:srgbClr val="000000"/>
                </a:solidFill>
                <a:latin typeface="LHSDHL+Calibri"/>
                <a:cs typeface="LHSDHL+Calibri"/>
              </a:rPr>
              <a:t>введен</a:t>
            </a:r>
            <a:r>
              <a:rPr sz="1600" spc="-11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1600" dirty="0">
                <a:solidFill>
                  <a:srgbClr val="000000"/>
                </a:solidFill>
                <a:latin typeface="LHSDHL+Calibri"/>
                <a:cs typeface="LHSDHL+Calibri"/>
              </a:rPr>
              <a:t>швейцарским</a:t>
            </a:r>
          </a:p>
          <a:p>
            <a:pPr marL="0" marR="0">
              <a:lnSpc>
                <a:spcPts val="1730"/>
              </a:lnSpc>
              <a:spcBef>
                <a:spcPts val="0"/>
              </a:spcBef>
              <a:spcAft>
                <a:spcPts val="0"/>
              </a:spcAft>
            </a:pPr>
            <a:r>
              <a:rPr sz="1600" dirty="0">
                <a:solidFill>
                  <a:srgbClr val="000000"/>
                </a:solidFill>
                <a:latin typeface="LHSDHL+Calibri"/>
                <a:cs typeface="LHSDHL+Calibri"/>
              </a:rPr>
              <a:t>психиатром,</a:t>
            </a:r>
          </a:p>
        </p:txBody>
      </p:sp>
      <p:sp>
        <p:nvSpPr>
          <p:cNvPr id="7" name="object 7"/>
          <p:cNvSpPr txBox="1"/>
          <p:nvPr/>
        </p:nvSpPr>
        <p:spPr>
          <a:xfrm>
            <a:off x="9222359" y="2758965"/>
            <a:ext cx="2634965" cy="81130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2197"/>
              </a:lnSpc>
              <a:spcBef>
                <a:spcPts val="0"/>
              </a:spcBef>
              <a:spcAft>
                <a:spcPts val="0"/>
              </a:spcAft>
            </a:pPr>
            <a:r>
              <a:rPr sz="1800" dirty="0">
                <a:solidFill>
                  <a:srgbClr val="000000"/>
                </a:solidFill>
                <a:latin typeface="LHSDHL+Calibri"/>
                <a:cs typeface="LHSDHL+Calibri"/>
              </a:rPr>
              <a:t>Он выделил</a:t>
            </a:r>
            <a:r>
              <a:rPr sz="1800" spc="-28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1800" dirty="0">
                <a:solidFill>
                  <a:srgbClr val="000000"/>
                </a:solidFill>
                <a:latin typeface="LHSDHL+Calibri"/>
                <a:cs typeface="LHSDHL+Calibri"/>
              </a:rPr>
              <a:t>аутизм</a:t>
            </a:r>
            <a:r>
              <a:rPr sz="1800" spc="10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1800" spc="-10" dirty="0">
                <a:solidFill>
                  <a:srgbClr val="000000"/>
                </a:solidFill>
                <a:latin typeface="LHSDHL+Calibri"/>
                <a:cs typeface="LHSDHL+Calibri"/>
              </a:rPr>
              <a:t>как</a:t>
            </a:r>
          </a:p>
          <a:p>
            <a:pPr marL="0" marR="0">
              <a:lnSpc>
                <a:spcPts val="1944"/>
              </a:lnSpc>
              <a:spcBef>
                <a:spcPts val="0"/>
              </a:spcBef>
              <a:spcAft>
                <a:spcPts val="0"/>
              </a:spcAft>
            </a:pPr>
            <a:r>
              <a:rPr sz="1800" spc="-16" dirty="0">
                <a:solidFill>
                  <a:srgbClr val="000000"/>
                </a:solidFill>
                <a:latin typeface="LHSDHL+Calibri"/>
                <a:cs typeface="LHSDHL+Calibri"/>
              </a:rPr>
              <a:t>отдельную</a:t>
            </a:r>
            <a:r>
              <a:rPr sz="1800" spc="-12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1800" spc="-13" dirty="0">
                <a:solidFill>
                  <a:srgbClr val="000000"/>
                </a:solidFill>
                <a:latin typeface="LHSDHL+Calibri"/>
                <a:cs typeface="LHSDHL+Calibri"/>
              </a:rPr>
              <a:t>проблему,</a:t>
            </a:r>
            <a:r>
              <a:rPr sz="1800" spc="19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1800" spc="-10" dirty="0">
                <a:solidFill>
                  <a:srgbClr val="000000"/>
                </a:solidFill>
                <a:latin typeface="LHSDHL+Calibri"/>
                <a:cs typeface="LHSDHL+Calibri"/>
              </a:rPr>
              <a:t>как</a:t>
            </a:r>
          </a:p>
          <a:p>
            <a:pPr marL="0" marR="0">
              <a:lnSpc>
                <a:spcPts val="1947"/>
              </a:lnSpc>
              <a:spcBef>
                <a:spcPts val="50"/>
              </a:spcBef>
              <a:spcAft>
                <a:spcPts val="0"/>
              </a:spcAft>
            </a:pPr>
            <a:r>
              <a:rPr sz="1800" dirty="0">
                <a:solidFill>
                  <a:srgbClr val="000000"/>
                </a:solidFill>
                <a:latin typeface="LHSDHL+Calibri"/>
                <a:cs typeface="LHSDHL+Calibri"/>
              </a:rPr>
              <a:t>расстройство</a:t>
            </a:r>
          </a:p>
        </p:txBody>
      </p:sp>
      <p:sp>
        <p:nvSpPr>
          <p:cNvPr id="8" name="object 8"/>
          <p:cNvSpPr txBox="1"/>
          <p:nvPr/>
        </p:nvSpPr>
        <p:spPr>
          <a:xfrm>
            <a:off x="2990723" y="2791253"/>
            <a:ext cx="2680445" cy="28552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948"/>
              </a:lnSpc>
              <a:spcBef>
                <a:spcPts val="0"/>
              </a:spcBef>
              <a:spcAft>
                <a:spcPts val="0"/>
              </a:spcAft>
            </a:pPr>
            <a:r>
              <a:rPr sz="1600" dirty="0">
                <a:solidFill>
                  <a:srgbClr val="000000"/>
                </a:solidFill>
                <a:latin typeface="LHSDHL+Calibri"/>
                <a:cs typeface="LHSDHL+Calibri"/>
              </a:rPr>
              <a:t>основоположником</a:t>
            </a:r>
            <a:r>
              <a:rPr sz="1600" spc="36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1600" dirty="0">
                <a:solidFill>
                  <a:srgbClr val="000000"/>
                </a:solidFill>
                <a:latin typeface="LHSDHL+Calibri"/>
                <a:cs typeface="LHSDHL+Calibri"/>
              </a:rPr>
              <a:t>учения</a:t>
            </a:r>
            <a:r>
              <a:rPr sz="1600" spc="17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1600" dirty="0">
                <a:solidFill>
                  <a:srgbClr val="000000"/>
                </a:solidFill>
                <a:latin typeface="LHSDHL+Calibri"/>
                <a:cs typeface="LHSDHL+Calibri"/>
              </a:rPr>
              <a:t>о</a:t>
            </a:r>
          </a:p>
        </p:txBody>
      </p:sp>
      <p:sp>
        <p:nvSpPr>
          <p:cNvPr id="9" name="object 9"/>
          <p:cNvSpPr txBox="1"/>
          <p:nvPr/>
        </p:nvSpPr>
        <p:spPr>
          <a:xfrm>
            <a:off x="2990723" y="3010709"/>
            <a:ext cx="2674849" cy="50498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948"/>
              </a:lnSpc>
              <a:spcBef>
                <a:spcPts val="0"/>
              </a:spcBef>
              <a:spcAft>
                <a:spcPts val="0"/>
              </a:spcAft>
            </a:pPr>
            <a:r>
              <a:rPr sz="1600" dirty="0">
                <a:solidFill>
                  <a:srgbClr val="000000"/>
                </a:solidFill>
                <a:latin typeface="LHSDHL+Calibri"/>
                <a:cs typeface="LHSDHL+Calibri"/>
              </a:rPr>
              <a:t>шизофрении </a:t>
            </a:r>
            <a:r>
              <a:rPr sz="1600" b="1" i="1" dirty="0">
                <a:solidFill>
                  <a:srgbClr val="000000"/>
                </a:solidFill>
                <a:latin typeface="RVWGAE+Calibri Bold Italic"/>
                <a:cs typeface="RVWGAE+Calibri Bold Italic"/>
              </a:rPr>
              <a:t>О́йгеном</a:t>
            </a:r>
          </a:p>
          <a:p>
            <a:pPr marL="0" marR="0">
              <a:lnSpc>
                <a:spcPts val="1727"/>
              </a:lnSpc>
              <a:spcBef>
                <a:spcPts val="50"/>
              </a:spcBef>
              <a:spcAft>
                <a:spcPts val="0"/>
              </a:spcAft>
            </a:pPr>
            <a:r>
              <a:rPr sz="1600" b="1" i="1" dirty="0">
                <a:solidFill>
                  <a:srgbClr val="000000"/>
                </a:solidFill>
                <a:latin typeface="RVWGAE+Calibri Bold Italic"/>
                <a:cs typeface="RVWGAE+Calibri Bold Italic"/>
              </a:rPr>
              <a:t>Блёйлером</a:t>
            </a:r>
            <a:r>
              <a:rPr sz="1600" b="1" i="1" spc="20" dirty="0">
                <a:solidFill>
                  <a:srgbClr val="000000"/>
                </a:solidFill>
                <a:latin typeface="RVWGAE+Calibri Bold Italic"/>
                <a:cs typeface="RVWGAE+Calibri Bold Italic"/>
              </a:rPr>
              <a:t> </a:t>
            </a:r>
            <a:r>
              <a:rPr sz="1600" dirty="0">
                <a:solidFill>
                  <a:srgbClr val="000000"/>
                </a:solidFill>
                <a:latin typeface="LHSDHL+Calibri"/>
                <a:cs typeface="LHSDHL+Calibri"/>
              </a:rPr>
              <a:t>в начале ХХ века.</a:t>
            </a:r>
          </a:p>
        </p:txBody>
      </p:sp>
      <p:sp>
        <p:nvSpPr>
          <p:cNvPr id="10" name="object 10"/>
          <p:cNvSpPr txBox="1"/>
          <p:nvPr/>
        </p:nvSpPr>
        <p:spPr>
          <a:xfrm>
            <a:off x="9222359" y="3500009"/>
            <a:ext cx="2649525" cy="105781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2197"/>
              </a:lnSpc>
              <a:spcBef>
                <a:spcPts val="0"/>
              </a:spcBef>
              <a:spcAft>
                <a:spcPts val="0"/>
              </a:spcAft>
            </a:pPr>
            <a:r>
              <a:rPr sz="1800" dirty="0">
                <a:solidFill>
                  <a:srgbClr val="000000"/>
                </a:solidFill>
                <a:latin typeface="LHSDHL+Calibri"/>
                <a:cs typeface="LHSDHL+Calibri"/>
              </a:rPr>
              <a:t>аффективного общения,</a:t>
            </a:r>
          </a:p>
          <a:p>
            <a:pPr marL="0" marR="0">
              <a:lnSpc>
                <a:spcPts val="1944"/>
              </a:lnSpc>
              <a:spcBef>
                <a:spcPts val="0"/>
              </a:spcBef>
              <a:spcAft>
                <a:spcPts val="0"/>
              </a:spcAft>
            </a:pPr>
            <a:r>
              <a:rPr sz="1800" dirty="0">
                <a:solidFill>
                  <a:srgbClr val="000000"/>
                </a:solidFill>
                <a:latin typeface="LHSDHL+Calibri"/>
                <a:cs typeface="LHSDHL+Calibri"/>
              </a:rPr>
              <a:t>появляющееся</a:t>
            </a:r>
            <a:r>
              <a:rPr sz="1800" spc="-10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1800" spc="-13" dirty="0">
                <a:solidFill>
                  <a:srgbClr val="000000"/>
                </a:solidFill>
                <a:latin typeface="LHSDHL+Calibri"/>
                <a:cs typeface="LHSDHL+Calibri"/>
              </a:rPr>
              <a:t>уже</a:t>
            </a:r>
            <a:r>
              <a:rPr sz="1800" spc="14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1800" dirty="0">
                <a:solidFill>
                  <a:srgbClr val="000000"/>
                </a:solidFill>
                <a:latin typeface="LHSDHL+Calibri"/>
                <a:cs typeface="LHSDHL+Calibri"/>
              </a:rPr>
              <a:t>в</a:t>
            </a:r>
          </a:p>
          <a:p>
            <a:pPr marL="0" marR="0">
              <a:lnSpc>
                <a:spcPts val="1944"/>
              </a:lnSpc>
              <a:spcBef>
                <a:spcPts val="50"/>
              </a:spcBef>
              <a:spcAft>
                <a:spcPts val="0"/>
              </a:spcAft>
            </a:pPr>
            <a:r>
              <a:rPr sz="1800" dirty="0">
                <a:solidFill>
                  <a:srgbClr val="000000"/>
                </a:solidFill>
                <a:latin typeface="LHSDHL+Calibri"/>
                <a:cs typeface="LHSDHL+Calibri"/>
              </a:rPr>
              <a:t>раннем </a:t>
            </a:r>
            <a:r>
              <a:rPr sz="1800" spc="-10" dirty="0">
                <a:solidFill>
                  <a:srgbClr val="000000"/>
                </a:solidFill>
                <a:latin typeface="LHSDHL+Calibri"/>
                <a:cs typeface="LHSDHL+Calibri"/>
              </a:rPr>
              <a:t>детском</a:t>
            </a:r>
            <a:r>
              <a:rPr sz="1800" dirty="0">
                <a:solidFill>
                  <a:srgbClr val="000000"/>
                </a:solidFill>
                <a:latin typeface="LHSDHL+Calibri"/>
                <a:cs typeface="LHSDHL+Calibri"/>
              </a:rPr>
              <a:t> возрасте</a:t>
            </a:r>
          </a:p>
          <a:p>
            <a:pPr marL="0" marR="0">
              <a:lnSpc>
                <a:spcPts val="1944"/>
              </a:lnSpc>
              <a:spcBef>
                <a:spcPts val="0"/>
              </a:spcBef>
              <a:spcAft>
                <a:spcPts val="0"/>
              </a:spcAft>
            </a:pPr>
            <a:r>
              <a:rPr sz="1800" dirty="0">
                <a:solidFill>
                  <a:srgbClr val="000000"/>
                </a:solidFill>
                <a:latin typeface="LHSDHL+Calibri"/>
                <a:cs typeface="LHSDHL+Calibri"/>
              </a:rPr>
              <a:t>и описал первые</a:t>
            </a:r>
          </a:p>
        </p:txBody>
      </p:sp>
      <p:sp>
        <p:nvSpPr>
          <p:cNvPr id="11" name="object 11"/>
          <p:cNvSpPr txBox="1"/>
          <p:nvPr/>
        </p:nvSpPr>
        <p:spPr>
          <a:xfrm>
            <a:off x="2990723" y="3576113"/>
            <a:ext cx="2906173" cy="72452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948"/>
              </a:lnSpc>
              <a:spcBef>
                <a:spcPts val="0"/>
              </a:spcBef>
              <a:spcAft>
                <a:spcPts val="0"/>
              </a:spcAft>
            </a:pPr>
            <a:r>
              <a:rPr sz="1600" dirty="0">
                <a:solidFill>
                  <a:srgbClr val="000000"/>
                </a:solidFill>
                <a:latin typeface="LHSDHL+Calibri"/>
                <a:cs typeface="LHSDHL+Calibri"/>
              </a:rPr>
              <a:t>Он понимал</a:t>
            </a:r>
            <a:r>
              <a:rPr sz="1600" spc="14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1600" spc="-28" dirty="0">
                <a:solidFill>
                  <a:srgbClr val="000000"/>
                </a:solidFill>
                <a:latin typeface="LHSDHL+Calibri"/>
                <a:cs typeface="LHSDHL+Calibri"/>
              </a:rPr>
              <a:t>под</a:t>
            </a:r>
            <a:r>
              <a:rPr sz="1600" spc="44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1600" dirty="0">
                <a:solidFill>
                  <a:srgbClr val="000000"/>
                </a:solidFill>
                <a:latin typeface="LHSDHL+Calibri"/>
                <a:cs typeface="LHSDHL+Calibri"/>
              </a:rPr>
              <a:t>аутизмом</a:t>
            </a:r>
          </a:p>
          <a:p>
            <a:pPr marL="0" marR="0">
              <a:lnSpc>
                <a:spcPts val="1727"/>
              </a:lnSpc>
              <a:spcBef>
                <a:spcPts val="50"/>
              </a:spcBef>
              <a:spcAft>
                <a:spcPts val="0"/>
              </a:spcAft>
            </a:pPr>
            <a:r>
              <a:rPr sz="1600" dirty="0">
                <a:solidFill>
                  <a:srgbClr val="000000"/>
                </a:solidFill>
                <a:latin typeface="LHSDHL+Calibri"/>
                <a:cs typeface="LHSDHL+Calibri"/>
              </a:rPr>
              <a:t>отгороженность</a:t>
            </a:r>
            <a:r>
              <a:rPr sz="1600" spc="34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1600" spc="-15" dirty="0">
                <a:solidFill>
                  <a:srgbClr val="000000"/>
                </a:solidFill>
                <a:latin typeface="LHSDHL+Calibri"/>
                <a:cs typeface="LHSDHL+Calibri"/>
              </a:rPr>
              <a:t>от</a:t>
            </a:r>
            <a:r>
              <a:rPr sz="1600" spc="27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1600" dirty="0">
                <a:solidFill>
                  <a:srgbClr val="000000"/>
                </a:solidFill>
                <a:latin typeface="LHSDHL+Calibri"/>
                <a:cs typeface="LHSDHL+Calibri"/>
              </a:rPr>
              <a:t>мира, </a:t>
            </a:r>
            <a:r>
              <a:rPr sz="1600" spc="-27" dirty="0">
                <a:solidFill>
                  <a:srgbClr val="000000"/>
                </a:solidFill>
                <a:latin typeface="LHSDHL+Calibri"/>
                <a:cs typeface="LHSDHL+Calibri"/>
              </a:rPr>
              <a:t>уход</a:t>
            </a:r>
            <a:r>
              <a:rPr sz="1600" spc="30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1600" dirty="0">
                <a:solidFill>
                  <a:srgbClr val="000000"/>
                </a:solidFill>
                <a:latin typeface="LHSDHL+Calibri"/>
                <a:cs typeface="LHSDHL+Calibri"/>
              </a:rPr>
              <a:t>в</a:t>
            </a:r>
          </a:p>
          <a:p>
            <a:pPr marL="0" marR="0">
              <a:lnSpc>
                <a:spcPts val="1727"/>
              </a:lnSpc>
              <a:spcBef>
                <a:spcPts val="0"/>
              </a:spcBef>
              <a:spcAft>
                <a:spcPts val="0"/>
              </a:spcAft>
            </a:pPr>
            <a:r>
              <a:rPr sz="1600" dirty="0">
                <a:solidFill>
                  <a:srgbClr val="000000"/>
                </a:solidFill>
                <a:latin typeface="LHSDHL+Calibri"/>
                <a:cs typeface="LHSDHL+Calibri"/>
              </a:rPr>
              <a:t>себя</a:t>
            </a:r>
            <a:r>
              <a:rPr sz="1400" dirty="0">
                <a:solidFill>
                  <a:srgbClr val="000000"/>
                </a:solidFill>
                <a:latin typeface="CUUDVN+Calibri"/>
                <a:cs typeface="CUUDVN+Calibri"/>
              </a:rPr>
              <a:t>.</a:t>
            </a:r>
          </a:p>
        </p:txBody>
      </p:sp>
      <p:sp>
        <p:nvSpPr>
          <p:cNvPr id="12" name="object 12"/>
          <p:cNvSpPr txBox="1"/>
          <p:nvPr/>
        </p:nvSpPr>
        <p:spPr>
          <a:xfrm>
            <a:off x="9222359" y="4487561"/>
            <a:ext cx="2172867" cy="31715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2197"/>
              </a:lnSpc>
              <a:spcBef>
                <a:spcPts val="0"/>
              </a:spcBef>
              <a:spcAft>
                <a:spcPts val="0"/>
              </a:spcAft>
            </a:pPr>
            <a:r>
              <a:rPr sz="1800" dirty="0">
                <a:solidFill>
                  <a:srgbClr val="000000"/>
                </a:solidFill>
                <a:latin typeface="LHSDHL+Calibri"/>
                <a:cs typeface="LHSDHL+Calibri"/>
              </a:rPr>
              <a:t>клинические случаи.</a:t>
            </a:r>
          </a:p>
        </p:txBody>
      </p:sp>
      <p:sp>
        <p:nvSpPr>
          <p:cNvPr id="13" name="object 13"/>
          <p:cNvSpPr txBox="1"/>
          <p:nvPr/>
        </p:nvSpPr>
        <p:spPr>
          <a:xfrm>
            <a:off x="9222359" y="4860905"/>
            <a:ext cx="2162459" cy="56433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2200"/>
              </a:lnSpc>
              <a:spcBef>
                <a:spcPts val="0"/>
              </a:spcBef>
              <a:spcAft>
                <a:spcPts val="0"/>
              </a:spcAft>
            </a:pPr>
            <a:r>
              <a:rPr sz="1800" spc="-37" dirty="0">
                <a:solidFill>
                  <a:srgbClr val="000000"/>
                </a:solidFill>
                <a:latin typeface="LHSDHL+Calibri"/>
                <a:cs typeface="LHSDHL+Calibri"/>
              </a:rPr>
              <a:t>РДА</a:t>
            </a:r>
            <a:r>
              <a:rPr sz="1800" spc="20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1800" dirty="0">
                <a:solidFill>
                  <a:srgbClr val="000000"/>
                </a:solidFill>
                <a:latin typeface="LHSDHL+Calibri"/>
                <a:cs typeface="LHSDHL+Calibri"/>
              </a:rPr>
              <a:t>также</a:t>
            </a:r>
            <a:r>
              <a:rPr sz="1800" spc="21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1800" dirty="0">
                <a:solidFill>
                  <a:srgbClr val="000000"/>
                </a:solidFill>
                <a:latin typeface="LHSDHL+Calibri"/>
                <a:cs typeface="LHSDHL+Calibri"/>
              </a:rPr>
              <a:t>называют</a:t>
            </a:r>
          </a:p>
          <a:p>
            <a:pPr marL="0" marR="0">
              <a:lnSpc>
                <a:spcPts val="1944"/>
              </a:lnSpc>
              <a:spcBef>
                <a:spcPts val="0"/>
              </a:spcBef>
              <a:spcAft>
                <a:spcPts val="0"/>
              </a:spcAft>
            </a:pPr>
            <a:r>
              <a:rPr sz="1800" dirty="0">
                <a:solidFill>
                  <a:srgbClr val="000000"/>
                </a:solidFill>
                <a:latin typeface="LHSDHL+Calibri"/>
                <a:cs typeface="LHSDHL+Calibri"/>
              </a:rPr>
              <a:t>синдром Каннера</a:t>
            </a:r>
            <a:r>
              <a:rPr sz="1800" dirty="0">
                <a:solidFill>
                  <a:srgbClr val="000000"/>
                </a:solidFill>
                <a:latin typeface="CUUDVN+Calibri"/>
                <a:cs typeface="CUUDVN+Calibri"/>
              </a:rPr>
              <a:t>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1142390" y="269697"/>
            <a:ext cx="10060226" cy="115502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671802" marR="0">
              <a:lnSpc>
                <a:spcPts val="3178"/>
              </a:lnSpc>
              <a:spcBef>
                <a:spcPts val="0"/>
              </a:spcBef>
              <a:spcAft>
                <a:spcPts val="0"/>
              </a:spcAft>
            </a:pPr>
            <a:r>
              <a:rPr sz="2600" dirty="0">
                <a:solidFill>
                  <a:srgbClr val="000000"/>
                </a:solidFill>
                <a:latin typeface="LHSDHL+Calibri"/>
                <a:cs typeface="LHSDHL+Calibri"/>
              </a:rPr>
              <a:t>Варианты</a:t>
            </a:r>
            <a:r>
              <a:rPr sz="2600" spc="-12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2600" dirty="0">
                <a:solidFill>
                  <a:srgbClr val="000000"/>
                </a:solidFill>
                <a:latin typeface="LHSDHL+Calibri"/>
                <a:cs typeface="LHSDHL+Calibri"/>
              </a:rPr>
              <a:t>синдрома</a:t>
            </a:r>
            <a:r>
              <a:rPr sz="2600" spc="-14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2600" dirty="0">
                <a:solidFill>
                  <a:srgbClr val="000000"/>
                </a:solidFill>
                <a:latin typeface="LHSDHL+Calibri"/>
                <a:cs typeface="LHSDHL+Calibri"/>
              </a:rPr>
              <a:t>раннего</a:t>
            </a:r>
            <a:r>
              <a:rPr sz="2600" spc="-23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2600" spc="-14" dirty="0">
                <a:solidFill>
                  <a:srgbClr val="000000"/>
                </a:solidFill>
                <a:latin typeface="LHSDHL+Calibri"/>
                <a:cs typeface="LHSDHL+Calibri"/>
              </a:rPr>
              <a:t>детского</a:t>
            </a:r>
            <a:r>
              <a:rPr sz="2600" dirty="0">
                <a:solidFill>
                  <a:srgbClr val="000000"/>
                </a:solidFill>
                <a:latin typeface="LHSDHL+Calibri"/>
                <a:cs typeface="LHSDHL+Calibri"/>
              </a:rPr>
              <a:t> аутизма</a:t>
            </a:r>
          </a:p>
          <a:p>
            <a:pPr marL="0" marR="0">
              <a:lnSpc>
                <a:spcPts val="2807"/>
              </a:lnSpc>
              <a:spcBef>
                <a:spcPts val="0"/>
              </a:spcBef>
              <a:spcAft>
                <a:spcPts val="0"/>
              </a:spcAft>
            </a:pPr>
            <a:r>
              <a:rPr sz="2600" dirty="0">
                <a:solidFill>
                  <a:srgbClr val="000000"/>
                </a:solidFill>
                <a:latin typeface="LHSDHL+Calibri"/>
                <a:cs typeface="LHSDHL+Calibri"/>
              </a:rPr>
              <a:t>также</a:t>
            </a:r>
            <a:r>
              <a:rPr sz="2600" spc="-29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2600" dirty="0">
                <a:solidFill>
                  <a:srgbClr val="000000"/>
                </a:solidFill>
                <a:latin typeface="LHSDHL+Calibri"/>
                <a:cs typeface="LHSDHL+Calibri"/>
              </a:rPr>
              <a:t>были</a:t>
            </a:r>
            <a:r>
              <a:rPr sz="2600" spc="-13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2600" dirty="0">
                <a:solidFill>
                  <a:srgbClr val="000000"/>
                </a:solidFill>
                <a:latin typeface="LHSDHL+Calibri"/>
                <a:cs typeface="LHSDHL+Calibri"/>
              </a:rPr>
              <a:t>описаны независимо</a:t>
            </a:r>
            <a:r>
              <a:rPr sz="2600" spc="-27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2600" dirty="0">
                <a:solidFill>
                  <a:srgbClr val="000000"/>
                </a:solidFill>
                <a:latin typeface="LHSDHL+Calibri"/>
                <a:cs typeface="LHSDHL+Calibri"/>
              </a:rPr>
              <a:t>друг </a:t>
            </a:r>
            <a:r>
              <a:rPr sz="2600" spc="-30" dirty="0">
                <a:solidFill>
                  <a:srgbClr val="000000"/>
                </a:solidFill>
                <a:latin typeface="LHSDHL+Calibri"/>
                <a:cs typeface="LHSDHL+Calibri"/>
              </a:rPr>
              <a:t>от</a:t>
            </a:r>
            <a:r>
              <a:rPr sz="2600" spc="42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2600" dirty="0">
                <a:solidFill>
                  <a:srgbClr val="000000"/>
                </a:solidFill>
                <a:latin typeface="LHSDHL+Calibri"/>
                <a:cs typeface="LHSDHL+Calibri"/>
              </a:rPr>
              <a:t>друга Х.</a:t>
            </a:r>
            <a:r>
              <a:rPr sz="2600" spc="-30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2600" dirty="0">
                <a:solidFill>
                  <a:srgbClr val="000000"/>
                </a:solidFill>
                <a:latin typeface="LHSDHL+Calibri"/>
                <a:cs typeface="LHSDHL+Calibri"/>
              </a:rPr>
              <a:t>Аспергером</a:t>
            </a:r>
            <a:r>
              <a:rPr sz="2600" spc="-40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2600" dirty="0">
                <a:solidFill>
                  <a:srgbClr val="000000"/>
                </a:solidFill>
                <a:latin typeface="LHSDHL+Calibri"/>
                <a:cs typeface="LHSDHL+Calibri"/>
              </a:rPr>
              <a:t>(1944</a:t>
            </a:r>
            <a:r>
              <a:rPr sz="2600" spc="-33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2600" spc="-39" dirty="0">
                <a:solidFill>
                  <a:srgbClr val="000000"/>
                </a:solidFill>
                <a:latin typeface="LHSDHL+Calibri"/>
                <a:cs typeface="LHSDHL+Calibri"/>
              </a:rPr>
              <a:t>г.)</a:t>
            </a:r>
          </a:p>
          <a:p>
            <a:pPr marL="902182" marR="0">
              <a:lnSpc>
                <a:spcPts val="2808"/>
              </a:lnSpc>
              <a:spcBef>
                <a:spcPts val="0"/>
              </a:spcBef>
              <a:spcAft>
                <a:spcPts val="0"/>
              </a:spcAft>
            </a:pPr>
            <a:r>
              <a:rPr sz="2600" dirty="0">
                <a:solidFill>
                  <a:srgbClr val="000000"/>
                </a:solidFill>
                <a:latin typeface="LHSDHL+Calibri"/>
                <a:cs typeface="LHSDHL+Calibri"/>
              </a:rPr>
              <a:t>и</a:t>
            </a:r>
            <a:r>
              <a:rPr sz="2600" spc="-12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2600" dirty="0">
                <a:solidFill>
                  <a:srgbClr val="000000"/>
                </a:solidFill>
                <a:latin typeface="LHSDHL+Calibri"/>
                <a:cs typeface="LHSDHL+Calibri"/>
              </a:rPr>
              <a:t>в отечественной дефектологии</a:t>
            </a:r>
            <a:r>
              <a:rPr sz="2600" spc="571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2600" dirty="0">
                <a:solidFill>
                  <a:srgbClr val="000000"/>
                </a:solidFill>
                <a:latin typeface="LHSDHL+Calibri"/>
                <a:cs typeface="LHSDHL+Calibri"/>
              </a:rPr>
              <a:t>Мнухиным</a:t>
            </a:r>
            <a:r>
              <a:rPr sz="2600" spc="-29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2600" dirty="0">
                <a:solidFill>
                  <a:srgbClr val="000000"/>
                </a:solidFill>
                <a:latin typeface="LHSDHL+Calibri"/>
                <a:cs typeface="LHSDHL+Calibri"/>
              </a:rPr>
              <a:t>С.С. (1947</a:t>
            </a:r>
            <a:r>
              <a:rPr sz="2600" spc="-33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2600" spc="-39" dirty="0">
                <a:solidFill>
                  <a:srgbClr val="000000"/>
                </a:solidFill>
                <a:latin typeface="LHSDHL+Calibri"/>
                <a:cs typeface="LHSDHL+Calibri"/>
              </a:rPr>
              <a:t>г.)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2577719" y="6170337"/>
            <a:ext cx="1326743" cy="31715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2197"/>
              </a:lnSpc>
              <a:spcBef>
                <a:spcPts val="0"/>
              </a:spcBef>
              <a:spcAft>
                <a:spcPts val="0"/>
              </a:spcAft>
            </a:pPr>
            <a:r>
              <a:rPr sz="1800" dirty="0">
                <a:solidFill>
                  <a:srgbClr val="000000"/>
                </a:solidFill>
                <a:latin typeface="LHSDHL+Calibri"/>
                <a:cs typeface="LHSDHL+Calibri"/>
              </a:rPr>
              <a:t>Мнухин</a:t>
            </a:r>
            <a:r>
              <a:rPr sz="1800" spc="-14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1800" dirty="0">
                <a:solidFill>
                  <a:srgbClr val="000000"/>
                </a:solidFill>
                <a:latin typeface="LHSDHL+Calibri"/>
                <a:cs typeface="LHSDHL+Calibri"/>
              </a:rPr>
              <a:t>С.С.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8369554" y="6170337"/>
            <a:ext cx="1270115" cy="31715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2197"/>
              </a:lnSpc>
              <a:spcBef>
                <a:spcPts val="0"/>
              </a:spcBef>
              <a:spcAft>
                <a:spcPts val="0"/>
              </a:spcAft>
            </a:pPr>
            <a:r>
              <a:rPr sz="1800" dirty="0">
                <a:solidFill>
                  <a:srgbClr val="000000"/>
                </a:solidFill>
                <a:latin typeface="LHSDHL+Calibri"/>
                <a:cs typeface="LHSDHL+Calibri"/>
              </a:rPr>
              <a:t>Х. Аспергер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9487154" y="322476"/>
            <a:ext cx="2733647" cy="197167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783"/>
              </a:lnSpc>
              <a:spcBef>
                <a:spcPts val="0"/>
              </a:spcBef>
              <a:spcAft>
                <a:spcPts val="0"/>
              </a:spcAft>
            </a:pPr>
            <a:r>
              <a:rPr sz="1600" dirty="0">
                <a:solidFill>
                  <a:srgbClr val="000000"/>
                </a:solidFill>
                <a:latin typeface="BKADOJ+Arial"/>
                <a:cs typeface="BKADOJ+Arial"/>
              </a:rPr>
              <a:t>В</a:t>
            </a:r>
            <a:r>
              <a:rPr sz="1600" spc="-11" dirty="0">
                <a:solidFill>
                  <a:srgbClr val="000000"/>
                </a:solidFill>
                <a:latin typeface="BKADOJ+Arial"/>
                <a:cs typeface="BKADOJ+Arial"/>
              </a:rPr>
              <a:t> </a:t>
            </a:r>
            <a:r>
              <a:rPr sz="1600" dirty="0">
                <a:solidFill>
                  <a:srgbClr val="000000"/>
                </a:solidFill>
                <a:latin typeface="BKADOJ+Arial"/>
                <a:cs typeface="BKADOJ+Arial"/>
              </a:rPr>
              <a:t>1980 </a:t>
            </a:r>
            <a:r>
              <a:rPr sz="1600" spc="-185" dirty="0">
                <a:solidFill>
                  <a:srgbClr val="000000"/>
                </a:solidFill>
                <a:latin typeface="BKADOJ+Arial"/>
                <a:cs typeface="BKADOJ+Arial"/>
              </a:rPr>
              <a:t>г.</a:t>
            </a:r>
            <a:r>
              <a:rPr sz="1600" spc="194" dirty="0">
                <a:solidFill>
                  <a:srgbClr val="000000"/>
                </a:solidFill>
                <a:latin typeface="BKADOJ+Arial"/>
                <a:cs typeface="BKADOJ+Arial"/>
              </a:rPr>
              <a:t> </a:t>
            </a:r>
            <a:r>
              <a:rPr sz="1600" dirty="0">
                <a:solidFill>
                  <a:srgbClr val="000000"/>
                </a:solidFill>
                <a:latin typeface="BKADOJ+Arial"/>
                <a:cs typeface="BKADOJ+Arial"/>
              </a:rPr>
              <a:t>в Москве при </a:t>
            </a:r>
            <a:r>
              <a:rPr sz="1600" spc="-70" dirty="0">
                <a:solidFill>
                  <a:srgbClr val="000000"/>
                </a:solidFill>
                <a:latin typeface="BKADOJ+Arial"/>
                <a:cs typeface="BKADOJ+Arial"/>
              </a:rPr>
              <a:t>РАО</a:t>
            </a:r>
          </a:p>
          <a:p>
            <a:pPr marL="0" marR="0">
              <a:lnSpc>
                <a:spcPts val="1783"/>
              </a:lnSpc>
              <a:spcBef>
                <a:spcPts val="136"/>
              </a:spcBef>
              <a:spcAft>
                <a:spcPts val="0"/>
              </a:spcAft>
            </a:pPr>
            <a:r>
              <a:rPr sz="1600" dirty="0">
                <a:solidFill>
                  <a:srgbClr val="000000"/>
                </a:solidFill>
                <a:latin typeface="BKADOJ+Arial"/>
                <a:cs typeface="BKADOJ+Arial"/>
              </a:rPr>
              <a:t>ИКП открыта</a:t>
            </a:r>
            <a:r>
              <a:rPr sz="1600" spc="17" dirty="0">
                <a:solidFill>
                  <a:srgbClr val="000000"/>
                </a:solidFill>
                <a:latin typeface="BKADOJ+Arial"/>
                <a:cs typeface="BKADOJ+Arial"/>
              </a:rPr>
              <a:t> </a:t>
            </a:r>
            <a:r>
              <a:rPr sz="1600" dirty="0">
                <a:solidFill>
                  <a:srgbClr val="000000"/>
                </a:solidFill>
                <a:latin typeface="BKADOJ+Arial"/>
                <a:cs typeface="BKADOJ+Arial"/>
              </a:rPr>
              <a:t>лаборатория</a:t>
            </a:r>
          </a:p>
          <a:p>
            <a:pPr marL="54864" marR="0">
              <a:lnSpc>
                <a:spcPts val="1783"/>
              </a:lnSpc>
              <a:spcBef>
                <a:spcPts val="136"/>
              </a:spcBef>
              <a:spcAft>
                <a:spcPts val="0"/>
              </a:spcAft>
            </a:pPr>
            <a:r>
              <a:rPr sz="1600" dirty="0">
                <a:solidFill>
                  <a:srgbClr val="000000"/>
                </a:solidFill>
                <a:latin typeface="BKADOJ+Arial"/>
                <a:cs typeface="BKADOJ+Arial"/>
              </a:rPr>
              <a:t>О.С.</a:t>
            </a:r>
            <a:r>
              <a:rPr sz="1600" spc="38" dirty="0">
                <a:solidFill>
                  <a:srgbClr val="000000"/>
                </a:solidFill>
                <a:latin typeface="BKADOJ+Arial"/>
                <a:cs typeface="BKADOJ+Arial"/>
              </a:rPr>
              <a:t> </a:t>
            </a:r>
            <a:r>
              <a:rPr sz="1600" dirty="0">
                <a:solidFill>
                  <a:srgbClr val="000000"/>
                </a:solidFill>
                <a:latin typeface="BKADOJ+Arial"/>
                <a:cs typeface="BKADOJ+Arial"/>
              </a:rPr>
              <a:t>Никольской</a:t>
            </a:r>
            <a:r>
              <a:rPr sz="1600" spc="57" dirty="0">
                <a:solidFill>
                  <a:srgbClr val="000000"/>
                </a:solidFill>
                <a:latin typeface="BKADOJ+Arial"/>
                <a:cs typeface="BKADOJ+Arial"/>
              </a:rPr>
              <a:t> </a:t>
            </a:r>
            <a:r>
              <a:rPr sz="1600" dirty="0">
                <a:solidFill>
                  <a:srgbClr val="000000"/>
                </a:solidFill>
                <a:latin typeface="BKADOJ+Arial"/>
                <a:cs typeface="BKADOJ+Arial"/>
              </a:rPr>
              <a:t>(которая</a:t>
            </a:r>
          </a:p>
          <a:p>
            <a:pPr marL="0" marR="0">
              <a:lnSpc>
                <a:spcPts val="1783"/>
              </a:lnSpc>
              <a:spcBef>
                <a:spcPts val="136"/>
              </a:spcBef>
              <a:spcAft>
                <a:spcPts val="0"/>
              </a:spcAft>
            </a:pPr>
            <a:r>
              <a:rPr sz="1600" spc="-13" dirty="0">
                <a:solidFill>
                  <a:srgbClr val="000000"/>
                </a:solidFill>
                <a:latin typeface="BKADOJ+Arial"/>
                <a:cs typeface="BKADOJ+Arial"/>
              </a:rPr>
              <a:t>функционирует</a:t>
            </a:r>
            <a:r>
              <a:rPr sz="1600" spc="70" dirty="0">
                <a:solidFill>
                  <a:srgbClr val="000000"/>
                </a:solidFill>
                <a:latin typeface="BKADOJ+Arial"/>
                <a:cs typeface="BKADOJ+Arial"/>
              </a:rPr>
              <a:t> </a:t>
            </a:r>
            <a:r>
              <a:rPr sz="1600" spc="-20" dirty="0">
                <a:solidFill>
                  <a:srgbClr val="000000"/>
                </a:solidFill>
                <a:latin typeface="BKADOJ+Arial"/>
                <a:cs typeface="BKADOJ+Arial"/>
              </a:rPr>
              <a:t>под</a:t>
            </a:r>
            <a:r>
              <a:rPr sz="1600" spc="20" dirty="0">
                <a:solidFill>
                  <a:srgbClr val="000000"/>
                </a:solidFill>
                <a:latin typeface="BKADOJ+Arial"/>
                <a:cs typeface="BKADOJ+Arial"/>
              </a:rPr>
              <a:t> </a:t>
            </a:r>
            <a:r>
              <a:rPr sz="1600" dirty="0">
                <a:solidFill>
                  <a:srgbClr val="000000"/>
                </a:solidFill>
                <a:latin typeface="BKADOJ+Arial"/>
                <a:cs typeface="BKADOJ+Arial"/>
              </a:rPr>
              <a:t>ее</a:t>
            </a:r>
          </a:p>
          <a:p>
            <a:pPr marL="0" marR="0">
              <a:lnSpc>
                <a:spcPts val="1783"/>
              </a:lnSpc>
              <a:spcBef>
                <a:spcPts val="186"/>
              </a:spcBef>
              <a:spcAft>
                <a:spcPts val="0"/>
              </a:spcAft>
            </a:pPr>
            <a:r>
              <a:rPr sz="1600" dirty="0">
                <a:solidFill>
                  <a:srgbClr val="000000"/>
                </a:solidFill>
                <a:latin typeface="BKADOJ+Arial"/>
                <a:cs typeface="BKADOJ+Arial"/>
              </a:rPr>
              <a:t>руководством</a:t>
            </a:r>
            <a:r>
              <a:rPr sz="1600" spc="11" dirty="0">
                <a:solidFill>
                  <a:srgbClr val="000000"/>
                </a:solidFill>
                <a:latin typeface="BKADOJ+Arial"/>
                <a:cs typeface="BKADOJ+Arial"/>
              </a:rPr>
              <a:t> </a:t>
            </a:r>
            <a:r>
              <a:rPr sz="1600" dirty="0">
                <a:solidFill>
                  <a:srgbClr val="000000"/>
                </a:solidFill>
                <a:latin typeface="BKADOJ+Arial"/>
                <a:cs typeface="BKADOJ+Arial"/>
              </a:rPr>
              <a:t>до сих пор),</a:t>
            </a:r>
          </a:p>
          <a:p>
            <a:pPr marL="0" marR="0">
              <a:lnSpc>
                <a:spcPts val="1785"/>
              </a:lnSpc>
              <a:spcBef>
                <a:spcPts val="136"/>
              </a:spcBef>
              <a:spcAft>
                <a:spcPts val="0"/>
              </a:spcAft>
            </a:pPr>
            <a:r>
              <a:rPr sz="1600" spc="-35" dirty="0">
                <a:solidFill>
                  <a:srgbClr val="000000"/>
                </a:solidFill>
                <a:latin typeface="BKADOJ+Arial"/>
                <a:cs typeface="BKADOJ+Arial"/>
              </a:rPr>
              <a:t>где</a:t>
            </a:r>
            <a:r>
              <a:rPr sz="1600" spc="33" dirty="0">
                <a:solidFill>
                  <a:srgbClr val="000000"/>
                </a:solidFill>
                <a:latin typeface="BKADOJ+Arial"/>
                <a:cs typeface="BKADOJ+Arial"/>
              </a:rPr>
              <a:t> </a:t>
            </a:r>
            <a:r>
              <a:rPr sz="1600" dirty="0">
                <a:solidFill>
                  <a:srgbClr val="000000"/>
                </a:solidFill>
                <a:latin typeface="BKADOJ+Arial"/>
                <a:cs typeface="BKADOJ+Arial"/>
              </a:rPr>
              <a:t>впервые</a:t>
            </a:r>
            <a:r>
              <a:rPr sz="1600" spc="-12" dirty="0">
                <a:solidFill>
                  <a:srgbClr val="000000"/>
                </a:solidFill>
                <a:latin typeface="BKADOJ+Arial"/>
                <a:cs typeface="BKADOJ+Arial"/>
              </a:rPr>
              <a:t> </a:t>
            </a:r>
            <a:r>
              <a:rPr sz="1600" dirty="0">
                <a:solidFill>
                  <a:srgbClr val="000000"/>
                </a:solidFill>
                <a:latin typeface="BKADOJ+Arial"/>
                <a:cs typeface="BKADOJ+Arial"/>
              </a:rPr>
              <a:t>применена</a:t>
            </a:r>
          </a:p>
          <a:p>
            <a:pPr marL="0" marR="0">
              <a:lnSpc>
                <a:spcPts val="1783"/>
              </a:lnSpc>
              <a:spcBef>
                <a:spcPts val="136"/>
              </a:spcBef>
              <a:spcAft>
                <a:spcPts val="0"/>
              </a:spcAft>
            </a:pPr>
            <a:r>
              <a:rPr sz="1600" dirty="0">
                <a:solidFill>
                  <a:srgbClr val="000000"/>
                </a:solidFill>
                <a:latin typeface="BKADOJ+Arial"/>
                <a:cs typeface="BKADOJ+Arial"/>
              </a:rPr>
              <a:t>педагогическая</a:t>
            </a:r>
            <a:r>
              <a:rPr sz="1600" spc="12" dirty="0">
                <a:solidFill>
                  <a:srgbClr val="000000"/>
                </a:solidFill>
                <a:latin typeface="BKADOJ+Arial"/>
                <a:cs typeface="BKADOJ+Arial"/>
              </a:rPr>
              <a:t> </a:t>
            </a:r>
            <a:r>
              <a:rPr sz="1600" dirty="0">
                <a:solidFill>
                  <a:srgbClr val="000000"/>
                </a:solidFill>
                <a:latin typeface="BKADOJ+Arial"/>
                <a:cs typeface="BKADOJ+Arial"/>
              </a:rPr>
              <a:t>коррекция</a:t>
            </a:r>
          </a:p>
          <a:p>
            <a:pPr marL="0" marR="0">
              <a:lnSpc>
                <a:spcPts val="1783"/>
              </a:lnSpc>
              <a:spcBef>
                <a:spcPts val="136"/>
              </a:spcBef>
              <a:spcAft>
                <a:spcPts val="0"/>
              </a:spcAft>
            </a:pPr>
            <a:r>
              <a:rPr sz="1600" dirty="0">
                <a:solidFill>
                  <a:srgbClr val="000000"/>
                </a:solidFill>
                <a:latin typeface="BKADOJ+Arial"/>
                <a:cs typeface="BKADOJ+Arial"/>
              </a:rPr>
              <a:t>аутизма,</a:t>
            </a:r>
            <a:r>
              <a:rPr sz="1600" spc="54" dirty="0">
                <a:solidFill>
                  <a:srgbClr val="000000"/>
                </a:solidFill>
                <a:latin typeface="BKADOJ+Arial"/>
                <a:cs typeface="BKADOJ+Arial"/>
              </a:rPr>
              <a:t> </a:t>
            </a:r>
            <a:r>
              <a:rPr sz="1600" dirty="0">
                <a:solidFill>
                  <a:srgbClr val="000000"/>
                </a:solidFill>
                <a:latin typeface="BKADOJ+Arial"/>
                <a:cs typeface="BKADOJ+Arial"/>
              </a:rPr>
              <a:t>разработана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3393948" y="511452"/>
            <a:ext cx="2969110" cy="123990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783"/>
              </a:lnSpc>
              <a:spcBef>
                <a:spcPts val="0"/>
              </a:spcBef>
              <a:spcAft>
                <a:spcPts val="0"/>
              </a:spcAft>
            </a:pPr>
            <a:r>
              <a:rPr sz="1600" dirty="0">
                <a:solidFill>
                  <a:srgbClr val="000000"/>
                </a:solidFill>
                <a:latin typeface="BKADOJ+Arial"/>
                <a:cs typeface="BKADOJ+Arial"/>
              </a:rPr>
              <a:t>В</a:t>
            </a:r>
            <a:r>
              <a:rPr sz="1600" spc="-11" dirty="0">
                <a:solidFill>
                  <a:srgbClr val="000000"/>
                </a:solidFill>
                <a:latin typeface="BKADOJ+Arial"/>
                <a:cs typeface="BKADOJ+Arial"/>
              </a:rPr>
              <a:t> </a:t>
            </a:r>
            <a:r>
              <a:rPr sz="1600" dirty="0">
                <a:solidFill>
                  <a:srgbClr val="000000"/>
                </a:solidFill>
                <a:latin typeface="BKADOJ+Arial"/>
                <a:cs typeface="BKADOJ+Arial"/>
              </a:rPr>
              <a:t>1978 </a:t>
            </a:r>
            <a:r>
              <a:rPr sz="1600" spc="-22" dirty="0">
                <a:solidFill>
                  <a:srgbClr val="000000"/>
                </a:solidFill>
                <a:latin typeface="BKADOJ+Arial"/>
                <a:cs typeface="BKADOJ+Arial"/>
              </a:rPr>
              <a:t>году</a:t>
            </a:r>
            <a:r>
              <a:rPr sz="1600" spc="37" dirty="0">
                <a:solidFill>
                  <a:srgbClr val="000000"/>
                </a:solidFill>
                <a:latin typeface="BKADOJ+Arial"/>
                <a:cs typeface="BKADOJ+Arial"/>
              </a:rPr>
              <a:t> </a:t>
            </a:r>
            <a:r>
              <a:rPr sz="1600" dirty="0">
                <a:solidFill>
                  <a:srgbClr val="000000"/>
                </a:solidFill>
                <a:latin typeface="BKADOJ+Arial"/>
                <a:cs typeface="BKADOJ+Arial"/>
              </a:rPr>
              <a:t>К.С.</a:t>
            </a:r>
            <a:r>
              <a:rPr sz="1600" spc="25" dirty="0">
                <a:solidFill>
                  <a:srgbClr val="000000"/>
                </a:solidFill>
                <a:latin typeface="BKADOJ+Arial"/>
                <a:cs typeface="BKADOJ+Arial"/>
              </a:rPr>
              <a:t> </a:t>
            </a:r>
            <a:r>
              <a:rPr sz="1600" dirty="0">
                <a:solidFill>
                  <a:srgbClr val="000000"/>
                </a:solidFill>
                <a:latin typeface="BKADOJ+Arial"/>
                <a:cs typeface="BKADOJ+Arial"/>
              </a:rPr>
              <a:t>Лебединская</a:t>
            </a:r>
          </a:p>
          <a:p>
            <a:pPr marL="0" marR="0">
              <a:lnSpc>
                <a:spcPts val="1783"/>
              </a:lnSpc>
              <a:spcBef>
                <a:spcPts val="136"/>
              </a:spcBef>
              <a:spcAft>
                <a:spcPts val="0"/>
              </a:spcAft>
            </a:pPr>
            <a:r>
              <a:rPr sz="1600" spc="-15" dirty="0">
                <a:solidFill>
                  <a:srgbClr val="000000"/>
                </a:solidFill>
                <a:latin typeface="BKADOJ+Arial"/>
                <a:cs typeface="BKADOJ+Arial"/>
              </a:rPr>
              <a:t>создает</a:t>
            </a:r>
            <a:r>
              <a:rPr sz="1600" spc="12" dirty="0">
                <a:solidFill>
                  <a:srgbClr val="000000"/>
                </a:solidFill>
                <a:latin typeface="BKADOJ+Arial"/>
                <a:cs typeface="BKADOJ+Arial"/>
              </a:rPr>
              <a:t> </a:t>
            </a:r>
            <a:r>
              <a:rPr sz="1600" dirty="0">
                <a:solidFill>
                  <a:srgbClr val="000000"/>
                </a:solidFill>
                <a:latin typeface="BKADOJ+Arial"/>
                <a:cs typeface="BKADOJ+Arial"/>
              </a:rPr>
              <a:t>при НИИ</a:t>
            </a:r>
          </a:p>
          <a:p>
            <a:pPr marL="0" marR="0">
              <a:lnSpc>
                <a:spcPts val="1783"/>
              </a:lnSpc>
              <a:spcBef>
                <a:spcPts val="136"/>
              </a:spcBef>
              <a:spcAft>
                <a:spcPts val="0"/>
              </a:spcAft>
            </a:pPr>
            <a:r>
              <a:rPr sz="1600" dirty="0">
                <a:solidFill>
                  <a:srgbClr val="000000"/>
                </a:solidFill>
                <a:latin typeface="BKADOJ+Arial"/>
                <a:cs typeface="BKADOJ+Arial"/>
              </a:rPr>
              <a:t>Дефектологии</a:t>
            </a:r>
            <a:r>
              <a:rPr sz="1600" spc="40" dirty="0">
                <a:solidFill>
                  <a:srgbClr val="000000"/>
                </a:solidFill>
                <a:latin typeface="BKADOJ+Arial"/>
                <a:cs typeface="BKADOJ+Arial"/>
              </a:rPr>
              <a:t> </a:t>
            </a:r>
            <a:r>
              <a:rPr sz="1600" spc="-12" dirty="0">
                <a:solidFill>
                  <a:srgbClr val="000000"/>
                </a:solidFill>
                <a:latin typeface="BKADOJ+Arial"/>
                <a:cs typeface="BKADOJ+Arial"/>
              </a:rPr>
              <a:t>первую</a:t>
            </a:r>
            <a:r>
              <a:rPr sz="1600" spc="34" dirty="0">
                <a:solidFill>
                  <a:srgbClr val="000000"/>
                </a:solidFill>
                <a:latin typeface="BKADOJ+Arial"/>
                <a:cs typeface="BKADOJ+Arial"/>
              </a:rPr>
              <a:t> </a:t>
            </a:r>
            <a:r>
              <a:rPr sz="1600" dirty="0">
                <a:solidFill>
                  <a:srgbClr val="000000"/>
                </a:solidFill>
                <a:latin typeface="BKADOJ+Arial"/>
                <a:cs typeface="BKADOJ+Arial"/>
              </a:rPr>
              <a:t>в</a:t>
            </a:r>
          </a:p>
          <a:p>
            <a:pPr marL="0" marR="0">
              <a:lnSpc>
                <a:spcPts val="1783"/>
              </a:lnSpc>
              <a:spcBef>
                <a:spcPts val="136"/>
              </a:spcBef>
              <a:spcAft>
                <a:spcPts val="0"/>
              </a:spcAft>
            </a:pPr>
            <a:r>
              <a:rPr sz="1600" dirty="0">
                <a:solidFill>
                  <a:srgbClr val="000000"/>
                </a:solidFill>
                <a:latin typeface="BKADOJ+Arial"/>
                <a:cs typeface="BKADOJ+Arial"/>
              </a:rPr>
              <a:t>нашей</a:t>
            </a:r>
            <a:r>
              <a:rPr sz="1600" spc="20" dirty="0">
                <a:solidFill>
                  <a:srgbClr val="000000"/>
                </a:solidFill>
                <a:latin typeface="BKADOJ+Arial"/>
                <a:cs typeface="BKADOJ+Arial"/>
              </a:rPr>
              <a:t> </a:t>
            </a:r>
            <a:r>
              <a:rPr sz="1600" dirty="0">
                <a:solidFill>
                  <a:srgbClr val="000000"/>
                </a:solidFill>
                <a:latin typeface="BKADOJ+Arial"/>
                <a:cs typeface="BKADOJ+Arial"/>
              </a:rPr>
              <a:t>стране группу</a:t>
            </a:r>
          </a:p>
          <a:p>
            <a:pPr marL="0" marR="0">
              <a:lnSpc>
                <a:spcPts val="1783"/>
              </a:lnSpc>
              <a:spcBef>
                <a:spcPts val="186"/>
              </a:spcBef>
              <a:spcAft>
                <a:spcPts val="0"/>
              </a:spcAft>
            </a:pPr>
            <a:r>
              <a:rPr sz="1600" dirty="0">
                <a:solidFill>
                  <a:srgbClr val="000000"/>
                </a:solidFill>
                <a:latin typeface="BKADOJ+Arial"/>
                <a:cs typeface="BKADOJ+Arial"/>
              </a:rPr>
              <a:t>специалистов,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3393948" y="1730652"/>
            <a:ext cx="1849351" cy="2645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783"/>
              </a:lnSpc>
              <a:spcBef>
                <a:spcPts val="0"/>
              </a:spcBef>
              <a:spcAft>
                <a:spcPts val="0"/>
              </a:spcAft>
            </a:pPr>
            <a:r>
              <a:rPr sz="1600" dirty="0">
                <a:solidFill>
                  <a:srgbClr val="000000"/>
                </a:solidFill>
                <a:latin typeface="BKADOJ+Arial"/>
                <a:cs typeface="BKADOJ+Arial"/>
              </a:rPr>
              <a:t>осуществляющую</a:t>
            </a:r>
          </a:p>
        </p:txBody>
      </p:sp>
      <p:sp>
        <p:nvSpPr>
          <p:cNvPr id="6" name="object 6"/>
          <p:cNvSpPr txBox="1"/>
          <p:nvPr/>
        </p:nvSpPr>
        <p:spPr>
          <a:xfrm>
            <a:off x="3393948" y="1974470"/>
            <a:ext cx="2694935" cy="7525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785"/>
              </a:lnSpc>
              <a:spcBef>
                <a:spcPts val="0"/>
              </a:spcBef>
              <a:spcAft>
                <a:spcPts val="0"/>
              </a:spcAft>
            </a:pPr>
            <a:r>
              <a:rPr sz="1600" dirty="0">
                <a:solidFill>
                  <a:srgbClr val="000000"/>
                </a:solidFill>
                <a:latin typeface="BKADOJ+Arial"/>
                <a:cs typeface="BKADOJ+Arial"/>
              </a:rPr>
              <a:t>комплексную</a:t>
            </a:r>
            <a:r>
              <a:rPr sz="1600" spc="49" dirty="0">
                <a:solidFill>
                  <a:srgbClr val="000000"/>
                </a:solidFill>
                <a:latin typeface="BKADOJ+Arial"/>
                <a:cs typeface="BKADOJ+Arial"/>
              </a:rPr>
              <a:t> </a:t>
            </a:r>
            <a:r>
              <a:rPr sz="1600" dirty="0">
                <a:solidFill>
                  <a:srgbClr val="000000"/>
                </a:solidFill>
                <a:latin typeface="BKADOJ+Arial"/>
                <a:cs typeface="BKADOJ+Arial"/>
              </a:rPr>
              <a:t>медико</a:t>
            </a:r>
            <a:r>
              <a:rPr sz="1600" dirty="0">
                <a:solidFill>
                  <a:srgbClr val="000000"/>
                </a:solidFill>
                <a:latin typeface="OSJFIO+Arial"/>
                <a:cs typeface="OSJFIO+Arial"/>
              </a:rPr>
              <a:t>-</a:t>
            </a:r>
          </a:p>
          <a:p>
            <a:pPr marL="0" marR="0">
              <a:lnSpc>
                <a:spcPts val="1783"/>
              </a:lnSpc>
              <a:spcBef>
                <a:spcPts val="136"/>
              </a:spcBef>
              <a:spcAft>
                <a:spcPts val="0"/>
              </a:spcAft>
            </a:pPr>
            <a:r>
              <a:rPr sz="1600" dirty="0">
                <a:solidFill>
                  <a:srgbClr val="000000"/>
                </a:solidFill>
                <a:latin typeface="BKADOJ+Arial"/>
                <a:cs typeface="BKADOJ+Arial"/>
              </a:rPr>
              <a:t>психолого</a:t>
            </a:r>
            <a:r>
              <a:rPr sz="1600" dirty="0">
                <a:solidFill>
                  <a:srgbClr val="000000"/>
                </a:solidFill>
                <a:latin typeface="OSJFIO+Arial"/>
                <a:cs typeface="OSJFIO+Arial"/>
              </a:rPr>
              <a:t>-</a:t>
            </a:r>
            <a:r>
              <a:rPr sz="1600" dirty="0">
                <a:solidFill>
                  <a:srgbClr val="000000"/>
                </a:solidFill>
                <a:latin typeface="BKADOJ+Arial"/>
                <a:cs typeface="BKADOJ+Arial"/>
              </a:rPr>
              <a:t>педагогическую</a:t>
            </a:r>
          </a:p>
          <a:p>
            <a:pPr marL="0" marR="0">
              <a:lnSpc>
                <a:spcPts val="1783"/>
              </a:lnSpc>
              <a:spcBef>
                <a:spcPts val="136"/>
              </a:spcBef>
              <a:spcAft>
                <a:spcPts val="0"/>
              </a:spcAft>
            </a:pPr>
            <a:r>
              <a:rPr sz="1600" dirty="0">
                <a:solidFill>
                  <a:srgbClr val="000000"/>
                </a:solidFill>
                <a:latin typeface="BKADOJ+Arial"/>
                <a:cs typeface="BKADOJ+Arial"/>
              </a:rPr>
              <a:t>помощь</a:t>
            </a:r>
            <a:r>
              <a:rPr sz="1600" spc="10" dirty="0">
                <a:solidFill>
                  <a:srgbClr val="000000"/>
                </a:solidFill>
                <a:latin typeface="BKADOJ+Arial"/>
                <a:cs typeface="BKADOJ+Arial"/>
              </a:rPr>
              <a:t> </a:t>
            </a:r>
            <a:r>
              <a:rPr sz="1600" spc="-13" dirty="0">
                <a:solidFill>
                  <a:srgbClr val="000000"/>
                </a:solidFill>
                <a:latin typeface="BKADOJ+Arial"/>
                <a:cs typeface="BKADOJ+Arial"/>
              </a:rPr>
              <a:t>детям</a:t>
            </a:r>
            <a:r>
              <a:rPr sz="1600" spc="15" dirty="0">
                <a:solidFill>
                  <a:srgbClr val="000000"/>
                </a:solidFill>
                <a:latin typeface="BKADOJ+Arial"/>
                <a:cs typeface="BKADOJ+Arial"/>
              </a:rPr>
              <a:t> </a:t>
            </a:r>
            <a:r>
              <a:rPr sz="1600" dirty="0">
                <a:solidFill>
                  <a:srgbClr val="000000"/>
                </a:solidFill>
                <a:latin typeface="BKADOJ+Arial"/>
                <a:cs typeface="BKADOJ+Arial"/>
              </a:rPr>
              <a:t>с аутизмом.</a:t>
            </a:r>
          </a:p>
        </p:txBody>
      </p:sp>
      <p:sp>
        <p:nvSpPr>
          <p:cNvPr id="7" name="object 7"/>
          <p:cNvSpPr txBox="1"/>
          <p:nvPr/>
        </p:nvSpPr>
        <p:spPr>
          <a:xfrm>
            <a:off x="9487154" y="2273450"/>
            <a:ext cx="2124356" cy="2645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783"/>
              </a:lnSpc>
              <a:spcBef>
                <a:spcPts val="0"/>
              </a:spcBef>
              <a:spcAft>
                <a:spcPts val="0"/>
              </a:spcAft>
            </a:pPr>
            <a:r>
              <a:rPr sz="1600" dirty="0">
                <a:solidFill>
                  <a:srgbClr val="000000"/>
                </a:solidFill>
                <a:latin typeface="BKADOJ+Arial"/>
                <a:cs typeface="BKADOJ+Arial"/>
              </a:rPr>
              <a:t>классификация</a:t>
            </a:r>
            <a:r>
              <a:rPr sz="1600" spc="31" dirty="0">
                <a:solidFill>
                  <a:srgbClr val="000000"/>
                </a:solidFill>
                <a:latin typeface="BKADOJ+Arial"/>
                <a:cs typeface="BKADOJ+Arial"/>
              </a:rPr>
              <a:t> </a:t>
            </a:r>
            <a:r>
              <a:rPr sz="1600" spc="-37" dirty="0">
                <a:solidFill>
                  <a:srgbClr val="000000"/>
                </a:solidFill>
                <a:latin typeface="BKADOJ+Arial"/>
                <a:cs typeface="BKADOJ+Arial"/>
              </a:rPr>
              <a:t>РДА.</a:t>
            </a:r>
          </a:p>
        </p:txBody>
      </p:sp>
      <p:sp>
        <p:nvSpPr>
          <p:cNvPr id="8" name="object 8"/>
          <p:cNvSpPr txBox="1"/>
          <p:nvPr/>
        </p:nvSpPr>
        <p:spPr>
          <a:xfrm>
            <a:off x="9487154" y="2761130"/>
            <a:ext cx="2682115" cy="221596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783"/>
              </a:lnSpc>
              <a:spcBef>
                <a:spcPts val="0"/>
              </a:spcBef>
              <a:spcAft>
                <a:spcPts val="0"/>
              </a:spcAft>
            </a:pPr>
            <a:r>
              <a:rPr sz="1600" dirty="0">
                <a:solidFill>
                  <a:srgbClr val="000000"/>
                </a:solidFill>
                <a:latin typeface="BKADOJ+Arial"/>
                <a:cs typeface="BKADOJ+Arial"/>
              </a:rPr>
              <a:t>В</a:t>
            </a:r>
            <a:r>
              <a:rPr sz="1600" spc="-11" dirty="0">
                <a:solidFill>
                  <a:srgbClr val="000000"/>
                </a:solidFill>
                <a:latin typeface="BKADOJ+Arial"/>
                <a:cs typeface="BKADOJ+Arial"/>
              </a:rPr>
              <a:t> </a:t>
            </a:r>
            <a:r>
              <a:rPr sz="1600" dirty="0">
                <a:solidFill>
                  <a:srgbClr val="000000"/>
                </a:solidFill>
                <a:latin typeface="BKADOJ+Arial"/>
                <a:cs typeface="BKADOJ+Arial"/>
              </a:rPr>
              <a:t>настоящее</a:t>
            </a:r>
            <a:r>
              <a:rPr sz="1600" spc="14" dirty="0">
                <a:solidFill>
                  <a:srgbClr val="000000"/>
                </a:solidFill>
                <a:latin typeface="BKADOJ+Arial"/>
                <a:cs typeface="BKADOJ+Arial"/>
              </a:rPr>
              <a:t> </a:t>
            </a:r>
            <a:r>
              <a:rPr sz="1600" dirty="0">
                <a:solidFill>
                  <a:srgbClr val="000000"/>
                </a:solidFill>
                <a:latin typeface="BKADOJ+Arial"/>
                <a:cs typeface="BKADOJ+Arial"/>
              </a:rPr>
              <a:t>время</a:t>
            </a:r>
          </a:p>
          <a:p>
            <a:pPr marL="0" marR="0">
              <a:lnSpc>
                <a:spcPts val="1783"/>
              </a:lnSpc>
              <a:spcBef>
                <a:spcPts val="136"/>
              </a:spcBef>
              <a:spcAft>
                <a:spcPts val="0"/>
              </a:spcAft>
            </a:pPr>
            <a:r>
              <a:rPr sz="1600" dirty="0">
                <a:solidFill>
                  <a:srgbClr val="000000"/>
                </a:solidFill>
                <a:latin typeface="BKADOJ+Arial"/>
                <a:cs typeface="BKADOJ+Arial"/>
              </a:rPr>
              <a:t>лаборатория </a:t>
            </a:r>
            <a:r>
              <a:rPr sz="1600" spc="-15" dirty="0">
                <a:solidFill>
                  <a:srgbClr val="000000"/>
                </a:solidFill>
                <a:latin typeface="BKADOJ+Arial"/>
                <a:cs typeface="BKADOJ+Arial"/>
              </a:rPr>
              <a:t>является</a:t>
            </a:r>
          </a:p>
          <a:p>
            <a:pPr marL="0" marR="0">
              <a:lnSpc>
                <a:spcPts val="1785"/>
              </a:lnSpc>
              <a:spcBef>
                <a:spcPts val="137"/>
              </a:spcBef>
              <a:spcAft>
                <a:spcPts val="0"/>
              </a:spcAft>
            </a:pPr>
            <a:r>
              <a:rPr sz="1600" spc="-11" dirty="0">
                <a:solidFill>
                  <a:srgbClr val="000000"/>
                </a:solidFill>
                <a:latin typeface="BKADOJ+Arial"/>
                <a:cs typeface="BKADOJ+Arial"/>
              </a:rPr>
              <a:t>одной</a:t>
            </a:r>
            <a:r>
              <a:rPr sz="1600" spc="24" dirty="0">
                <a:solidFill>
                  <a:srgbClr val="000000"/>
                </a:solidFill>
                <a:latin typeface="BKADOJ+Arial"/>
                <a:cs typeface="BKADOJ+Arial"/>
              </a:rPr>
              <a:t> </a:t>
            </a:r>
            <a:r>
              <a:rPr sz="1600" dirty="0">
                <a:solidFill>
                  <a:srgbClr val="000000"/>
                </a:solidFill>
                <a:latin typeface="BKADOJ+Arial"/>
                <a:cs typeface="BKADOJ+Arial"/>
              </a:rPr>
              <a:t>из</a:t>
            </a:r>
            <a:r>
              <a:rPr sz="1600" spc="26" dirty="0">
                <a:solidFill>
                  <a:srgbClr val="000000"/>
                </a:solidFill>
                <a:latin typeface="BKADOJ+Arial"/>
                <a:cs typeface="BKADOJ+Arial"/>
              </a:rPr>
              <a:t> </a:t>
            </a:r>
            <a:r>
              <a:rPr sz="1600" spc="-13" dirty="0">
                <a:solidFill>
                  <a:srgbClr val="000000"/>
                </a:solidFill>
                <a:latin typeface="BKADOJ+Arial"/>
                <a:cs typeface="BKADOJ+Arial"/>
              </a:rPr>
              <a:t>ведущих</a:t>
            </a:r>
          </a:p>
          <a:p>
            <a:pPr marL="0" marR="0">
              <a:lnSpc>
                <a:spcPts val="1783"/>
              </a:lnSpc>
              <a:spcBef>
                <a:spcPts val="136"/>
              </a:spcBef>
              <a:spcAft>
                <a:spcPts val="0"/>
              </a:spcAft>
            </a:pPr>
            <a:r>
              <a:rPr sz="1600" spc="-11" dirty="0">
                <a:solidFill>
                  <a:srgbClr val="000000"/>
                </a:solidFill>
                <a:latin typeface="BKADOJ+Arial"/>
                <a:cs typeface="BKADOJ+Arial"/>
              </a:rPr>
              <a:t>отечественных</a:t>
            </a:r>
            <a:r>
              <a:rPr sz="1600" spc="29" dirty="0">
                <a:solidFill>
                  <a:srgbClr val="000000"/>
                </a:solidFill>
                <a:latin typeface="BKADOJ+Arial"/>
                <a:cs typeface="BKADOJ+Arial"/>
              </a:rPr>
              <a:t> </a:t>
            </a:r>
            <a:r>
              <a:rPr sz="1600" dirty="0">
                <a:solidFill>
                  <a:srgbClr val="000000"/>
                </a:solidFill>
                <a:latin typeface="BKADOJ+Arial"/>
                <a:cs typeface="BKADOJ+Arial"/>
              </a:rPr>
              <a:t>научно</a:t>
            </a:r>
            <a:r>
              <a:rPr sz="1600" dirty="0">
                <a:solidFill>
                  <a:srgbClr val="000000"/>
                </a:solidFill>
                <a:latin typeface="OSJFIO+Arial"/>
                <a:cs typeface="OSJFIO+Arial"/>
              </a:rPr>
              <a:t>-</a:t>
            </a:r>
          </a:p>
          <a:p>
            <a:pPr marL="0" marR="0">
              <a:lnSpc>
                <a:spcPts val="1783"/>
              </a:lnSpc>
              <a:spcBef>
                <a:spcPts val="186"/>
              </a:spcBef>
              <a:spcAft>
                <a:spcPts val="0"/>
              </a:spcAft>
            </a:pPr>
            <a:r>
              <a:rPr sz="1600" spc="-10" dirty="0">
                <a:solidFill>
                  <a:srgbClr val="000000"/>
                </a:solidFill>
                <a:latin typeface="BKADOJ+Arial"/>
                <a:cs typeface="BKADOJ+Arial"/>
              </a:rPr>
              <a:t>исследовательских</a:t>
            </a:r>
          </a:p>
          <a:p>
            <a:pPr marL="0" marR="0">
              <a:lnSpc>
                <a:spcPts val="1783"/>
              </a:lnSpc>
              <a:spcBef>
                <a:spcPts val="136"/>
              </a:spcBef>
              <a:spcAft>
                <a:spcPts val="0"/>
              </a:spcAft>
            </a:pPr>
            <a:r>
              <a:rPr sz="1600" dirty="0">
                <a:solidFill>
                  <a:srgbClr val="000000"/>
                </a:solidFill>
                <a:latin typeface="BKADOJ+Arial"/>
                <a:cs typeface="BKADOJ+Arial"/>
              </a:rPr>
              <a:t>организаций,</a:t>
            </a:r>
            <a:r>
              <a:rPr sz="1600" spc="47" dirty="0">
                <a:solidFill>
                  <a:srgbClr val="000000"/>
                </a:solidFill>
                <a:latin typeface="BKADOJ+Arial"/>
                <a:cs typeface="BKADOJ+Arial"/>
              </a:rPr>
              <a:t> </a:t>
            </a:r>
            <a:r>
              <a:rPr sz="1600" dirty="0">
                <a:solidFill>
                  <a:srgbClr val="000000"/>
                </a:solidFill>
                <a:latin typeface="BKADOJ+Arial"/>
                <a:cs typeface="BKADOJ+Arial"/>
              </a:rPr>
              <a:t>изучающих</a:t>
            </a:r>
            <a:r>
              <a:rPr sz="1600" spc="42" dirty="0">
                <a:solidFill>
                  <a:srgbClr val="000000"/>
                </a:solidFill>
                <a:latin typeface="BKADOJ+Arial"/>
                <a:cs typeface="BKADOJ+Arial"/>
              </a:rPr>
              <a:t> </a:t>
            </a:r>
            <a:r>
              <a:rPr sz="1600" dirty="0">
                <a:solidFill>
                  <a:srgbClr val="000000"/>
                </a:solidFill>
                <a:latin typeface="BKADOJ+Arial"/>
                <a:cs typeface="BKADOJ+Arial"/>
              </a:rPr>
              <a:t>и</a:t>
            </a:r>
          </a:p>
          <a:p>
            <a:pPr marL="0" marR="0">
              <a:lnSpc>
                <a:spcPts val="1783"/>
              </a:lnSpc>
              <a:spcBef>
                <a:spcPts val="136"/>
              </a:spcBef>
              <a:spcAft>
                <a:spcPts val="0"/>
              </a:spcAft>
            </a:pPr>
            <a:r>
              <a:rPr sz="1600" dirty="0">
                <a:solidFill>
                  <a:srgbClr val="000000"/>
                </a:solidFill>
                <a:latin typeface="BKADOJ+Arial"/>
                <a:cs typeface="BKADOJ+Arial"/>
              </a:rPr>
              <a:t>разрабатывающих</a:t>
            </a:r>
          </a:p>
          <a:p>
            <a:pPr marL="0" marR="0">
              <a:lnSpc>
                <a:spcPts val="1783"/>
              </a:lnSpc>
              <a:spcBef>
                <a:spcPts val="136"/>
              </a:spcBef>
              <a:spcAft>
                <a:spcPts val="0"/>
              </a:spcAft>
            </a:pPr>
            <a:r>
              <a:rPr sz="1600" spc="-13" dirty="0">
                <a:solidFill>
                  <a:srgbClr val="000000"/>
                </a:solidFill>
                <a:latin typeface="BKADOJ+Arial"/>
                <a:cs typeface="BKADOJ+Arial"/>
              </a:rPr>
              <a:t>проблемы</a:t>
            </a:r>
            <a:r>
              <a:rPr sz="1600" spc="13" dirty="0">
                <a:solidFill>
                  <a:srgbClr val="000000"/>
                </a:solidFill>
                <a:latin typeface="BKADOJ+Arial"/>
                <a:cs typeface="BKADOJ+Arial"/>
              </a:rPr>
              <a:t> </a:t>
            </a:r>
            <a:r>
              <a:rPr sz="1600" dirty="0">
                <a:solidFill>
                  <a:srgbClr val="000000"/>
                </a:solidFill>
                <a:latin typeface="BKADOJ+Arial"/>
                <a:cs typeface="BKADOJ+Arial"/>
              </a:rPr>
              <a:t>психолого</a:t>
            </a:r>
            <a:r>
              <a:rPr sz="1600" dirty="0">
                <a:solidFill>
                  <a:srgbClr val="000000"/>
                </a:solidFill>
                <a:latin typeface="OSJFIO+Arial"/>
                <a:cs typeface="OSJFIO+Arial"/>
              </a:rPr>
              <a:t>-</a:t>
            </a:r>
          </a:p>
          <a:p>
            <a:pPr marL="0" marR="0">
              <a:lnSpc>
                <a:spcPts val="1785"/>
              </a:lnSpc>
              <a:spcBef>
                <a:spcPts val="136"/>
              </a:spcBef>
              <a:spcAft>
                <a:spcPts val="0"/>
              </a:spcAft>
            </a:pPr>
            <a:r>
              <a:rPr sz="1600" dirty="0">
                <a:solidFill>
                  <a:srgbClr val="000000"/>
                </a:solidFill>
                <a:latin typeface="BKADOJ+Arial"/>
                <a:cs typeface="BKADOJ+Arial"/>
              </a:rPr>
              <a:t>педагогического</a:t>
            </a:r>
          </a:p>
        </p:txBody>
      </p:sp>
      <p:sp>
        <p:nvSpPr>
          <p:cNvPr id="9" name="object 9"/>
          <p:cNvSpPr txBox="1"/>
          <p:nvPr/>
        </p:nvSpPr>
        <p:spPr>
          <a:xfrm>
            <a:off x="3393948" y="2950106"/>
            <a:ext cx="2952151" cy="221564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783"/>
              </a:lnSpc>
              <a:spcBef>
                <a:spcPts val="0"/>
              </a:spcBef>
              <a:spcAft>
                <a:spcPts val="0"/>
              </a:spcAft>
            </a:pPr>
            <a:r>
              <a:rPr sz="1600" spc="-18" dirty="0">
                <a:solidFill>
                  <a:srgbClr val="000000"/>
                </a:solidFill>
                <a:latin typeface="BKADOJ+Arial"/>
                <a:cs typeface="BKADOJ+Arial"/>
              </a:rPr>
              <a:t>Под</a:t>
            </a:r>
            <a:r>
              <a:rPr sz="1600" dirty="0">
                <a:solidFill>
                  <a:srgbClr val="000000"/>
                </a:solidFill>
                <a:latin typeface="BKADOJ+Arial"/>
                <a:cs typeface="BKADOJ+Arial"/>
              </a:rPr>
              <a:t> ее</a:t>
            </a:r>
            <a:r>
              <a:rPr sz="1600" spc="10" dirty="0">
                <a:solidFill>
                  <a:srgbClr val="000000"/>
                </a:solidFill>
                <a:latin typeface="BKADOJ+Arial"/>
                <a:cs typeface="BKADOJ+Arial"/>
              </a:rPr>
              <a:t> </a:t>
            </a:r>
            <a:r>
              <a:rPr sz="1600" dirty="0">
                <a:solidFill>
                  <a:srgbClr val="000000"/>
                </a:solidFill>
                <a:latin typeface="BKADOJ+Arial"/>
                <a:cs typeface="BKADOJ+Arial"/>
              </a:rPr>
              <a:t>руководством</a:t>
            </a:r>
          </a:p>
          <a:p>
            <a:pPr marL="0" marR="0">
              <a:lnSpc>
                <a:spcPts val="1783"/>
              </a:lnSpc>
              <a:spcBef>
                <a:spcPts val="136"/>
              </a:spcBef>
              <a:spcAft>
                <a:spcPts val="0"/>
              </a:spcAft>
            </a:pPr>
            <a:r>
              <a:rPr sz="1600" spc="-12" dirty="0">
                <a:solidFill>
                  <a:srgbClr val="000000"/>
                </a:solidFill>
                <a:latin typeface="BKADOJ+Arial"/>
                <a:cs typeface="BKADOJ+Arial"/>
              </a:rPr>
              <a:t>начинаются</a:t>
            </a:r>
            <a:r>
              <a:rPr sz="1600" spc="44" dirty="0">
                <a:solidFill>
                  <a:srgbClr val="000000"/>
                </a:solidFill>
                <a:latin typeface="BKADOJ+Arial"/>
                <a:cs typeface="BKADOJ+Arial"/>
              </a:rPr>
              <a:t> </a:t>
            </a:r>
            <a:r>
              <a:rPr sz="1600" dirty="0">
                <a:solidFill>
                  <a:srgbClr val="000000"/>
                </a:solidFill>
                <a:latin typeface="BKADOJ+Arial"/>
                <a:cs typeface="BKADOJ+Arial"/>
              </a:rPr>
              <a:t>научные</a:t>
            </a:r>
          </a:p>
          <a:p>
            <a:pPr marL="0" marR="0">
              <a:lnSpc>
                <a:spcPts val="1785"/>
              </a:lnSpc>
              <a:spcBef>
                <a:spcPts val="137"/>
              </a:spcBef>
              <a:spcAft>
                <a:spcPts val="0"/>
              </a:spcAft>
            </a:pPr>
            <a:r>
              <a:rPr sz="1600" dirty="0">
                <a:solidFill>
                  <a:srgbClr val="000000"/>
                </a:solidFill>
                <a:latin typeface="BKADOJ+Arial"/>
                <a:cs typeface="BKADOJ+Arial"/>
              </a:rPr>
              <a:t>разработки </a:t>
            </a:r>
            <a:r>
              <a:rPr sz="1600" spc="-12" dirty="0">
                <a:solidFill>
                  <a:srgbClr val="000000"/>
                </a:solidFill>
                <a:latin typeface="BKADOJ+Arial"/>
                <a:cs typeface="BKADOJ+Arial"/>
              </a:rPr>
              <a:t>проблемы</a:t>
            </a:r>
          </a:p>
          <a:p>
            <a:pPr marL="0" marR="0">
              <a:lnSpc>
                <a:spcPts val="1783"/>
              </a:lnSpc>
              <a:spcBef>
                <a:spcPts val="136"/>
              </a:spcBef>
              <a:spcAft>
                <a:spcPts val="0"/>
              </a:spcAft>
            </a:pPr>
            <a:r>
              <a:rPr sz="1600" dirty="0">
                <a:solidFill>
                  <a:srgbClr val="000000"/>
                </a:solidFill>
                <a:latin typeface="BKADOJ+Arial"/>
                <a:cs typeface="BKADOJ+Arial"/>
              </a:rPr>
              <a:t>изучения</a:t>
            </a:r>
            <a:r>
              <a:rPr sz="1600" spc="60" dirty="0">
                <a:solidFill>
                  <a:srgbClr val="000000"/>
                </a:solidFill>
                <a:latin typeface="BKADOJ+Arial"/>
                <a:cs typeface="BKADOJ+Arial"/>
              </a:rPr>
              <a:t> </a:t>
            </a:r>
            <a:r>
              <a:rPr sz="1600" dirty="0">
                <a:solidFill>
                  <a:srgbClr val="000000"/>
                </a:solidFill>
                <a:latin typeface="BKADOJ+Arial"/>
                <a:cs typeface="BKADOJ+Arial"/>
              </a:rPr>
              <a:t>и оказания</a:t>
            </a:r>
            <a:r>
              <a:rPr sz="1600" spc="32" dirty="0">
                <a:solidFill>
                  <a:srgbClr val="000000"/>
                </a:solidFill>
                <a:latin typeface="BKADOJ+Arial"/>
                <a:cs typeface="BKADOJ+Arial"/>
              </a:rPr>
              <a:t> </a:t>
            </a:r>
            <a:r>
              <a:rPr sz="1600" dirty="0">
                <a:solidFill>
                  <a:srgbClr val="000000"/>
                </a:solidFill>
                <a:latin typeface="BKADOJ+Arial"/>
                <a:cs typeface="BKADOJ+Arial"/>
              </a:rPr>
              <a:t>помощи</a:t>
            </a:r>
          </a:p>
          <a:p>
            <a:pPr marL="0" marR="0">
              <a:lnSpc>
                <a:spcPts val="1783"/>
              </a:lnSpc>
              <a:spcBef>
                <a:spcPts val="186"/>
              </a:spcBef>
              <a:spcAft>
                <a:spcPts val="0"/>
              </a:spcAft>
            </a:pPr>
            <a:r>
              <a:rPr sz="1600" spc="-13" dirty="0">
                <a:solidFill>
                  <a:srgbClr val="000000"/>
                </a:solidFill>
                <a:latin typeface="BKADOJ+Arial"/>
                <a:cs typeface="BKADOJ+Arial"/>
              </a:rPr>
              <a:t>детям</a:t>
            </a:r>
            <a:r>
              <a:rPr sz="1600" dirty="0">
                <a:solidFill>
                  <a:srgbClr val="000000"/>
                </a:solidFill>
                <a:latin typeface="BKADOJ+Arial"/>
                <a:cs typeface="BKADOJ+Arial"/>
              </a:rPr>
              <a:t> с аутизмом,</a:t>
            </a:r>
            <a:r>
              <a:rPr sz="1600" spc="63" dirty="0">
                <a:solidFill>
                  <a:srgbClr val="000000"/>
                </a:solidFill>
                <a:latin typeface="BKADOJ+Arial"/>
                <a:cs typeface="BKADOJ+Arial"/>
              </a:rPr>
              <a:t> </a:t>
            </a:r>
            <a:r>
              <a:rPr sz="1600" spc="-12" dirty="0">
                <a:solidFill>
                  <a:srgbClr val="000000"/>
                </a:solidFill>
                <a:latin typeface="BKADOJ+Arial"/>
                <a:cs typeface="BKADOJ+Arial"/>
              </a:rPr>
              <a:t>создается</a:t>
            </a:r>
          </a:p>
          <a:p>
            <a:pPr marL="0" marR="0">
              <a:lnSpc>
                <a:spcPts val="1783"/>
              </a:lnSpc>
              <a:spcBef>
                <a:spcPts val="136"/>
              </a:spcBef>
              <a:spcAft>
                <a:spcPts val="0"/>
              </a:spcAft>
            </a:pPr>
            <a:r>
              <a:rPr sz="1600" dirty="0">
                <a:solidFill>
                  <a:srgbClr val="000000"/>
                </a:solidFill>
                <a:latin typeface="BKADOJ+Arial"/>
                <a:cs typeface="BKADOJ+Arial"/>
              </a:rPr>
              <a:t>оригинальная</a:t>
            </a:r>
            <a:r>
              <a:rPr sz="1600" spc="47" dirty="0">
                <a:solidFill>
                  <a:srgbClr val="000000"/>
                </a:solidFill>
                <a:latin typeface="BKADOJ+Arial"/>
                <a:cs typeface="BKADOJ+Arial"/>
              </a:rPr>
              <a:t> </a:t>
            </a:r>
            <a:r>
              <a:rPr sz="1600" dirty="0">
                <a:solidFill>
                  <a:srgbClr val="000000"/>
                </a:solidFill>
                <a:latin typeface="BKADOJ+Arial"/>
                <a:cs typeface="BKADOJ+Arial"/>
              </a:rPr>
              <a:t>концепция</a:t>
            </a:r>
          </a:p>
          <a:p>
            <a:pPr marL="0" marR="0">
              <a:lnSpc>
                <a:spcPts val="1783"/>
              </a:lnSpc>
              <a:spcBef>
                <a:spcPts val="136"/>
              </a:spcBef>
              <a:spcAft>
                <a:spcPts val="0"/>
              </a:spcAft>
            </a:pPr>
            <a:r>
              <a:rPr sz="1600" dirty="0">
                <a:solidFill>
                  <a:srgbClr val="000000"/>
                </a:solidFill>
                <a:latin typeface="BKADOJ+Arial"/>
                <a:cs typeface="BKADOJ+Arial"/>
              </a:rPr>
              <a:t>понимания</a:t>
            </a:r>
            <a:r>
              <a:rPr sz="1600" spc="49" dirty="0">
                <a:solidFill>
                  <a:srgbClr val="000000"/>
                </a:solidFill>
                <a:latin typeface="BKADOJ+Arial"/>
                <a:cs typeface="BKADOJ+Arial"/>
              </a:rPr>
              <a:t> </a:t>
            </a:r>
            <a:r>
              <a:rPr sz="1600" dirty="0">
                <a:solidFill>
                  <a:srgbClr val="000000"/>
                </a:solidFill>
                <a:latin typeface="BKADOJ+Arial"/>
                <a:cs typeface="BKADOJ+Arial"/>
              </a:rPr>
              <a:t>закономерностей</a:t>
            </a:r>
          </a:p>
          <a:p>
            <a:pPr marL="0" marR="0">
              <a:lnSpc>
                <a:spcPts val="1783"/>
              </a:lnSpc>
              <a:spcBef>
                <a:spcPts val="136"/>
              </a:spcBef>
              <a:spcAft>
                <a:spcPts val="0"/>
              </a:spcAft>
            </a:pPr>
            <a:r>
              <a:rPr sz="1600" spc="-17" dirty="0">
                <a:solidFill>
                  <a:srgbClr val="000000"/>
                </a:solidFill>
                <a:latin typeface="BKADOJ+Arial"/>
                <a:cs typeface="BKADOJ+Arial"/>
              </a:rPr>
              <a:t>этой</a:t>
            </a:r>
            <a:r>
              <a:rPr sz="1600" spc="15" dirty="0">
                <a:solidFill>
                  <a:srgbClr val="000000"/>
                </a:solidFill>
                <a:latin typeface="BKADOJ+Arial"/>
                <a:cs typeface="BKADOJ+Arial"/>
              </a:rPr>
              <a:t> </a:t>
            </a:r>
            <a:r>
              <a:rPr sz="1600" dirty="0">
                <a:solidFill>
                  <a:srgbClr val="000000"/>
                </a:solidFill>
                <a:latin typeface="BKADOJ+Arial"/>
                <a:cs typeface="BKADOJ+Arial"/>
              </a:rPr>
              <a:t>особой</a:t>
            </a:r>
            <a:r>
              <a:rPr sz="1600" spc="15" dirty="0">
                <a:solidFill>
                  <a:srgbClr val="000000"/>
                </a:solidFill>
                <a:latin typeface="BKADOJ+Arial"/>
                <a:cs typeface="BKADOJ+Arial"/>
              </a:rPr>
              <a:t> </a:t>
            </a:r>
            <a:r>
              <a:rPr sz="1600" dirty="0">
                <a:solidFill>
                  <a:srgbClr val="000000"/>
                </a:solidFill>
                <a:latin typeface="BKADOJ+Arial"/>
                <a:cs typeface="BKADOJ+Arial"/>
              </a:rPr>
              <a:t>линии</a:t>
            </a:r>
            <a:r>
              <a:rPr sz="1600" spc="494" dirty="0">
                <a:solidFill>
                  <a:srgbClr val="000000"/>
                </a:solidFill>
                <a:latin typeface="BKADOJ+Arial"/>
                <a:cs typeface="BKADOJ+Arial"/>
              </a:rPr>
              <a:t> </a:t>
            </a:r>
            <a:r>
              <a:rPr sz="1600" dirty="0">
                <a:solidFill>
                  <a:srgbClr val="000000"/>
                </a:solidFill>
                <a:latin typeface="BKADOJ+Arial"/>
                <a:cs typeface="BKADOJ+Arial"/>
              </a:rPr>
              <a:t>развития,</a:t>
            </a:r>
          </a:p>
          <a:p>
            <a:pPr marL="0" marR="0">
              <a:lnSpc>
                <a:spcPts val="1783"/>
              </a:lnSpc>
              <a:spcBef>
                <a:spcPts val="136"/>
              </a:spcBef>
              <a:spcAft>
                <a:spcPts val="0"/>
              </a:spcAft>
            </a:pPr>
            <a:r>
              <a:rPr sz="1600" spc="-16" dirty="0">
                <a:solidFill>
                  <a:srgbClr val="000000"/>
                </a:solidFill>
                <a:latin typeface="BKADOJ+Arial"/>
                <a:cs typeface="BKADOJ+Arial"/>
              </a:rPr>
              <a:t>подходы</a:t>
            </a:r>
            <a:r>
              <a:rPr sz="1600" spc="16" dirty="0">
                <a:solidFill>
                  <a:srgbClr val="000000"/>
                </a:solidFill>
                <a:latin typeface="BKADOJ+Arial"/>
                <a:cs typeface="BKADOJ+Arial"/>
              </a:rPr>
              <a:t> </a:t>
            </a:r>
            <a:r>
              <a:rPr sz="1600" dirty="0">
                <a:solidFill>
                  <a:srgbClr val="000000"/>
                </a:solidFill>
                <a:latin typeface="BKADOJ+Arial"/>
                <a:cs typeface="BKADOJ+Arial"/>
              </a:rPr>
              <a:t>к ее коррекции.</a:t>
            </a:r>
          </a:p>
        </p:txBody>
      </p:sp>
      <p:sp>
        <p:nvSpPr>
          <p:cNvPr id="10" name="object 10"/>
          <p:cNvSpPr txBox="1"/>
          <p:nvPr/>
        </p:nvSpPr>
        <p:spPr>
          <a:xfrm>
            <a:off x="9487154" y="4956326"/>
            <a:ext cx="1356308" cy="2645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783"/>
              </a:lnSpc>
              <a:spcBef>
                <a:spcPts val="0"/>
              </a:spcBef>
              <a:spcAft>
                <a:spcPts val="0"/>
              </a:spcAft>
            </a:pPr>
            <a:r>
              <a:rPr sz="1600" dirty="0">
                <a:solidFill>
                  <a:srgbClr val="000000"/>
                </a:solidFill>
                <a:latin typeface="BKADOJ+Arial"/>
                <a:cs typeface="BKADOJ+Arial"/>
              </a:rPr>
              <a:t>выявления</a:t>
            </a:r>
            <a:r>
              <a:rPr sz="1600" spc="13" dirty="0">
                <a:solidFill>
                  <a:srgbClr val="000000"/>
                </a:solidFill>
                <a:latin typeface="BKADOJ+Arial"/>
                <a:cs typeface="BKADOJ+Arial"/>
              </a:rPr>
              <a:t> </a:t>
            </a:r>
            <a:r>
              <a:rPr sz="1600" dirty="0">
                <a:solidFill>
                  <a:srgbClr val="000000"/>
                </a:solidFill>
                <a:latin typeface="BKADOJ+Arial"/>
                <a:cs typeface="BKADOJ+Arial"/>
              </a:rPr>
              <a:t>и</a:t>
            </a:r>
          </a:p>
        </p:txBody>
      </p:sp>
      <p:sp>
        <p:nvSpPr>
          <p:cNvPr id="11" name="object 11"/>
          <p:cNvSpPr txBox="1"/>
          <p:nvPr/>
        </p:nvSpPr>
        <p:spPr>
          <a:xfrm>
            <a:off x="9487154" y="5200165"/>
            <a:ext cx="2381605" cy="50841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1783"/>
              </a:lnSpc>
              <a:spcBef>
                <a:spcPts val="0"/>
              </a:spcBef>
              <a:spcAft>
                <a:spcPts val="0"/>
              </a:spcAft>
            </a:pPr>
            <a:r>
              <a:rPr sz="1600" dirty="0">
                <a:solidFill>
                  <a:srgbClr val="000000"/>
                </a:solidFill>
                <a:latin typeface="BKADOJ+Arial"/>
                <a:cs typeface="BKADOJ+Arial"/>
              </a:rPr>
              <a:t>сопровождения</a:t>
            </a:r>
            <a:r>
              <a:rPr sz="1600" spc="10" dirty="0">
                <a:solidFill>
                  <a:srgbClr val="000000"/>
                </a:solidFill>
                <a:latin typeface="BKADOJ+Arial"/>
                <a:cs typeface="BKADOJ+Arial"/>
              </a:rPr>
              <a:t> </a:t>
            </a:r>
            <a:r>
              <a:rPr sz="1600" spc="-16" dirty="0">
                <a:solidFill>
                  <a:srgbClr val="000000"/>
                </a:solidFill>
                <a:latin typeface="BKADOJ+Arial"/>
                <a:cs typeface="BKADOJ+Arial"/>
              </a:rPr>
              <a:t>детей</a:t>
            </a:r>
            <a:r>
              <a:rPr sz="1600" spc="20" dirty="0">
                <a:solidFill>
                  <a:srgbClr val="000000"/>
                </a:solidFill>
                <a:latin typeface="BKADOJ+Arial"/>
                <a:cs typeface="BKADOJ+Arial"/>
              </a:rPr>
              <a:t> </a:t>
            </a:r>
            <a:r>
              <a:rPr sz="1600" dirty="0">
                <a:solidFill>
                  <a:srgbClr val="000000"/>
                </a:solidFill>
                <a:latin typeface="BKADOJ+Arial"/>
                <a:cs typeface="BKADOJ+Arial"/>
              </a:rPr>
              <a:t>с</a:t>
            </a:r>
          </a:p>
          <a:p>
            <a:pPr marL="0" marR="0">
              <a:lnSpc>
                <a:spcPts val="1783"/>
              </a:lnSpc>
              <a:spcBef>
                <a:spcPts val="137"/>
              </a:spcBef>
              <a:spcAft>
                <a:spcPts val="0"/>
              </a:spcAft>
            </a:pPr>
            <a:r>
              <a:rPr sz="1600" dirty="0">
                <a:solidFill>
                  <a:srgbClr val="000000"/>
                </a:solidFill>
                <a:latin typeface="BKADOJ+Arial"/>
                <a:cs typeface="BKADOJ+Arial"/>
              </a:rPr>
              <a:t>аутизмом</a:t>
            </a:r>
          </a:p>
        </p:txBody>
      </p:sp>
      <p:sp>
        <p:nvSpPr>
          <p:cNvPr id="12" name="object 12"/>
          <p:cNvSpPr txBox="1"/>
          <p:nvPr/>
        </p:nvSpPr>
        <p:spPr>
          <a:xfrm>
            <a:off x="7071614" y="5422663"/>
            <a:ext cx="1759469" cy="31715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2197"/>
              </a:lnSpc>
              <a:spcBef>
                <a:spcPts val="0"/>
              </a:spcBef>
              <a:spcAft>
                <a:spcPts val="0"/>
              </a:spcAft>
            </a:pPr>
            <a:r>
              <a:rPr sz="1800" b="1" spc="-14" dirty="0">
                <a:solidFill>
                  <a:srgbClr val="000000"/>
                </a:solidFill>
                <a:latin typeface="KMIMCN+Calibri Bold"/>
                <a:cs typeface="KMIMCN+Calibri Bold"/>
              </a:rPr>
              <a:t>О.С.</a:t>
            </a:r>
            <a:r>
              <a:rPr sz="1800" b="1" dirty="0">
                <a:solidFill>
                  <a:srgbClr val="000000"/>
                </a:solidFill>
                <a:latin typeface="KMIMCN+Calibri Bold"/>
                <a:cs typeface="KMIMCN+Calibri Bold"/>
              </a:rPr>
              <a:t> </a:t>
            </a:r>
            <a:r>
              <a:rPr sz="1800" b="1" spc="-10" dirty="0">
                <a:solidFill>
                  <a:srgbClr val="000000"/>
                </a:solidFill>
                <a:latin typeface="KMIMCN+Calibri Bold"/>
                <a:cs typeface="KMIMCN+Calibri Bold"/>
              </a:rPr>
              <a:t>Никольская</a:t>
            </a:r>
          </a:p>
        </p:txBody>
      </p:sp>
      <p:sp>
        <p:nvSpPr>
          <p:cNvPr id="13" name="object 13"/>
          <p:cNvSpPr txBox="1"/>
          <p:nvPr/>
        </p:nvSpPr>
        <p:spPr>
          <a:xfrm>
            <a:off x="623316" y="5506503"/>
            <a:ext cx="2139356" cy="34877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2446"/>
              </a:lnSpc>
              <a:spcBef>
                <a:spcPts val="0"/>
              </a:spcBef>
              <a:spcAft>
                <a:spcPts val="0"/>
              </a:spcAft>
            </a:pPr>
            <a:r>
              <a:rPr sz="2000" b="1" dirty="0">
                <a:solidFill>
                  <a:srgbClr val="000000"/>
                </a:solidFill>
                <a:latin typeface="KMIMCN+Calibri Bold"/>
                <a:cs typeface="KMIMCN+Calibri Bold"/>
              </a:rPr>
              <a:t>К.</a:t>
            </a:r>
            <a:r>
              <a:rPr sz="2000" b="1" spc="-17" dirty="0">
                <a:solidFill>
                  <a:srgbClr val="000000"/>
                </a:solidFill>
                <a:latin typeface="KMIMCN+Calibri Bold"/>
                <a:cs typeface="KMIMCN+Calibri Bold"/>
              </a:rPr>
              <a:t> </a:t>
            </a:r>
            <a:r>
              <a:rPr sz="2000" b="1" dirty="0">
                <a:solidFill>
                  <a:srgbClr val="000000"/>
                </a:solidFill>
                <a:latin typeface="KMIMCN+Calibri Bold"/>
                <a:cs typeface="KMIMCN+Calibri Bold"/>
              </a:rPr>
              <a:t>С. Лебединская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1153058" y="359637"/>
            <a:ext cx="10303614" cy="201105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3413"/>
              </a:lnSpc>
              <a:spcBef>
                <a:spcPts val="0"/>
              </a:spcBef>
              <a:spcAft>
                <a:spcPts val="0"/>
              </a:spcAft>
            </a:pPr>
            <a:r>
              <a:rPr sz="2800" dirty="0">
                <a:solidFill>
                  <a:srgbClr val="000000"/>
                </a:solidFill>
                <a:latin typeface="LHSDHL+Calibri"/>
                <a:cs typeface="LHSDHL+Calibri"/>
              </a:rPr>
              <a:t>Сейчас значительно расширено</a:t>
            </a:r>
            <a:r>
              <a:rPr sz="2800" spc="13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2800" dirty="0">
                <a:solidFill>
                  <a:srgbClr val="000000"/>
                </a:solidFill>
                <a:latin typeface="LHSDHL+Calibri"/>
                <a:cs typeface="LHSDHL+Calibri"/>
              </a:rPr>
              <a:t>понятие </a:t>
            </a:r>
            <a:r>
              <a:rPr sz="2800" spc="-11" dirty="0">
                <a:solidFill>
                  <a:srgbClr val="000000"/>
                </a:solidFill>
                <a:latin typeface="LHSDHL+Calibri"/>
                <a:cs typeface="LHSDHL+Calibri"/>
              </a:rPr>
              <a:t>«детский</a:t>
            </a:r>
            <a:r>
              <a:rPr sz="2800" spc="37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2800" dirty="0">
                <a:solidFill>
                  <a:srgbClr val="000000"/>
                </a:solidFill>
                <a:latin typeface="LHSDHL+Calibri"/>
                <a:cs typeface="LHSDHL+Calibri"/>
              </a:rPr>
              <a:t>аутизм», особое</a:t>
            </a:r>
          </a:p>
          <a:p>
            <a:pPr marL="0" marR="0">
              <a:lnSpc>
                <a:spcPts val="3023"/>
              </a:lnSpc>
              <a:spcBef>
                <a:spcPts val="0"/>
              </a:spcBef>
              <a:spcAft>
                <a:spcPts val="0"/>
              </a:spcAft>
            </a:pPr>
            <a:r>
              <a:rPr sz="2800" dirty="0">
                <a:solidFill>
                  <a:srgbClr val="000000"/>
                </a:solidFill>
                <a:latin typeface="LHSDHL+Calibri"/>
                <a:cs typeface="LHSDHL+Calibri"/>
              </a:rPr>
              <a:t>внимание</a:t>
            </a:r>
            <a:r>
              <a:rPr sz="2800" spc="-30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2800" dirty="0">
                <a:solidFill>
                  <a:srgbClr val="000000"/>
                </a:solidFill>
                <a:latin typeface="LHSDHL+Calibri"/>
                <a:cs typeface="LHSDHL+Calibri"/>
              </a:rPr>
              <a:t>обращают</a:t>
            </a:r>
            <a:r>
              <a:rPr sz="2800" spc="24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2800" dirty="0">
                <a:solidFill>
                  <a:srgbClr val="000000"/>
                </a:solidFill>
                <a:latin typeface="LHSDHL+Calibri"/>
                <a:cs typeface="LHSDHL+Calibri"/>
              </a:rPr>
              <a:t>на себя</a:t>
            </a:r>
            <a:r>
              <a:rPr sz="2800" spc="-13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2800" dirty="0">
                <a:solidFill>
                  <a:srgbClr val="000000"/>
                </a:solidFill>
                <a:latin typeface="LHSDHL+Calibri"/>
                <a:cs typeface="LHSDHL+Calibri"/>
              </a:rPr>
              <a:t>проявления</a:t>
            </a:r>
            <a:r>
              <a:rPr sz="2800" spc="27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2800" dirty="0">
                <a:solidFill>
                  <a:srgbClr val="000000"/>
                </a:solidFill>
                <a:latin typeface="LHSDHL+Calibri"/>
                <a:cs typeface="LHSDHL+Calibri"/>
              </a:rPr>
              <a:t>аутистических</a:t>
            </a:r>
            <a:r>
              <a:rPr sz="2800" spc="13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2800" dirty="0">
                <a:solidFill>
                  <a:srgbClr val="000000"/>
                </a:solidFill>
                <a:latin typeface="LHSDHL+Calibri"/>
                <a:cs typeface="LHSDHL+Calibri"/>
              </a:rPr>
              <a:t>черт при</a:t>
            </a:r>
          </a:p>
          <a:p>
            <a:pPr marL="0" marR="0">
              <a:lnSpc>
                <a:spcPts val="3024"/>
              </a:lnSpc>
              <a:spcBef>
                <a:spcPts val="50"/>
              </a:spcBef>
              <a:spcAft>
                <a:spcPts val="0"/>
              </a:spcAft>
            </a:pPr>
            <a:r>
              <a:rPr sz="2800" dirty="0">
                <a:solidFill>
                  <a:srgbClr val="000000"/>
                </a:solidFill>
                <a:latin typeface="LHSDHL+Calibri"/>
                <a:cs typeface="LHSDHL+Calibri"/>
              </a:rPr>
              <a:t>иных нозологических формах.</a:t>
            </a:r>
          </a:p>
          <a:p>
            <a:pPr marL="0" marR="0">
              <a:lnSpc>
                <a:spcPts val="3025"/>
              </a:lnSpc>
              <a:spcBef>
                <a:spcPts val="0"/>
              </a:spcBef>
              <a:spcAft>
                <a:spcPts val="0"/>
              </a:spcAft>
            </a:pPr>
            <a:r>
              <a:rPr sz="2800" spc="-12" dirty="0">
                <a:solidFill>
                  <a:srgbClr val="000000"/>
                </a:solidFill>
                <a:latin typeface="LHSDHL+Calibri"/>
                <a:cs typeface="LHSDHL+Calibri"/>
              </a:rPr>
              <a:t>Используется</a:t>
            </a:r>
            <a:r>
              <a:rPr sz="2800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2800" spc="-13" dirty="0">
                <a:solidFill>
                  <a:srgbClr val="000000"/>
                </a:solidFill>
                <a:latin typeface="LHSDHL+Calibri"/>
                <a:cs typeface="LHSDHL+Calibri"/>
              </a:rPr>
              <a:t>более</a:t>
            </a:r>
            <a:r>
              <a:rPr sz="2800" spc="11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2800" dirty="0">
                <a:solidFill>
                  <a:srgbClr val="000000"/>
                </a:solidFill>
                <a:latin typeface="LHSDHL+Calibri"/>
                <a:cs typeface="LHSDHL+Calibri"/>
              </a:rPr>
              <a:t>широкое понятие</a:t>
            </a:r>
            <a:r>
              <a:rPr sz="2800" spc="32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2800" b="1" i="1" dirty="0">
                <a:solidFill>
                  <a:srgbClr val="000000"/>
                </a:solidFill>
                <a:latin typeface="RVWGAE+Calibri Bold Italic"/>
                <a:cs typeface="RVWGAE+Calibri Bold Italic"/>
              </a:rPr>
              <a:t>«расстройства</a:t>
            </a:r>
          </a:p>
          <a:p>
            <a:pPr marL="0" marR="0">
              <a:lnSpc>
                <a:spcPts val="3048"/>
              </a:lnSpc>
              <a:spcBef>
                <a:spcPts val="0"/>
              </a:spcBef>
              <a:spcAft>
                <a:spcPts val="0"/>
              </a:spcAft>
            </a:pPr>
            <a:r>
              <a:rPr sz="2800" b="1" i="1" dirty="0">
                <a:solidFill>
                  <a:srgbClr val="000000"/>
                </a:solidFill>
                <a:latin typeface="RVWGAE+Calibri Bold Italic"/>
                <a:cs typeface="RVWGAE+Calibri Bold Italic"/>
              </a:rPr>
              <a:t>аутистического спектра»</a:t>
            </a:r>
            <a:r>
              <a:rPr sz="2800" b="1" i="1" spc="32" dirty="0">
                <a:solidFill>
                  <a:srgbClr val="000000"/>
                </a:solidFill>
                <a:latin typeface="RVWGAE+Calibri Bold Italic"/>
                <a:cs typeface="RVWGAE+Calibri Bold Italic"/>
              </a:rPr>
              <a:t> </a:t>
            </a:r>
            <a:r>
              <a:rPr sz="2800" b="1" i="1" spc="-46" dirty="0">
                <a:solidFill>
                  <a:srgbClr val="000000"/>
                </a:solidFill>
                <a:latin typeface="RVWGAE+Calibri Bold Italic"/>
                <a:cs typeface="RVWGAE+Calibri Bold Italic"/>
              </a:rPr>
              <a:t>(РАС)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908608" y="2538957"/>
            <a:ext cx="10194774" cy="354450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3413"/>
              </a:lnSpc>
              <a:spcBef>
                <a:spcPts val="0"/>
              </a:spcBef>
              <a:spcAft>
                <a:spcPts val="0"/>
              </a:spcAft>
            </a:pPr>
            <a:r>
              <a:rPr sz="2800" dirty="0">
                <a:solidFill>
                  <a:srgbClr val="000000"/>
                </a:solidFill>
                <a:latin typeface="BKADOJ+Arial"/>
                <a:cs typeface="BKADOJ+Arial"/>
              </a:rPr>
              <a:t>•</a:t>
            </a:r>
            <a:r>
              <a:rPr sz="2800" spc="42" dirty="0">
                <a:solidFill>
                  <a:srgbClr val="000000"/>
                </a:solidFill>
                <a:latin typeface="BKADOJ+Arial"/>
                <a:cs typeface="BKADOJ+Arial"/>
              </a:rPr>
              <a:t> </a:t>
            </a:r>
            <a:r>
              <a:rPr sz="2800" b="1" dirty="0">
                <a:solidFill>
                  <a:srgbClr val="000000"/>
                </a:solidFill>
                <a:latin typeface="KMIMCN+Calibri Bold"/>
                <a:cs typeface="KMIMCN+Calibri Bold"/>
              </a:rPr>
              <a:t>Расстройство</a:t>
            </a:r>
            <a:r>
              <a:rPr sz="2800" b="1" spc="-18" dirty="0">
                <a:solidFill>
                  <a:srgbClr val="000000"/>
                </a:solidFill>
                <a:latin typeface="KMIMCN+Calibri Bold"/>
                <a:cs typeface="KMIMCN+Calibri Bold"/>
              </a:rPr>
              <a:t> </a:t>
            </a:r>
            <a:r>
              <a:rPr sz="2800" b="1" dirty="0">
                <a:solidFill>
                  <a:srgbClr val="000000"/>
                </a:solidFill>
                <a:latin typeface="KMIMCN+Calibri Bold"/>
                <a:cs typeface="KMIMCN+Calibri Bold"/>
              </a:rPr>
              <a:t>аутистического</a:t>
            </a:r>
            <a:r>
              <a:rPr sz="2800" b="1" spc="15" dirty="0">
                <a:solidFill>
                  <a:srgbClr val="000000"/>
                </a:solidFill>
                <a:latin typeface="KMIMCN+Calibri Bold"/>
                <a:cs typeface="KMIMCN+Calibri Bold"/>
              </a:rPr>
              <a:t> </a:t>
            </a:r>
            <a:r>
              <a:rPr sz="2800" b="1" dirty="0">
                <a:solidFill>
                  <a:srgbClr val="000000"/>
                </a:solidFill>
                <a:latin typeface="KMIMCN+Calibri Bold"/>
                <a:cs typeface="KMIMCN+Calibri Bold"/>
              </a:rPr>
              <a:t>спектра</a:t>
            </a:r>
            <a:r>
              <a:rPr sz="2800" b="1" spc="52" dirty="0">
                <a:solidFill>
                  <a:srgbClr val="000000"/>
                </a:solidFill>
                <a:latin typeface="KMIMCN+Calibri Bold"/>
                <a:cs typeface="KMIMCN+Calibri Bold"/>
              </a:rPr>
              <a:t> </a:t>
            </a:r>
            <a:r>
              <a:rPr sz="2800" spc="-47" dirty="0">
                <a:solidFill>
                  <a:srgbClr val="000000"/>
                </a:solidFill>
                <a:latin typeface="LHSDHL+Calibri"/>
                <a:cs typeface="LHSDHL+Calibri"/>
              </a:rPr>
              <a:t>(РАС)</a:t>
            </a:r>
            <a:r>
              <a:rPr sz="2800" spc="61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2800" dirty="0">
                <a:solidFill>
                  <a:srgbClr val="000000"/>
                </a:solidFill>
                <a:latin typeface="LHSDHL+Calibri"/>
                <a:cs typeface="LHSDHL+Calibri"/>
              </a:rPr>
              <a:t>— общее</a:t>
            </a:r>
          </a:p>
          <a:p>
            <a:pPr marL="228600" marR="0">
              <a:lnSpc>
                <a:spcPts val="3023"/>
              </a:lnSpc>
              <a:spcBef>
                <a:spcPts val="0"/>
              </a:spcBef>
              <a:spcAft>
                <a:spcPts val="0"/>
              </a:spcAft>
            </a:pPr>
            <a:r>
              <a:rPr sz="2800" dirty="0">
                <a:solidFill>
                  <a:srgbClr val="000000"/>
                </a:solidFill>
                <a:latin typeface="LHSDHL+Calibri"/>
                <a:cs typeface="LHSDHL+Calibri"/>
              </a:rPr>
              <a:t>расстройство</a:t>
            </a:r>
            <a:r>
              <a:rPr sz="2800" spc="17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2800" dirty="0">
                <a:solidFill>
                  <a:srgbClr val="000000"/>
                </a:solidFill>
                <a:latin typeface="LHSDHL+Calibri"/>
                <a:cs typeface="LHSDHL+Calibri"/>
              </a:rPr>
              <a:t>развития,</a:t>
            </a:r>
            <a:r>
              <a:rPr sz="2800" spc="12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2800" dirty="0">
                <a:solidFill>
                  <a:srgbClr val="000000"/>
                </a:solidFill>
                <a:latin typeface="LHSDHL+Calibri"/>
                <a:cs typeface="LHSDHL+Calibri"/>
              </a:rPr>
              <a:t>характеризующееся</a:t>
            </a:r>
            <a:r>
              <a:rPr sz="2800" spc="27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2800" dirty="0">
                <a:solidFill>
                  <a:srgbClr val="000000"/>
                </a:solidFill>
                <a:latin typeface="LHSDHL+Calibri"/>
                <a:cs typeface="LHSDHL+Calibri"/>
              </a:rPr>
              <a:t>стойким</a:t>
            </a:r>
            <a:r>
              <a:rPr sz="2800" spc="11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2800" spc="-11" dirty="0">
                <a:solidFill>
                  <a:srgbClr val="000000"/>
                </a:solidFill>
                <a:latin typeface="LHSDHL+Calibri"/>
                <a:cs typeface="LHSDHL+Calibri"/>
              </a:rPr>
              <a:t>дефицитом</a:t>
            </a:r>
          </a:p>
          <a:p>
            <a:pPr marL="228600" marR="0">
              <a:lnSpc>
                <a:spcPts val="3025"/>
              </a:lnSpc>
              <a:spcBef>
                <a:spcPts val="50"/>
              </a:spcBef>
              <a:spcAft>
                <a:spcPts val="0"/>
              </a:spcAft>
            </a:pPr>
            <a:r>
              <a:rPr sz="2800" dirty="0">
                <a:solidFill>
                  <a:srgbClr val="000000"/>
                </a:solidFill>
                <a:latin typeface="LHSDHL+Calibri"/>
                <a:cs typeface="LHSDHL+Calibri"/>
              </a:rPr>
              <a:t>способности поддерживать и инициировать</a:t>
            </a:r>
            <a:r>
              <a:rPr sz="2800" spc="12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2800" dirty="0">
                <a:solidFill>
                  <a:srgbClr val="000000"/>
                </a:solidFill>
                <a:latin typeface="LHSDHL+Calibri"/>
                <a:cs typeface="LHSDHL+Calibri"/>
              </a:rPr>
              <a:t>социальное</a:t>
            </a:r>
          </a:p>
          <a:p>
            <a:pPr marL="228600" marR="0">
              <a:lnSpc>
                <a:spcPts val="3024"/>
              </a:lnSpc>
              <a:spcBef>
                <a:spcPts val="0"/>
              </a:spcBef>
              <a:spcAft>
                <a:spcPts val="0"/>
              </a:spcAft>
            </a:pPr>
            <a:r>
              <a:rPr sz="2800" dirty="0">
                <a:solidFill>
                  <a:srgbClr val="000000"/>
                </a:solidFill>
                <a:latin typeface="LHSDHL+Calibri"/>
                <a:cs typeface="LHSDHL+Calibri"/>
              </a:rPr>
              <a:t>взаимодействие</a:t>
            </a:r>
            <a:r>
              <a:rPr sz="2800" spc="-33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2800" dirty="0">
                <a:solidFill>
                  <a:srgbClr val="000000"/>
                </a:solidFill>
                <a:latin typeface="LHSDHL+Calibri"/>
                <a:cs typeface="LHSDHL+Calibri"/>
              </a:rPr>
              <a:t>и социальные связи, а также ограниченными</a:t>
            </a:r>
          </a:p>
          <a:p>
            <a:pPr marL="228600" marR="0">
              <a:lnSpc>
                <a:spcPts val="3024"/>
              </a:lnSpc>
              <a:spcBef>
                <a:spcPts val="0"/>
              </a:spcBef>
              <a:spcAft>
                <a:spcPts val="0"/>
              </a:spcAft>
            </a:pPr>
            <a:r>
              <a:rPr sz="2800" dirty="0">
                <a:solidFill>
                  <a:srgbClr val="000000"/>
                </a:solidFill>
                <a:latin typeface="LHSDHL+Calibri"/>
                <a:cs typeface="LHSDHL+Calibri"/>
              </a:rPr>
              <a:t>интересами и часто</a:t>
            </a:r>
            <a:r>
              <a:rPr sz="2800" spc="22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2800" dirty="0">
                <a:solidFill>
                  <a:srgbClr val="000000"/>
                </a:solidFill>
                <a:latin typeface="LHSDHL+Calibri"/>
                <a:cs typeface="LHSDHL+Calibri"/>
              </a:rPr>
              <a:t>повторяющимися</a:t>
            </a:r>
            <a:r>
              <a:rPr sz="2800" spc="38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2800" dirty="0">
                <a:solidFill>
                  <a:srgbClr val="000000"/>
                </a:solidFill>
                <a:latin typeface="LHSDHL+Calibri"/>
                <a:cs typeface="LHSDHL+Calibri"/>
              </a:rPr>
              <a:t>поведенческими</a:t>
            </a:r>
            <a:r>
              <a:rPr sz="2800" spc="20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2800" dirty="0">
                <a:solidFill>
                  <a:srgbClr val="000000"/>
                </a:solidFill>
                <a:latin typeface="LHSDHL+Calibri"/>
                <a:cs typeface="LHSDHL+Calibri"/>
              </a:rPr>
              <a:t>актами.</a:t>
            </a:r>
          </a:p>
          <a:p>
            <a:pPr marL="228600" marR="0">
              <a:lnSpc>
                <a:spcPts val="3023"/>
              </a:lnSpc>
              <a:spcBef>
                <a:spcPts val="0"/>
              </a:spcBef>
              <a:spcAft>
                <a:spcPts val="0"/>
              </a:spcAft>
            </a:pPr>
            <a:r>
              <a:rPr sz="2800" dirty="0">
                <a:solidFill>
                  <a:srgbClr val="000000"/>
                </a:solidFill>
                <a:latin typeface="LHSDHL+Calibri"/>
                <a:cs typeface="LHSDHL+Calibri"/>
              </a:rPr>
              <a:t>Центральными</a:t>
            </a:r>
            <a:r>
              <a:rPr sz="2800" spc="10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2800" dirty="0">
                <a:solidFill>
                  <a:srgbClr val="000000"/>
                </a:solidFill>
                <a:latin typeface="LHSDHL+Calibri"/>
                <a:cs typeface="LHSDHL+Calibri"/>
              </a:rPr>
              <a:t>дефицитами</a:t>
            </a:r>
            <a:r>
              <a:rPr sz="2800" spc="12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2800" dirty="0">
                <a:solidFill>
                  <a:srgbClr val="000000"/>
                </a:solidFill>
                <a:latin typeface="LHSDHL+Calibri"/>
                <a:cs typeface="LHSDHL+Calibri"/>
              </a:rPr>
              <a:t>у </a:t>
            </a:r>
            <a:r>
              <a:rPr sz="2800" spc="-27" dirty="0">
                <a:solidFill>
                  <a:srgbClr val="000000"/>
                </a:solidFill>
                <a:latin typeface="LHSDHL+Calibri"/>
                <a:cs typeface="LHSDHL+Calibri"/>
              </a:rPr>
              <a:t>людей</a:t>
            </a:r>
            <a:r>
              <a:rPr sz="2800" spc="25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2800" dirty="0">
                <a:solidFill>
                  <a:srgbClr val="000000"/>
                </a:solidFill>
                <a:latin typeface="LHSDHL+Calibri"/>
                <a:cs typeface="LHSDHL+Calibri"/>
              </a:rPr>
              <a:t>с расстройством</a:t>
            </a:r>
          </a:p>
          <a:p>
            <a:pPr marL="228600" marR="0">
              <a:lnSpc>
                <a:spcPts val="3026"/>
              </a:lnSpc>
              <a:spcBef>
                <a:spcPts val="50"/>
              </a:spcBef>
              <a:spcAft>
                <a:spcPts val="0"/>
              </a:spcAft>
            </a:pPr>
            <a:r>
              <a:rPr sz="2800" dirty="0">
                <a:solidFill>
                  <a:srgbClr val="000000"/>
                </a:solidFill>
                <a:latin typeface="LHSDHL+Calibri"/>
                <a:cs typeface="LHSDHL+Calibri"/>
              </a:rPr>
              <a:t>аутистического спектра</a:t>
            </a:r>
            <a:r>
              <a:rPr sz="2800" spc="30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2800" spc="-14" dirty="0">
                <a:solidFill>
                  <a:srgbClr val="000000"/>
                </a:solidFill>
                <a:latin typeface="LHSDHL+Calibri"/>
                <a:cs typeface="LHSDHL+Calibri"/>
              </a:rPr>
              <a:t>являются</a:t>
            </a:r>
            <a:r>
              <a:rPr sz="2800" spc="34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2800" dirty="0">
                <a:solidFill>
                  <a:srgbClr val="000000"/>
                </a:solidFill>
                <a:latin typeface="LHSDHL+Calibri"/>
                <a:cs typeface="LHSDHL+Calibri"/>
              </a:rPr>
              <a:t>навыки </a:t>
            </a:r>
            <a:r>
              <a:rPr sz="2800" spc="-12" dirty="0">
                <a:solidFill>
                  <a:srgbClr val="000000"/>
                </a:solidFill>
                <a:latin typeface="LHSDHL+Calibri"/>
                <a:cs typeface="LHSDHL+Calibri"/>
              </a:rPr>
              <a:t>разделённого</a:t>
            </a:r>
            <a:r>
              <a:rPr sz="2800" spc="10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2800" spc="-22" dirty="0">
                <a:solidFill>
                  <a:srgbClr val="000000"/>
                </a:solidFill>
                <a:latin typeface="LHSDHL+Calibri"/>
                <a:cs typeface="LHSDHL+Calibri"/>
              </a:rPr>
              <a:t>(то</a:t>
            </a:r>
            <a:r>
              <a:rPr sz="2800" spc="34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2800" dirty="0">
                <a:solidFill>
                  <a:srgbClr val="000000"/>
                </a:solidFill>
                <a:latin typeface="LHSDHL+Calibri"/>
                <a:cs typeface="LHSDHL+Calibri"/>
              </a:rPr>
              <a:t>есть</a:t>
            </a:r>
          </a:p>
          <a:p>
            <a:pPr marL="228600" marR="0">
              <a:lnSpc>
                <a:spcPts val="3023"/>
              </a:lnSpc>
              <a:spcBef>
                <a:spcPts val="0"/>
              </a:spcBef>
              <a:spcAft>
                <a:spcPts val="0"/>
              </a:spcAft>
            </a:pPr>
            <a:r>
              <a:rPr sz="2800" spc="-11" dirty="0">
                <a:solidFill>
                  <a:srgbClr val="000000"/>
                </a:solidFill>
                <a:latin typeface="LHSDHL+Calibri"/>
                <a:cs typeface="LHSDHL+Calibri"/>
              </a:rPr>
              <a:t>согласованного</a:t>
            </a:r>
            <a:r>
              <a:rPr sz="2800" spc="-35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2800" dirty="0">
                <a:solidFill>
                  <a:srgbClr val="000000"/>
                </a:solidFill>
                <a:latin typeface="LHSDHL+Calibri"/>
                <a:cs typeface="LHSDHL+Calibri"/>
              </a:rPr>
              <a:t>с</a:t>
            </a:r>
            <a:r>
              <a:rPr sz="2800" spc="17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2800" dirty="0">
                <a:solidFill>
                  <a:srgbClr val="000000"/>
                </a:solidFill>
                <a:latin typeface="LHSDHL+Calibri"/>
                <a:cs typeface="LHSDHL+Calibri"/>
              </a:rPr>
              <a:t>партнёром</a:t>
            </a:r>
            <a:r>
              <a:rPr sz="2800" spc="14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2800" dirty="0">
                <a:solidFill>
                  <a:srgbClr val="000000"/>
                </a:solidFill>
                <a:latin typeface="LHSDHL+Calibri"/>
                <a:cs typeface="LHSDHL+Calibri"/>
              </a:rPr>
              <a:t>по общению) внимания</a:t>
            </a:r>
            <a:r>
              <a:rPr sz="2800" spc="-12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2800" dirty="0">
                <a:solidFill>
                  <a:srgbClr val="000000"/>
                </a:solidFill>
                <a:latin typeface="LHSDHL+Calibri"/>
                <a:cs typeface="LHSDHL+Calibri"/>
              </a:rPr>
              <a:t>и</a:t>
            </a:r>
          </a:p>
          <a:p>
            <a:pPr marL="228600" marR="0">
              <a:lnSpc>
                <a:spcPts val="3024"/>
              </a:lnSpc>
              <a:spcBef>
                <a:spcPts val="0"/>
              </a:spcBef>
              <a:spcAft>
                <a:spcPts val="0"/>
              </a:spcAft>
            </a:pPr>
            <a:r>
              <a:rPr sz="2800" dirty="0">
                <a:solidFill>
                  <a:srgbClr val="000000"/>
                </a:solidFill>
                <a:latin typeface="LHSDHL+Calibri"/>
                <a:cs typeface="LHSDHL+Calibri"/>
              </a:rPr>
              <a:t>реципрокности</a:t>
            </a:r>
            <a:r>
              <a:rPr sz="2800" spc="33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2800" dirty="0">
                <a:solidFill>
                  <a:srgbClr val="000000"/>
                </a:solidFill>
                <a:latin typeface="LHSDHL+Calibri"/>
                <a:cs typeface="LHSDHL+Calibri"/>
              </a:rPr>
              <a:t>(взаимности) во взаимодействии.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929639" y="433353"/>
            <a:ext cx="10061891" cy="119269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3128"/>
              </a:lnSpc>
              <a:spcBef>
                <a:spcPts val="0"/>
              </a:spcBef>
              <a:spcAft>
                <a:spcPts val="0"/>
              </a:spcAft>
            </a:pPr>
            <a:r>
              <a:rPr sz="2800" b="1" dirty="0">
                <a:solidFill>
                  <a:srgbClr val="000000"/>
                </a:solidFill>
                <a:latin typeface="CTVDVB+Arial Bold"/>
                <a:cs typeface="CTVDVB+Arial Bold"/>
                <a:hlinkClick r:id="rId3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По</a:t>
            </a:r>
            <a:r>
              <a:rPr sz="2800" b="1" dirty="0">
                <a:solidFill>
                  <a:srgbClr val="000000"/>
                </a:solidFill>
                <a:latin typeface="CTVDVB+Arial Bold"/>
                <a:cs typeface="CTVDVB+Arial Bold"/>
                <a:hlinkClick r:id="rId3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 </a:t>
            </a:r>
            <a:r>
              <a:rPr sz="2800" b="1" u="sng" dirty="0">
                <a:solidFill>
                  <a:srgbClr val="0563C1"/>
                </a:solidFill>
                <a:latin typeface="CTVDVB+Arial Bold"/>
                <a:cs typeface="CTVDVB+Arial Bold"/>
                <a:hlinkClick r:id="rId3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Международной</a:t>
            </a:r>
            <a:r>
              <a:rPr sz="2800" b="1" u="sng" spc="37" dirty="0">
                <a:solidFill>
                  <a:srgbClr val="0563C1"/>
                </a:solidFill>
                <a:latin typeface="CTVDVB+Arial Bold"/>
                <a:cs typeface="CTVDVB+Arial Bold"/>
                <a:hlinkClick r:id="rId3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 </a:t>
            </a:r>
            <a:r>
              <a:rPr sz="2800" b="1" u="sng" dirty="0">
                <a:solidFill>
                  <a:srgbClr val="0563C1"/>
                </a:solidFill>
                <a:latin typeface="CTVDVB+Arial Bold"/>
                <a:cs typeface="CTVDVB+Arial Bold"/>
                <a:hlinkClick r:id="rId3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классификации</a:t>
            </a:r>
            <a:r>
              <a:rPr sz="2800" b="1" u="sng" spc="32" dirty="0">
                <a:solidFill>
                  <a:srgbClr val="0563C1"/>
                </a:solidFill>
                <a:latin typeface="CTVDVB+Arial Bold"/>
                <a:cs typeface="CTVDVB+Arial Bold"/>
                <a:hlinkClick r:id="rId3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 </a:t>
            </a:r>
            <a:r>
              <a:rPr sz="2800" b="1" u="sng" spc="-17" dirty="0">
                <a:solidFill>
                  <a:srgbClr val="0563C1"/>
                </a:solidFill>
                <a:latin typeface="CTVDVB+Arial Bold"/>
                <a:cs typeface="CTVDVB+Arial Bold"/>
                <a:hlinkClick r:id="rId3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болезней</a:t>
            </a:r>
            <a:r>
              <a:rPr sz="2800" b="1" u="sng" spc="15" dirty="0">
                <a:solidFill>
                  <a:srgbClr val="0563C1"/>
                </a:solidFill>
                <a:latin typeface="CTVDVB+Arial Bold"/>
                <a:cs typeface="CTVDVB+Arial Bold"/>
                <a:hlinkClick r:id="rId3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 </a:t>
            </a:r>
            <a:r>
              <a:rPr sz="2800" b="1" u="sng" spc="-18" dirty="0">
                <a:solidFill>
                  <a:srgbClr val="0563C1"/>
                </a:solidFill>
                <a:latin typeface="CTVDVB+Arial Bold"/>
                <a:cs typeface="CTVDVB+Arial Bold"/>
                <a:hlinkClick r:id="rId3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десятого</a:t>
            </a:r>
          </a:p>
          <a:p>
            <a:pPr marL="0" marR="0">
              <a:lnSpc>
                <a:spcPts val="3023"/>
              </a:lnSpc>
              <a:spcBef>
                <a:spcPts val="50"/>
              </a:spcBef>
              <a:spcAft>
                <a:spcPts val="0"/>
              </a:spcAft>
            </a:pPr>
            <a:r>
              <a:rPr sz="2800" b="1" u="sng" spc="-19" dirty="0">
                <a:solidFill>
                  <a:srgbClr val="0563C1"/>
                </a:solidFill>
                <a:latin typeface="CTVDVB+Arial Bold"/>
                <a:cs typeface="CTVDVB+Arial Bold"/>
                <a:hlinkClick r:id="rId3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пересмотра</a:t>
            </a:r>
            <a:r>
              <a:rPr sz="2800" b="1" u="sng" spc="839" dirty="0">
                <a:solidFill>
                  <a:srgbClr val="0563C1"/>
                </a:solidFill>
                <a:latin typeface="CTVDVB+Arial Bold"/>
                <a:cs typeface="CTVDVB+Arial Bold"/>
                <a:hlinkClick r:id="rId3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 </a:t>
            </a:r>
            <a:r>
              <a:rPr sz="2800" b="1" u="sng" dirty="0">
                <a:solidFill>
                  <a:srgbClr val="0563C1"/>
                </a:solidFill>
                <a:latin typeface="CTVDVB+Arial Bold"/>
                <a:cs typeface="CTVDVB+Arial Bold"/>
                <a:hlinkClick r:id="rId3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(МКБ</a:t>
            </a:r>
            <a:r>
              <a:rPr sz="2800" b="1" u="sng" dirty="0">
                <a:solidFill>
                  <a:srgbClr val="0563C1"/>
                </a:solidFill>
                <a:latin typeface="KFCRPH+Arial Bold"/>
                <a:cs typeface="KFCRPH+Arial Bold"/>
                <a:hlinkClick r:id="rId3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-10)</a:t>
            </a:r>
            <a:r>
              <a:rPr sz="2800" b="1" spc="116" dirty="0">
                <a:solidFill>
                  <a:srgbClr val="0563C1"/>
                </a:solidFill>
                <a:latin typeface="Times New Roman"/>
                <a:cs typeface="Times New Roman"/>
                <a:hlinkClick r:id="rId3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 </a:t>
            </a:r>
            <a:r>
              <a:rPr sz="2800" b="1" dirty="0">
                <a:solidFill>
                  <a:srgbClr val="000000"/>
                </a:solidFill>
                <a:latin typeface="CTVDVB+Arial Bold"/>
                <a:cs typeface="CTVDVB+Arial Bold"/>
                <a:hlinkClick r:id="rId3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к</a:t>
            </a:r>
            <a:r>
              <a:rPr sz="2800" b="1" dirty="0">
                <a:solidFill>
                  <a:srgbClr val="000000"/>
                </a:solidFill>
                <a:latin typeface="CTVDVB+Arial Bold"/>
                <a:cs typeface="CTVDVB+Arial Bold"/>
                <a:hlinkClick r:id="rId3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 </a:t>
            </a:r>
            <a:r>
              <a:rPr sz="2800" b="1" dirty="0">
                <a:solidFill>
                  <a:srgbClr val="000000"/>
                </a:solidFill>
                <a:latin typeface="CTVDVB+Arial Bold"/>
                <a:cs typeface="CTVDVB+Arial Bold"/>
                <a:hlinkClick r:id="rId3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общим</a:t>
            </a:r>
            <a:r>
              <a:rPr sz="2800" b="1" spc="13" dirty="0">
                <a:solidFill>
                  <a:srgbClr val="000000"/>
                </a:solidFill>
                <a:latin typeface="CTVDVB+Arial Bold"/>
                <a:cs typeface="CTVDVB+Arial Bold"/>
                <a:hlinkClick r:id="rId3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 </a:t>
            </a:r>
            <a:r>
              <a:rPr sz="2800" b="1" dirty="0">
                <a:solidFill>
                  <a:srgbClr val="000000"/>
                </a:solidFill>
                <a:latin typeface="CTVDVB+Arial Bold"/>
                <a:cs typeface="CTVDVB+Arial Bold"/>
                <a:hlinkClick r:id="rId3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расстройствам</a:t>
            </a:r>
            <a:r>
              <a:rPr sz="2800" b="1" spc="43" dirty="0">
                <a:solidFill>
                  <a:srgbClr val="000000"/>
                </a:solidFill>
                <a:latin typeface="CTVDVB+Arial Bold"/>
                <a:cs typeface="CTVDVB+Arial Bold"/>
                <a:hlinkClick r:id="rId3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 </a:t>
            </a:r>
            <a:r>
              <a:rPr sz="2800" b="1" dirty="0">
                <a:solidFill>
                  <a:srgbClr val="000000"/>
                </a:solidFill>
                <a:latin typeface="CTVDVB+Arial Bold"/>
                <a:cs typeface="CTVDVB+Arial Bold"/>
                <a:hlinkClick r:id="rId3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развития</a:t>
            </a:r>
          </a:p>
          <a:p>
            <a:pPr marL="0" marR="0">
              <a:lnSpc>
                <a:spcPts val="2939"/>
              </a:lnSpc>
              <a:spcBef>
                <a:spcPts val="0"/>
              </a:spcBef>
              <a:spcAft>
                <a:spcPts val="0"/>
              </a:spcAft>
            </a:pPr>
            <a:r>
              <a:rPr sz="2800" b="1" spc="-20" dirty="0">
                <a:solidFill>
                  <a:srgbClr val="000000"/>
                </a:solidFill>
                <a:latin typeface="CTVDVB+Arial Bold"/>
                <a:cs typeface="CTVDVB+Arial Bold"/>
                <a:hlinkClick r:id="rId3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относятся: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3966971" y="2134438"/>
            <a:ext cx="4829986" cy="4417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3178"/>
              </a:lnSpc>
              <a:spcBef>
                <a:spcPts val="0"/>
              </a:spcBef>
              <a:spcAft>
                <a:spcPts val="0"/>
              </a:spcAft>
            </a:pPr>
            <a:r>
              <a:rPr sz="2600" dirty="0">
                <a:solidFill>
                  <a:srgbClr val="000000"/>
                </a:solidFill>
                <a:latin typeface="LHSDHL+Calibri"/>
                <a:cs typeface="LHSDHL+Calibri"/>
              </a:rPr>
              <a:t>•</a:t>
            </a:r>
            <a:r>
              <a:rPr sz="2600" spc="-83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2600" dirty="0">
                <a:solidFill>
                  <a:srgbClr val="000000"/>
                </a:solidFill>
                <a:latin typeface="CUUDVN+Calibri"/>
                <a:cs typeface="CUUDVN+Calibri"/>
              </a:rPr>
              <a:t>F84-</a:t>
            </a:r>
            <a:r>
              <a:rPr sz="2600" spc="-19" dirty="0">
                <a:solidFill>
                  <a:srgbClr val="000000"/>
                </a:solidFill>
                <a:latin typeface="CUUDVN+Calibri"/>
                <a:cs typeface="CUUDVN+Calibri"/>
              </a:rPr>
              <a:t> </a:t>
            </a:r>
            <a:r>
              <a:rPr sz="2600" dirty="0">
                <a:solidFill>
                  <a:srgbClr val="000000"/>
                </a:solidFill>
                <a:latin typeface="LHSDHL+Calibri"/>
                <a:cs typeface="LHSDHL+Calibri"/>
              </a:rPr>
              <a:t>первазивные</a:t>
            </a:r>
            <a:r>
              <a:rPr sz="2600" spc="-30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2600" dirty="0">
                <a:solidFill>
                  <a:srgbClr val="000000"/>
                </a:solidFill>
                <a:latin typeface="LHSDHL+Calibri"/>
                <a:cs typeface="LHSDHL+Calibri"/>
              </a:rPr>
              <a:t>расстройства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4195572" y="2497241"/>
            <a:ext cx="3375842" cy="44216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3181"/>
              </a:lnSpc>
              <a:spcBef>
                <a:spcPts val="0"/>
              </a:spcBef>
              <a:spcAft>
                <a:spcPts val="0"/>
              </a:spcAft>
            </a:pPr>
            <a:r>
              <a:rPr sz="2600" dirty="0">
                <a:solidFill>
                  <a:srgbClr val="000000"/>
                </a:solidFill>
                <a:latin typeface="LHSDHL+Calibri"/>
                <a:cs typeface="LHSDHL+Calibri"/>
              </a:rPr>
              <a:t>психического</a:t>
            </a:r>
            <a:r>
              <a:rPr sz="2600" spc="-35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2600" dirty="0">
                <a:solidFill>
                  <a:srgbClr val="000000"/>
                </a:solidFill>
                <a:latin typeface="LHSDHL+Calibri"/>
                <a:cs typeface="LHSDHL+Calibri"/>
              </a:rPr>
              <a:t>развития</a:t>
            </a:r>
          </a:p>
        </p:txBody>
      </p:sp>
      <p:sp>
        <p:nvSpPr>
          <p:cNvPr id="6" name="object 6"/>
          <p:cNvSpPr txBox="1"/>
          <p:nvPr/>
        </p:nvSpPr>
        <p:spPr>
          <a:xfrm>
            <a:off x="3966971" y="2921203"/>
            <a:ext cx="3536815" cy="44227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3178"/>
              </a:lnSpc>
              <a:spcBef>
                <a:spcPts val="0"/>
              </a:spcBef>
              <a:spcAft>
                <a:spcPts val="0"/>
              </a:spcAft>
            </a:pPr>
            <a:r>
              <a:rPr sz="2600" dirty="0">
                <a:solidFill>
                  <a:srgbClr val="000000"/>
                </a:solidFill>
                <a:latin typeface="LHSDHL+Calibri"/>
                <a:cs typeface="LHSDHL+Calibri"/>
              </a:rPr>
              <a:t>•</a:t>
            </a:r>
            <a:r>
              <a:rPr sz="2600" spc="-83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2600" dirty="0">
                <a:solidFill>
                  <a:srgbClr val="000000"/>
                </a:solidFill>
                <a:latin typeface="CUUDVN+Calibri"/>
                <a:cs typeface="CUUDVN+Calibri"/>
              </a:rPr>
              <a:t>F84.0</a:t>
            </a:r>
            <a:r>
              <a:rPr sz="2600" spc="-19" dirty="0">
                <a:solidFill>
                  <a:srgbClr val="000000"/>
                </a:solidFill>
                <a:latin typeface="CUUDVN+Calibri"/>
                <a:cs typeface="CUUDVN+Calibri"/>
              </a:rPr>
              <a:t> </a:t>
            </a:r>
            <a:r>
              <a:rPr sz="2600" dirty="0">
                <a:solidFill>
                  <a:srgbClr val="000000"/>
                </a:solidFill>
                <a:latin typeface="CUUDVN+Calibri"/>
                <a:cs typeface="CUUDVN+Calibri"/>
              </a:rPr>
              <a:t>- </a:t>
            </a:r>
            <a:r>
              <a:rPr sz="2600" u="sng" dirty="0">
                <a:solidFill>
                  <a:srgbClr val="000000"/>
                </a:solidFill>
                <a:latin typeface="LHSDHL+Calibri"/>
                <a:cs typeface="LHSDHL+Calibri"/>
              </a:rPr>
              <a:t>детский аутизм</a:t>
            </a:r>
          </a:p>
        </p:txBody>
      </p:sp>
      <p:sp>
        <p:nvSpPr>
          <p:cNvPr id="7" name="object 7"/>
          <p:cNvSpPr txBox="1"/>
          <p:nvPr/>
        </p:nvSpPr>
        <p:spPr>
          <a:xfrm>
            <a:off x="3966971" y="3343351"/>
            <a:ext cx="3962106" cy="86546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3178"/>
              </a:lnSpc>
              <a:spcBef>
                <a:spcPts val="0"/>
              </a:spcBef>
              <a:spcAft>
                <a:spcPts val="0"/>
              </a:spcAft>
            </a:pPr>
            <a:r>
              <a:rPr sz="2600" dirty="0">
                <a:solidFill>
                  <a:srgbClr val="000000"/>
                </a:solidFill>
                <a:latin typeface="LHSDHL+Calibri"/>
                <a:cs typeface="LHSDHL+Calibri"/>
              </a:rPr>
              <a:t>•</a:t>
            </a:r>
            <a:r>
              <a:rPr sz="2600" spc="-83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2600" dirty="0">
                <a:solidFill>
                  <a:srgbClr val="000000"/>
                </a:solidFill>
                <a:latin typeface="CUUDVN+Calibri"/>
                <a:cs typeface="CUUDVN+Calibri"/>
              </a:rPr>
              <a:t>F84.1</a:t>
            </a:r>
            <a:r>
              <a:rPr sz="2600" spc="-19" dirty="0">
                <a:solidFill>
                  <a:srgbClr val="000000"/>
                </a:solidFill>
                <a:latin typeface="CUUDVN+Calibri"/>
                <a:cs typeface="CUUDVN+Calibri"/>
              </a:rPr>
              <a:t> </a:t>
            </a:r>
            <a:r>
              <a:rPr sz="2600" dirty="0">
                <a:solidFill>
                  <a:srgbClr val="000000"/>
                </a:solidFill>
                <a:latin typeface="CUUDVN+Calibri"/>
                <a:cs typeface="CUUDVN+Calibri"/>
              </a:rPr>
              <a:t>- </a:t>
            </a:r>
            <a:r>
              <a:rPr sz="2600" dirty="0">
                <a:solidFill>
                  <a:srgbClr val="000000"/>
                </a:solidFill>
                <a:latin typeface="LHSDHL+Calibri"/>
                <a:cs typeface="LHSDHL+Calibri"/>
              </a:rPr>
              <a:t>атипичный аутизм</a:t>
            </a:r>
          </a:p>
          <a:p>
            <a:pPr marL="0" marR="0">
              <a:lnSpc>
                <a:spcPts val="3178"/>
              </a:lnSpc>
              <a:spcBef>
                <a:spcPts val="107"/>
              </a:spcBef>
              <a:spcAft>
                <a:spcPts val="0"/>
              </a:spcAft>
            </a:pPr>
            <a:r>
              <a:rPr sz="2600" dirty="0">
                <a:solidFill>
                  <a:srgbClr val="000000"/>
                </a:solidFill>
                <a:latin typeface="LHSDHL+Calibri"/>
                <a:cs typeface="LHSDHL+Calibri"/>
              </a:rPr>
              <a:t>•</a:t>
            </a:r>
            <a:r>
              <a:rPr sz="2600" spc="-83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2600" dirty="0">
                <a:solidFill>
                  <a:srgbClr val="000000"/>
                </a:solidFill>
                <a:latin typeface="CUUDVN+Calibri"/>
                <a:cs typeface="CUUDVN+Calibri"/>
              </a:rPr>
              <a:t>F84.2</a:t>
            </a:r>
            <a:r>
              <a:rPr sz="2600" spc="-23" dirty="0">
                <a:solidFill>
                  <a:srgbClr val="000000"/>
                </a:solidFill>
                <a:latin typeface="CUUDVN+Calibri"/>
                <a:cs typeface="CUUDVN+Calibri"/>
              </a:rPr>
              <a:t> </a:t>
            </a:r>
            <a:r>
              <a:rPr sz="2600" dirty="0">
                <a:solidFill>
                  <a:srgbClr val="000000"/>
                </a:solidFill>
                <a:latin typeface="CUUDVN+Calibri"/>
                <a:cs typeface="CUUDVN+Calibri"/>
              </a:rPr>
              <a:t>- </a:t>
            </a:r>
            <a:r>
              <a:rPr sz="2600" dirty="0">
                <a:solidFill>
                  <a:srgbClr val="000000"/>
                </a:solidFill>
                <a:latin typeface="LHSDHL+Calibri"/>
                <a:cs typeface="LHSDHL+Calibri"/>
              </a:rPr>
              <a:t>синдром </a:t>
            </a:r>
            <a:r>
              <a:rPr sz="2600" spc="-11" dirty="0">
                <a:solidFill>
                  <a:srgbClr val="000000"/>
                </a:solidFill>
                <a:latin typeface="LHSDHL+Calibri"/>
                <a:cs typeface="LHSDHL+Calibri"/>
              </a:rPr>
              <a:t>Ретта</a:t>
            </a:r>
          </a:p>
        </p:txBody>
      </p:sp>
      <p:sp>
        <p:nvSpPr>
          <p:cNvPr id="8" name="object 8"/>
          <p:cNvSpPr txBox="1"/>
          <p:nvPr/>
        </p:nvSpPr>
        <p:spPr>
          <a:xfrm>
            <a:off x="1061923" y="3528530"/>
            <a:ext cx="2672902" cy="98315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441"/>
              </a:lnSpc>
              <a:spcBef>
                <a:spcPts val="0"/>
              </a:spcBef>
              <a:spcAft>
                <a:spcPts val="0"/>
              </a:spcAft>
            </a:pPr>
            <a:r>
              <a:rPr sz="6100" i="1" dirty="0">
                <a:solidFill>
                  <a:srgbClr val="FFFFFF"/>
                </a:solidFill>
                <a:latin typeface="LPSDOG+Calibri Italic"/>
                <a:cs typeface="LPSDOG+Calibri Italic"/>
              </a:rPr>
              <a:t>МКБ</a:t>
            </a:r>
            <a:r>
              <a:rPr sz="6100" i="1" dirty="0">
                <a:solidFill>
                  <a:srgbClr val="FFFFFF"/>
                </a:solidFill>
                <a:latin typeface="LRWRVE+Calibri Italic"/>
                <a:cs typeface="LRWRVE+Calibri Italic"/>
              </a:rPr>
              <a:t>-10</a:t>
            </a:r>
          </a:p>
        </p:txBody>
      </p:sp>
      <p:sp>
        <p:nvSpPr>
          <p:cNvPr id="9" name="object 9"/>
          <p:cNvSpPr txBox="1"/>
          <p:nvPr/>
        </p:nvSpPr>
        <p:spPr>
          <a:xfrm>
            <a:off x="3966971" y="4190659"/>
            <a:ext cx="5006541" cy="44216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3181"/>
              </a:lnSpc>
              <a:spcBef>
                <a:spcPts val="0"/>
              </a:spcBef>
              <a:spcAft>
                <a:spcPts val="0"/>
              </a:spcAft>
            </a:pPr>
            <a:r>
              <a:rPr sz="2600" dirty="0">
                <a:solidFill>
                  <a:srgbClr val="000000"/>
                </a:solidFill>
                <a:latin typeface="LHSDHL+Calibri"/>
                <a:cs typeface="LHSDHL+Calibri"/>
              </a:rPr>
              <a:t>•</a:t>
            </a:r>
            <a:r>
              <a:rPr sz="2600" spc="-83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2600" dirty="0">
                <a:solidFill>
                  <a:srgbClr val="000000"/>
                </a:solidFill>
                <a:latin typeface="CUUDVN+Calibri"/>
                <a:cs typeface="CUUDVN+Calibri"/>
              </a:rPr>
              <a:t>F84.3</a:t>
            </a:r>
            <a:r>
              <a:rPr sz="2600" spc="-23" dirty="0">
                <a:solidFill>
                  <a:srgbClr val="000000"/>
                </a:solidFill>
                <a:latin typeface="CUUDVN+Calibri"/>
                <a:cs typeface="CUUDVN+Calibri"/>
              </a:rPr>
              <a:t> </a:t>
            </a:r>
            <a:r>
              <a:rPr sz="2600" dirty="0">
                <a:solidFill>
                  <a:srgbClr val="000000"/>
                </a:solidFill>
                <a:latin typeface="CUUDVN+Calibri"/>
                <a:cs typeface="CUUDVN+Calibri"/>
              </a:rPr>
              <a:t>- </a:t>
            </a:r>
            <a:r>
              <a:rPr sz="2600" dirty="0">
                <a:solidFill>
                  <a:srgbClr val="000000"/>
                </a:solidFill>
                <a:latin typeface="LHSDHL+Calibri"/>
                <a:cs typeface="LHSDHL+Calibri"/>
              </a:rPr>
              <a:t>другие дезинтегративные</a:t>
            </a:r>
          </a:p>
        </p:txBody>
      </p:sp>
      <p:sp>
        <p:nvSpPr>
          <p:cNvPr id="10" name="object 10"/>
          <p:cNvSpPr txBox="1"/>
          <p:nvPr/>
        </p:nvSpPr>
        <p:spPr>
          <a:xfrm>
            <a:off x="4195572" y="4553662"/>
            <a:ext cx="4594471" cy="4417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3178"/>
              </a:lnSpc>
              <a:spcBef>
                <a:spcPts val="0"/>
              </a:spcBef>
              <a:spcAft>
                <a:spcPts val="0"/>
              </a:spcAft>
            </a:pPr>
            <a:r>
              <a:rPr sz="2600" dirty="0">
                <a:solidFill>
                  <a:srgbClr val="000000"/>
                </a:solidFill>
                <a:latin typeface="LHSDHL+Calibri"/>
                <a:cs typeface="LHSDHL+Calibri"/>
              </a:rPr>
              <a:t>расстройства</a:t>
            </a:r>
            <a:r>
              <a:rPr sz="2600" spc="-37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2600" spc="-15" dirty="0">
                <a:solidFill>
                  <a:srgbClr val="000000"/>
                </a:solidFill>
                <a:latin typeface="LHSDHL+Calibri"/>
                <a:cs typeface="LHSDHL+Calibri"/>
              </a:rPr>
              <a:t>детского</a:t>
            </a:r>
            <a:r>
              <a:rPr sz="2600" dirty="0">
                <a:solidFill>
                  <a:srgbClr val="000000"/>
                </a:solidFill>
                <a:latin typeface="LHSDHL+Calibri"/>
                <a:cs typeface="LHSDHL+Calibri"/>
              </a:rPr>
              <a:t> возраста</a:t>
            </a:r>
          </a:p>
        </p:txBody>
      </p:sp>
      <p:sp>
        <p:nvSpPr>
          <p:cNvPr id="11" name="object 11"/>
          <p:cNvSpPr txBox="1"/>
          <p:nvPr/>
        </p:nvSpPr>
        <p:spPr>
          <a:xfrm>
            <a:off x="3966971" y="4975810"/>
            <a:ext cx="5402233" cy="86549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3178"/>
              </a:lnSpc>
              <a:spcBef>
                <a:spcPts val="0"/>
              </a:spcBef>
              <a:spcAft>
                <a:spcPts val="0"/>
              </a:spcAft>
            </a:pPr>
            <a:r>
              <a:rPr sz="2600" dirty="0">
                <a:solidFill>
                  <a:srgbClr val="000000"/>
                </a:solidFill>
                <a:latin typeface="LHSDHL+Calibri"/>
                <a:cs typeface="LHSDHL+Calibri"/>
              </a:rPr>
              <a:t>•</a:t>
            </a:r>
            <a:r>
              <a:rPr sz="2600" spc="-83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2600" dirty="0">
                <a:solidFill>
                  <a:srgbClr val="000000"/>
                </a:solidFill>
                <a:latin typeface="CUUDVN+Calibri"/>
                <a:cs typeface="CUUDVN+Calibri"/>
              </a:rPr>
              <a:t>F84.4</a:t>
            </a:r>
            <a:r>
              <a:rPr sz="2600" spc="-23" dirty="0">
                <a:solidFill>
                  <a:srgbClr val="000000"/>
                </a:solidFill>
                <a:latin typeface="CUUDVN+Calibri"/>
                <a:cs typeface="CUUDVN+Calibri"/>
              </a:rPr>
              <a:t> </a:t>
            </a:r>
            <a:r>
              <a:rPr sz="2600" dirty="0">
                <a:solidFill>
                  <a:srgbClr val="000000"/>
                </a:solidFill>
                <a:latin typeface="CUUDVN+Calibri"/>
                <a:cs typeface="CUUDVN+Calibri"/>
              </a:rPr>
              <a:t>- </a:t>
            </a:r>
            <a:r>
              <a:rPr sz="2600" dirty="0">
                <a:solidFill>
                  <a:srgbClr val="000000"/>
                </a:solidFill>
                <a:latin typeface="LHSDHL+Calibri"/>
                <a:cs typeface="LHSDHL+Calibri"/>
              </a:rPr>
              <a:t>гиперактивное</a:t>
            </a:r>
            <a:r>
              <a:rPr sz="2600" spc="-12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2600" dirty="0">
                <a:solidFill>
                  <a:srgbClr val="000000"/>
                </a:solidFill>
                <a:latin typeface="LHSDHL+Calibri"/>
                <a:cs typeface="LHSDHL+Calibri"/>
              </a:rPr>
              <a:t>расстройство</a:t>
            </a:r>
          </a:p>
          <a:p>
            <a:pPr marL="0" marR="0">
              <a:lnSpc>
                <a:spcPts val="3178"/>
              </a:lnSpc>
              <a:spcBef>
                <a:spcPts val="107"/>
              </a:spcBef>
              <a:spcAft>
                <a:spcPts val="0"/>
              </a:spcAft>
            </a:pPr>
            <a:r>
              <a:rPr sz="2600" dirty="0">
                <a:solidFill>
                  <a:srgbClr val="000000"/>
                </a:solidFill>
                <a:latin typeface="LHSDHL+Calibri"/>
                <a:cs typeface="LHSDHL+Calibri"/>
              </a:rPr>
              <a:t>•</a:t>
            </a:r>
            <a:r>
              <a:rPr sz="2600" spc="-83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2600" dirty="0">
                <a:solidFill>
                  <a:srgbClr val="000000"/>
                </a:solidFill>
                <a:latin typeface="CUUDVN+Calibri"/>
                <a:cs typeface="CUUDVN+Calibri"/>
              </a:rPr>
              <a:t>F84.5</a:t>
            </a:r>
            <a:r>
              <a:rPr sz="2600" spc="-23" dirty="0">
                <a:solidFill>
                  <a:srgbClr val="000000"/>
                </a:solidFill>
                <a:latin typeface="CUUDVN+Calibri"/>
                <a:cs typeface="CUUDVN+Calibri"/>
              </a:rPr>
              <a:t> </a:t>
            </a:r>
            <a:r>
              <a:rPr sz="2600" dirty="0">
                <a:solidFill>
                  <a:srgbClr val="000000"/>
                </a:solidFill>
                <a:latin typeface="CUUDVN+Calibri"/>
                <a:cs typeface="CUUDVN+Calibri"/>
              </a:rPr>
              <a:t>- </a:t>
            </a:r>
            <a:r>
              <a:rPr sz="2600" dirty="0">
                <a:solidFill>
                  <a:srgbClr val="000000"/>
                </a:solidFill>
                <a:latin typeface="LHSDHL+Calibri"/>
                <a:cs typeface="LHSDHL+Calibri"/>
              </a:rPr>
              <a:t>синдром Аспергера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527304" y="-10383"/>
            <a:ext cx="11208275" cy="120336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3128"/>
              </a:lnSpc>
              <a:spcBef>
                <a:spcPts val="0"/>
              </a:spcBef>
              <a:spcAft>
                <a:spcPts val="0"/>
              </a:spcAft>
            </a:pPr>
            <a:r>
              <a:rPr sz="2800" b="1" dirty="0">
                <a:solidFill>
                  <a:srgbClr val="000000"/>
                </a:solidFill>
                <a:latin typeface="CTVDVB+Arial Bold"/>
                <a:cs typeface="CTVDVB+Arial Bold"/>
              </a:rPr>
              <a:t>Синдром</a:t>
            </a:r>
            <a:r>
              <a:rPr sz="2800" b="1" spc="27" dirty="0">
                <a:solidFill>
                  <a:srgbClr val="000000"/>
                </a:solidFill>
                <a:latin typeface="CTVDVB+Arial Bold"/>
                <a:cs typeface="CTVDVB+Arial Bold"/>
              </a:rPr>
              <a:t> </a:t>
            </a:r>
            <a:r>
              <a:rPr sz="2800" b="1" dirty="0">
                <a:solidFill>
                  <a:srgbClr val="000000"/>
                </a:solidFill>
                <a:latin typeface="CTVDVB+Arial Bold"/>
                <a:cs typeface="CTVDVB+Arial Bold"/>
              </a:rPr>
              <a:t>раннего </a:t>
            </a:r>
            <a:r>
              <a:rPr sz="2800" b="1" spc="-23" dirty="0">
                <a:solidFill>
                  <a:srgbClr val="000000"/>
                </a:solidFill>
                <a:latin typeface="CTVDVB+Arial Bold"/>
                <a:cs typeface="CTVDVB+Arial Bold"/>
              </a:rPr>
              <a:t>детского</a:t>
            </a:r>
            <a:r>
              <a:rPr sz="2800" b="1" spc="54" dirty="0">
                <a:solidFill>
                  <a:srgbClr val="000000"/>
                </a:solidFill>
                <a:latin typeface="CTVDVB+Arial Bold"/>
                <a:cs typeface="CTVDVB+Arial Bold"/>
              </a:rPr>
              <a:t> </a:t>
            </a:r>
            <a:r>
              <a:rPr sz="2800" b="1" spc="-17" dirty="0">
                <a:solidFill>
                  <a:srgbClr val="000000"/>
                </a:solidFill>
                <a:latin typeface="CTVDVB+Arial Bold"/>
                <a:cs typeface="CTVDVB+Arial Bold"/>
              </a:rPr>
              <a:t>аутизма</a:t>
            </a:r>
            <a:r>
              <a:rPr sz="2800" dirty="0">
                <a:solidFill>
                  <a:srgbClr val="000000"/>
                </a:solidFill>
                <a:latin typeface="BKADOJ+Arial"/>
                <a:cs typeface="BKADOJ+Arial"/>
              </a:rPr>
              <a:t>,</a:t>
            </a:r>
            <a:r>
              <a:rPr sz="2800" spc="38" dirty="0">
                <a:solidFill>
                  <a:srgbClr val="000000"/>
                </a:solidFill>
                <a:latin typeface="BKADOJ+Arial"/>
                <a:cs typeface="BKADOJ+Arial"/>
              </a:rPr>
              <a:t> </a:t>
            </a:r>
            <a:r>
              <a:rPr sz="2800" dirty="0">
                <a:solidFill>
                  <a:srgbClr val="000000"/>
                </a:solidFill>
                <a:latin typeface="BKADOJ+Arial"/>
                <a:cs typeface="BKADOJ+Arial"/>
              </a:rPr>
              <a:t>синдром </a:t>
            </a:r>
            <a:r>
              <a:rPr sz="2800" b="1" spc="-63" dirty="0">
                <a:solidFill>
                  <a:srgbClr val="000000"/>
                </a:solidFill>
                <a:latin typeface="CTVDVB+Arial Bold"/>
                <a:cs typeface="CTVDVB+Arial Bold"/>
              </a:rPr>
              <a:t>РДА</a:t>
            </a:r>
            <a:r>
              <a:rPr sz="2800" dirty="0">
                <a:solidFill>
                  <a:srgbClr val="000000"/>
                </a:solidFill>
                <a:latin typeface="BKADOJ+Arial"/>
                <a:cs typeface="BKADOJ+Arial"/>
              </a:rPr>
              <a:t>,</a:t>
            </a:r>
            <a:r>
              <a:rPr sz="2800" spc="13" dirty="0">
                <a:solidFill>
                  <a:srgbClr val="000000"/>
                </a:solidFill>
                <a:latin typeface="BKADOJ+Arial"/>
                <a:cs typeface="BKADOJ+Arial"/>
              </a:rPr>
              <a:t> </a:t>
            </a:r>
            <a:r>
              <a:rPr sz="2800" dirty="0">
                <a:solidFill>
                  <a:srgbClr val="000000"/>
                </a:solidFill>
                <a:latin typeface="BKADOJ+Arial"/>
                <a:cs typeface="BKADOJ+Arial"/>
              </a:rPr>
              <a:t>синдром </a:t>
            </a:r>
            <a:r>
              <a:rPr sz="2800" u="sng" dirty="0">
                <a:solidFill>
                  <a:srgbClr val="0563C1"/>
                </a:solidFill>
                <a:latin typeface="BKADOJ+Arial"/>
                <a:cs typeface="BKADOJ+Arial"/>
                <a:hlinkClick r:id="rId3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Лео</a:t>
            </a:r>
          </a:p>
          <a:p>
            <a:pPr marL="0" marR="0">
              <a:lnSpc>
                <a:spcPts val="3023"/>
              </a:lnSpc>
              <a:spcBef>
                <a:spcPts val="50"/>
              </a:spcBef>
              <a:spcAft>
                <a:spcPts val="0"/>
              </a:spcAft>
            </a:pPr>
            <a:r>
              <a:rPr sz="2800" u="sng" dirty="0">
                <a:solidFill>
                  <a:srgbClr val="0563C1"/>
                </a:solidFill>
                <a:latin typeface="BKADOJ+Arial"/>
                <a:cs typeface="BKADOJ+Arial"/>
                <a:hlinkClick r:id="rId3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Каннера</a:t>
            </a:r>
            <a:r>
              <a:rPr sz="2800" spc="-14" dirty="0">
                <a:solidFill>
                  <a:srgbClr val="0563C1"/>
                </a:solidFill>
                <a:latin typeface="BKADOJ+Arial"/>
                <a:cs typeface="BKADOJ+Arial"/>
                <a:hlinkClick r:id="rId3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 </a:t>
            </a:r>
            <a:r>
              <a:rPr sz="2800" dirty="0">
                <a:solidFill>
                  <a:srgbClr val="000000"/>
                </a:solidFill>
                <a:latin typeface="BKADOJ+Arial"/>
                <a:cs typeface="BKADOJ+Arial"/>
              </a:rPr>
              <a:t>— нарушение</a:t>
            </a:r>
            <a:r>
              <a:rPr sz="2800" spc="36" dirty="0">
                <a:solidFill>
                  <a:srgbClr val="000000"/>
                </a:solidFill>
                <a:latin typeface="BKADOJ+Arial"/>
                <a:cs typeface="BKADOJ+Arial"/>
              </a:rPr>
              <a:t> </a:t>
            </a:r>
            <a:r>
              <a:rPr sz="2800" dirty="0">
                <a:solidFill>
                  <a:srgbClr val="000000"/>
                </a:solidFill>
                <a:latin typeface="BKADOJ+Arial"/>
                <a:cs typeface="BKADOJ+Arial"/>
              </a:rPr>
              <a:t>в развитии</a:t>
            </a:r>
            <a:r>
              <a:rPr sz="2800" spc="28" dirty="0">
                <a:solidFill>
                  <a:srgbClr val="000000"/>
                </a:solidFill>
                <a:latin typeface="BKADOJ+Arial"/>
                <a:cs typeface="BKADOJ+Arial"/>
              </a:rPr>
              <a:t> </a:t>
            </a:r>
            <a:r>
              <a:rPr sz="2800" dirty="0">
                <a:solidFill>
                  <a:srgbClr val="000000"/>
                </a:solidFill>
                <a:latin typeface="BKADOJ+Arial"/>
                <a:cs typeface="BKADOJ+Arial"/>
              </a:rPr>
              <a:t>эмоционально</a:t>
            </a:r>
            <a:r>
              <a:rPr sz="2800" dirty="0">
                <a:solidFill>
                  <a:srgbClr val="000000"/>
                </a:solidFill>
                <a:latin typeface="OSJFIO+Arial"/>
                <a:cs typeface="OSJFIO+Arial"/>
              </a:rPr>
              <a:t>-</a:t>
            </a:r>
            <a:r>
              <a:rPr sz="2800" dirty="0">
                <a:solidFill>
                  <a:srgbClr val="000000"/>
                </a:solidFill>
                <a:latin typeface="BKADOJ+Arial"/>
                <a:cs typeface="BKADOJ+Arial"/>
              </a:rPr>
              <a:t>личностной</a:t>
            </a:r>
          </a:p>
          <a:p>
            <a:pPr marL="0" marR="0">
              <a:lnSpc>
                <a:spcPts val="3024"/>
              </a:lnSpc>
              <a:spcBef>
                <a:spcPts val="0"/>
              </a:spcBef>
              <a:spcAft>
                <a:spcPts val="0"/>
              </a:spcAft>
            </a:pPr>
            <a:r>
              <a:rPr sz="2800" dirty="0">
                <a:solidFill>
                  <a:srgbClr val="000000"/>
                </a:solidFill>
                <a:latin typeface="BKADOJ+Arial"/>
                <a:cs typeface="BKADOJ+Arial"/>
                <a:hlinkClick r:id="rId3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сферы</a:t>
            </a:r>
            <a:r>
              <a:rPr sz="2800" dirty="0">
                <a:solidFill>
                  <a:srgbClr val="000000"/>
                </a:solidFill>
                <a:latin typeface="BKADOJ+Arial"/>
                <a:cs typeface="BKADOJ+Arial"/>
                <a:hlinkClick r:id="rId3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 </a:t>
            </a:r>
            <a:r>
              <a:rPr sz="2800" spc="-48" dirty="0">
                <a:solidFill>
                  <a:srgbClr val="000000"/>
                </a:solidFill>
                <a:latin typeface="BKADOJ+Arial"/>
                <a:cs typeface="BKADOJ+Arial"/>
                <a:hlinkClick r:id="rId3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де</a:t>
            </a:r>
            <a:r>
              <a:rPr sz="2800" spc="-19" dirty="0">
                <a:solidFill>
                  <a:srgbClr val="000000"/>
                </a:solidFill>
                <a:latin typeface="BKADOJ+Arial"/>
                <a:cs typeface="BKADOJ+Arial"/>
              </a:rPr>
              <a:t>тей</a:t>
            </a:r>
            <a:r>
              <a:rPr sz="2800" spc="48" dirty="0">
                <a:solidFill>
                  <a:srgbClr val="000000"/>
                </a:solidFill>
                <a:latin typeface="BKADOJ+Arial"/>
                <a:cs typeface="BKADOJ+Arial"/>
              </a:rPr>
              <a:t> </a:t>
            </a:r>
            <a:r>
              <a:rPr sz="2800" dirty="0">
                <a:solidFill>
                  <a:srgbClr val="000000"/>
                </a:solidFill>
                <a:latin typeface="BKADOJ+Arial"/>
                <a:cs typeface="BKADOJ+Arial"/>
              </a:rPr>
              <a:t>и</a:t>
            </a:r>
            <a:r>
              <a:rPr sz="2800" spc="-13" dirty="0">
                <a:solidFill>
                  <a:srgbClr val="000000"/>
                </a:solidFill>
                <a:latin typeface="BKADOJ+Arial"/>
                <a:cs typeface="BKADOJ+Arial"/>
              </a:rPr>
              <a:t> </a:t>
            </a:r>
            <a:r>
              <a:rPr sz="2800" dirty="0">
                <a:solidFill>
                  <a:srgbClr val="000000"/>
                </a:solidFill>
                <a:latin typeface="BKADOJ+Arial"/>
                <a:cs typeface="BKADOJ+Arial"/>
              </a:rPr>
              <a:t>подростков.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325526" y="1333190"/>
            <a:ext cx="11529220" cy="17271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2932"/>
              </a:lnSpc>
              <a:spcBef>
                <a:spcPts val="0"/>
              </a:spcBef>
              <a:spcAft>
                <a:spcPts val="0"/>
              </a:spcAft>
            </a:pPr>
            <a:r>
              <a:rPr sz="2400" dirty="0">
                <a:solidFill>
                  <a:srgbClr val="000000"/>
                </a:solidFill>
                <a:latin typeface="BKADOJ+Arial"/>
                <a:cs typeface="BKADOJ+Arial"/>
              </a:rPr>
              <a:t>•</a:t>
            </a:r>
            <a:r>
              <a:rPr sz="2400" spc="293" dirty="0">
                <a:solidFill>
                  <a:srgbClr val="000000"/>
                </a:solidFill>
                <a:latin typeface="BKADOJ+Arial"/>
                <a:cs typeface="BKADOJ+Arial"/>
              </a:rPr>
              <a:t> </a:t>
            </a:r>
            <a:r>
              <a:rPr sz="2400" dirty="0">
                <a:solidFill>
                  <a:srgbClr val="000000"/>
                </a:solidFill>
                <a:latin typeface="LHSDHL+Calibri"/>
                <a:cs typeface="LHSDHL+Calibri"/>
              </a:rPr>
              <a:t>Ребёнок испытывает</a:t>
            </a:r>
            <a:r>
              <a:rPr sz="2400" spc="-11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2400" spc="-13" dirty="0">
                <a:solidFill>
                  <a:srgbClr val="000000"/>
                </a:solidFill>
                <a:latin typeface="LHSDHL+Calibri"/>
                <a:cs typeface="LHSDHL+Calibri"/>
              </a:rPr>
              <a:t>трудности</a:t>
            </a:r>
            <a:r>
              <a:rPr sz="2400" dirty="0">
                <a:solidFill>
                  <a:srgbClr val="000000"/>
                </a:solidFill>
                <a:latin typeface="LHSDHL+Calibri"/>
                <a:cs typeface="LHSDHL+Calibri"/>
              </a:rPr>
              <a:t> при установлении эмоционального контакта с</a:t>
            </a:r>
          </a:p>
          <a:p>
            <a:pPr marL="228600" marR="0">
              <a:lnSpc>
                <a:spcPts val="2591"/>
              </a:lnSpc>
              <a:spcBef>
                <a:spcPts val="0"/>
              </a:spcBef>
              <a:spcAft>
                <a:spcPts val="0"/>
              </a:spcAft>
            </a:pPr>
            <a:r>
              <a:rPr sz="2400" dirty="0">
                <a:solidFill>
                  <a:srgbClr val="000000"/>
                </a:solidFill>
                <a:latin typeface="LHSDHL+Calibri"/>
                <a:cs typeface="LHSDHL+Calibri"/>
              </a:rPr>
              <a:t>внешним миром. Проблемным становится выражение</a:t>
            </a:r>
            <a:r>
              <a:rPr sz="2400" spc="19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2400" dirty="0">
                <a:solidFill>
                  <a:srgbClr val="000000"/>
                </a:solidFill>
                <a:latin typeface="LHSDHL+Calibri"/>
                <a:cs typeface="LHSDHL+Calibri"/>
              </a:rPr>
              <a:t>собственных</a:t>
            </a:r>
            <a:r>
              <a:rPr sz="2400" spc="-23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2400" dirty="0">
                <a:solidFill>
                  <a:srgbClr val="000000"/>
                </a:solidFill>
                <a:latin typeface="LHSDHL+Calibri"/>
                <a:cs typeface="LHSDHL+Calibri"/>
              </a:rPr>
              <a:t>эмоциональных</a:t>
            </a:r>
          </a:p>
          <a:p>
            <a:pPr marL="228600" marR="0">
              <a:lnSpc>
                <a:spcPts val="2592"/>
              </a:lnSpc>
              <a:spcBef>
                <a:spcPts val="0"/>
              </a:spcBef>
              <a:spcAft>
                <a:spcPts val="0"/>
              </a:spcAft>
            </a:pPr>
            <a:r>
              <a:rPr sz="2400" dirty="0">
                <a:solidFill>
                  <a:srgbClr val="000000"/>
                </a:solidFill>
                <a:latin typeface="LHSDHL+Calibri"/>
                <a:cs typeface="LHSDHL+Calibri"/>
              </a:rPr>
              <a:t>состояний</a:t>
            </a:r>
            <a:r>
              <a:rPr sz="2400" spc="-18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2400" dirty="0">
                <a:solidFill>
                  <a:srgbClr val="000000"/>
                </a:solidFill>
                <a:latin typeface="LHSDHL+Calibri"/>
                <a:cs typeface="LHSDHL+Calibri"/>
              </a:rPr>
              <a:t>и понимание</a:t>
            </a:r>
            <a:r>
              <a:rPr sz="2400" spc="12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2400" dirty="0">
                <a:solidFill>
                  <a:srgbClr val="000000"/>
                </a:solidFill>
                <a:latin typeface="LHSDHL+Calibri"/>
                <a:cs typeface="LHSDHL+Calibri"/>
              </a:rPr>
              <a:t>других </a:t>
            </a:r>
            <a:r>
              <a:rPr sz="2400" spc="-19" dirty="0">
                <a:solidFill>
                  <a:srgbClr val="000000"/>
                </a:solidFill>
                <a:latin typeface="LHSDHL+Calibri"/>
                <a:cs typeface="LHSDHL+Calibri"/>
              </a:rPr>
              <a:t>людей.</a:t>
            </a:r>
            <a:r>
              <a:rPr sz="2400" spc="32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2400" spc="-10" dirty="0">
                <a:solidFill>
                  <a:srgbClr val="000000"/>
                </a:solidFill>
                <a:latin typeface="LHSDHL+Calibri"/>
                <a:cs typeface="LHSDHL+Calibri"/>
              </a:rPr>
              <a:t>Даже</a:t>
            </a:r>
            <a:r>
              <a:rPr sz="2400" dirty="0">
                <a:solidFill>
                  <a:srgbClr val="000000"/>
                </a:solidFill>
                <a:latin typeface="LHSDHL+Calibri"/>
                <a:cs typeface="LHSDHL+Calibri"/>
              </a:rPr>
              <a:t> с близкими </a:t>
            </a:r>
            <a:r>
              <a:rPr sz="2400" spc="-16" dirty="0">
                <a:solidFill>
                  <a:srgbClr val="000000"/>
                </a:solidFill>
                <a:latin typeface="LHSDHL+Calibri"/>
                <a:cs typeface="LHSDHL+Calibri"/>
              </a:rPr>
              <a:t>людьми</a:t>
            </a:r>
            <a:r>
              <a:rPr sz="2400" spc="24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2400" dirty="0">
                <a:solidFill>
                  <a:srgbClr val="000000"/>
                </a:solidFill>
                <a:latin typeface="LHSDHL+Calibri"/>
                <a:cs typeface="LHSDHL+Calibri"/>
              </a:rPr>
              <a:t>ребёнок</a:t>
            </a:r>
          </a:p>
          <a:p>
            <a:pPr marL="228600" marR="0">
              <a:lnSpc>
                <a:spcPts val="2591"/>
              </a:lnSpc>
              <a:spcBef>
                <a:spcPts val="0"/>
              </a:spcBef>
              <a:spcAft>
                <a:spcPts val="0"/>
              </a:spcAft>
            </a:pPr>
            <a:r>
              <a:rPr sz="2400" dirty="0">
                <a:solidFill>
                  <a:srgbClr val="000000"/>
                </a:solidFill>
                <a:latin typeface="LHSDHL+Calibri"/>
                <a:cs typeface="LHSDHL+Calibri"/>
              </a:rPr>
              <a:t>испытывает</a:t>
            </a:r>
            <a:r>
              <a:rPr sz="2400" spc="-24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2400" dirty="0">
                <a:solidFill>
                  <a:srgbClr val="000000"/>
                </a:solidFill>
                <a:latin typeface="LHSDHL+Calibri"/>
                <a:cs typeface="LHSDHL+Calibri"/>
              </a:rPr>
              <a:t>сложности в</a:t>
            </a:r>
            <a:r>
              <a:rPr sz="2400" spc="-12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2400" dirty="0">
                <a:solidFill>
                  <a:srgbClr val="000000"/>
                </a:solidFill>
                <a:latin typeface="LHSDHL+Calibri"/>
                <a:cs typeface="LHSDHL+Calibri"/>
              </a:rPr>
              <a:t>налаживании эмоциональных</a:t>
            </a:r>
            <a:r>
              <a:rPr sz="2400" spc="13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2400" dirty="0">
                <a:solidFill>
                  <a:srgbClr val="000000"/>
                </a:solidFill>
                <a:latin typeface="LHSDHL+Calibri"/>
                <a:cs typeface="LHSDHL+Calibri"/>
              </a:rPr>
              <a:t>связей,</a:t>
            </a:r>
            <a:r>
              <a:rPr sz="2400" spc="-15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2400" dirty="0">
                <a:solidFill>
                  <a:srgbClr val="000000"/>
                </a:solidFill>
                <a:latin typeface="LHSDHL+Calibri"/>
                <a:cs typeface="LHSDHL+Calibri"/>
              </a:rPr>
              <a:t>но в большей степени</a:t>
            </a:r>
          </a:p>
          <a:p>
            <a:pPr marL="228600" marR="0">
              <a:lnSpc>
                <a:spcPts val="2592"/>
              </a:lnSpc>
              <a:spcBef>
                <a:spcPts val="0"/>
              </a:spcBef>
              <a:spcAft>
                <a:spcPts val="0"/>
              </a:spcAft>
            </a:pPr>
            <a:r>
              <a:rPr sz="2400" dirty="0">
                <a:solidFill>
                  <a:srgbClr val="000000"/>
                </a:solidFill>
                <a:latin typeface="LHSDHL+Calibri"/>
                <a:cs typeface="LHSDHL+Calibri"/>
              </a:rPr>
              <a:t>аутизм</a:t>
            </a:r>
            <a:r>
              <a:rPr sz="2400" spc="-26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2400" dirty="0">
                <a:solidFill>
                  <a:srgbClr val="000000"/>
                </a:solidFill>
                <a:latin typeface="LHSDHL+Calibri"/>
                <a:cs typeface="LHSDHL+Calibri"/>
              </a:rPr>
              <a:t>проявляет себя</a:t>
            </a:r>
            <a:r>
              <a:rPr sz="2400" spc="-25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2400" dirty="0">
                <a:solidFill>
                  <a:srgbClr val="000000"/>
                </a:solidFill>
                <a:latin typeface="LHSDHL+Calibri"/>
                <a:cs typeface="LHSDHL+Calibri"/>
              </a:rPr>
              <a:t>в общении с</a:t>
            </a:r>
            <a:r>
              <a:rPr sz="2400" spc="-12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2400" dirty="0">
                <a:solidFill>
                  <a:srgbClr val="000000"/>
                </a:solidFill>
                <a:latin typeface="LHSDHL+Calibri"/>
                <a:cs typeface="LHSDHL+Calibri"/>
              </a:rPr>
              <a:t>посторонними.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325526" y="3107379"/>
            <a:ext cx="11140594" cy="139801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2932"/>
              </a:lnSpc>
              <a:spcBef>
                <a:spcPts val="0"/>
              </a:spcBef>
              <a:spcAft>
                <a:spcPts val="0"/>
              </a:spcAft>
            </a:pPr>
            <a:r>
              <a:rPr sz="2400" dirty="0">
                <a:solidFill>
                  <a:srgbClr val="000000"/>
                </a:solidFill>
                <a:latin typeface="BKADOJ+Arial"/>
                <a:cs typeface="BKADOJ+Arial"/>
              </a:rPr>
              <a:t>•</a:t>
            </a:r>
            <a:r>
              <a:rPr sz="2400" spc="293" dirty="0">
                <a:solidFill>
                  <a:srgbClr val="000000"/>
                </a:solidFill>
                <a:latin typeface="BKADOJ+Arial"/>
                <a:cs typeface="BKADOJ+Arial"/>
              </a:rPr>
              <a:t> </a:t>
            </a:r>
            <a:r>
              <a:rPr sz="2400" i="1" dirty="0">
                <a:solidFill>
                  <a:srgbClr val="000000"/>
                </a:solidFill>
                <a:latin typeface="LPSDOG+Calibri Italic"/>
                <a:cs typeface="LPSDOG+Calibri Italic"/>
              </a:rPr>
              <a:t>Стереотипичность в поведении</a:t>
            </a:r>
            <a:r>
              <a:rPr sz="2400" dirty="0">
                <a:solidFill>
                  <a:srgbClr val="000000"/>
                </a:solidFill>
                <a:latin typeface="LHSDHL+Calibri"/>
                <a:cs typeface="LHSDHL+Calibri"/>
              </a:rPr>
              <a:t>. Ребёнку свойственна </a:t>
            </a:r>
            <a:r>
              <a:rPr sz="2400" spc="-11" dirty="0">
                <a:solidFill>
                  <a:srgbClr val="000000"/>
                </a:solidFill>
                <a:latin typeface="LHSDHL+Calibri"/>
                <a:cs typeface="LHSDHL+Calibri"/>
              </a:rPr>
              <a:t>поглощённость</a:t>
            </a:r>
          </a:p>
          <a:p>
            <a:pPr marL="228600" marR="0">
              <a:lnSpc>
                <a:spcPts val="2592"/>
              </a:lnSpc>
              <a:spcBef>
                <a:spcPts val="0"/>
              </a:spcBef>
              <a:spcAft>
                <a:spcPts val="0"/>
              </a:spcAft>
            </a:pPr>
            <a:r>
              <a:rPr sz="2400" dirty="0">
                <a:solidFill>
                  <a:srgbClr val="000000"/>
                </a:solidFill>
                <a:latin typeface="LHSDHL+Calibri"/>
                <a:cs typeface="LHSDHL+Calibri"/>
              </a:rPr>
              <a:t>однообразными действиями: раскачивание, потряхивание и взмахивание руками,</a:t>
            </a:r>
          </a:p>
          <a:p>
            <a:pPr marL="228600" marR="0">
              <a:lnSpc>
                <a:spcPts val="2592"/>
              </a:lnSpc>
              <a:spcBef>
                <a:spcPts val="0"/>
              </a:spcBef>
              <a:spcAft>
                <a:spcPts val="0"/>
              </a:spcAft>
            </a:pPr>
            <a:r>
              <a:rPr sz="2400" dirty="0">
                <a:solidFill>
                  <a:srgbClr val="000000"/>
                </a:solidFill>
                <a:latin typeface="LHSDHL+Calibri"/>
                <a:cs typeface="LHSDHL+Calibri"/>
              </a:rPr>
              <a:t>прыжки.</a:t>
            </a:r>
            <a:r>
              <a:rPr sz="2400" spc="-23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2400" dirty="0">
                <a:solidFill>
                  <a:srgbClr val="000000"/>
                </a:solidFill>
                <a:latin typeface="LHSDHL+Calibri"/>
                <a:cs typeface="LHSDHL+Calibri"/>
              </a:rPr>
              <a:t>Ребёнок старается</a:t>
            </a:r>
            <a:r>
              <a:rPr sz="2400" spc="-16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2400" spc="-10" dirty="0">
                <a:solidFill>
                  <a:srgbClr val="000000"/>
                </a:solidFill>
                <a:latin typeface="LHSDHL+Calibri"/>
                <a:cs typeface="LHSDHL+Calibri"/>
              </a:rPr>
              <a:t>избежать</a:t>
            </a:r>
            <a:r>
              <a:rPr sz="2400" dirty="0">
                <a:solidFill>
                  <a:srgbClr val="000000"/>
                </a:solidFill>
                <a:latin typeface="LHSDHL+Calibri"/>
                <a:cs typeface="LHSDHL+Calibri"/>
              </a:rPr>
              <a:t> каких</a:t>
            </a:r>
            <a:r>
              <a:rPr sz="2400" dirty="0">
                <a:solidFill>
                  <a:srgbClr val="000000"/>
                </a:solidFill>
                <a:latin typeface="CUUDVN+Calibri"/>
                <a:cs typeface="CUUDVN+Calibri"/>
              </a:rPr>
              <a:t>-</a:t>
            </a:r>
            <a:r>
              <a:rPr sz="2400" dirty="0">
                <a:solidFill>
                  <a:srgbClr val="000000"/>
                </a:solidFill>
                <a:latin typeface="LHSDHL+Calibri"/>
                <a:cs typeface="LHSDHL+Calibri"/>
              </a:rPr>
              <a:t>либо</a:t>
            </a:r>
            <a:r>
              <a:rPr sz="2400" spc="-18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2400" dirty="0">
                <a:solidFill>
                  <a:srgbClr val="000000"/>
                </a:solidFill>
                <a:latin typeface="LHSDHL+Calibri"/>
                <a:cs typeface="LHSDHL+Calibri"/>
              </a:rPr>
              <a:t>нововведений</a:t>
            </a:r>
            <a:r>
              <a:rPr sz="2400" spc="13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2400" dirty="0">
                <a:solidFill>
                  <a:srgbClr val="000000"/>
                </a:solidFill>
                <a:latin typeface="LHSDHL+Calibri"/>
                <a:cs typeface="LHSDHL+Calibri"/>
              </a:rPr>
              <a:t>в</a:t>
            </a:r>
            <a:r>
              <a:rPr sz="2400" spc="-12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2400" spc="-10" dirty="0">
                <a:solidFill>
                  <a:srgbClr val="000000"/>
                </a:solidFill>
                <a:latin typeface="LHSDHL+Calibri"/>
                <a:cs typeface="LHSDHL+Calibri"/>
              </a:rPr>
              <a:t>его</a:t>
            </a:r>
            <a:r>
              <a:rPr sz="2400" dirty="0">
                <a:solidFill>
                  <a:srgbClr val="000000"/>
                </a:solidFill>
                <a:latin typeface="LHSDHL+Calibri"/>
                <a:cs typeface="LHSDHL+Calibri"/>
              </a:rPr>
              <a:t> жизненный</a:t>
            </a:r>
          </a:p>
          <a:p>
            <a:pPr marL="228600" marR="0">
              <a:lnSpc>
                <a:spcPts val="2591"/>
              </a:lnSpc>
              <a:spcBef>
                <a:spcPts val="0"/>
              </a:spcBef>
              <a:spcAft>
                <a:spcPts val="0"/>
              </a:spcAft>
            </a:pPr>
            <a:r>
              <a:rPr sz="2400" dirty="0">
                <a:solidFill>
                  <a:srgbClr val="000000"/>
                </a:solidFill>
                <a:latin typeface="LHSDHL+Calibri"/>
                <a:cs typeface="LHSDHL+Calibri"/>
              </a:rPr>
              <a:t>порядок</a:t>
            </a:r>
            <a:r>
              <a:rPr sz="2400" spc="-12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2400" dirty="0">
                <a:solidFill>
                  <a:srgbClr val="000000"/>
                </a:solidFill>
                <a:latin typeface="LHSDHL+Calibri"/>
                <a:cs typeface="LHSDHL+Calibri"/>
              </a:rPr>
              <a:t>и таким образом</a:t>
            </a:r>
            <a:r>
              <a:rPr sz="2400" spc="-17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2400" dirty="0">
                <a:solidFill>
                  <a:srgbClr val="000000"/>
                </a:solidFill>
                <a:latin typeface="LHSDHL+Calibri"/>
                <a:cs typeface="LHSDHL+Calibri"/>
              </a:rPr>
              <a:t>активно </a:t>
            </a:r>
            <a:r>
              <a:rPr sz="2400" spc="-14" dirty="0">
                <a:solidFill>
                  <a:srgbClr val="000000"/>
                </a:solidFill>
                <a:latin typeface="LHSDHL+Calibri"/>
                <a:cs typeface="LHSDHL+Calibri"/>
              </a:rPr>
              <a:t>этому</a:t>
            </a:r>
            <a:r>
              <a:rPr sz="2400" dirty="0">
                <a:solidFill>
                  <a:srgbClr val="000000"/>
                </a:solidFill>
                <a:latin typeface="LHSDHL+Calibri"/>
                <a:cs typeface="LHSDHL+Calibri"/>
              </a:rPr>
              <a:t> сопротивляется.</a:t>
            </a:r>
          </a:p>
        </p:txBody>
      </p:sp>
      <p:sp>
        <p:nvSpPr>
          <p:cNvPr id="6" name="object 6"/>
          <p:cNvSpPr txBox="1"/>
          <p:nvPr/>
        </p:nvSpPr>
        <p:spPr>
          <a:xfrm>
            <a:off x="325526" y="4550989"/>
            <a:ext cx="11488227" cy="139796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2932"/>
              </a:lnSpc>
              <a:spcBef>
                <a:spcPts val="0"/>
              </a:spcBef>
              <a:spcAft>
                <a:spcPts val="0"/>
              </a:spcAft>
            </a:pPr>
            <a:r>
              <a:rPr sz="2400" dirty="0">
                <a:solidFill>
                  <a:srgbClr val="000000"/>
                </a:solidFill>
                <a:latin typeface="BKADOJ+Arial"/>
                <a:cs typeface="BKADOJ+Arial"/>
              </a:rPr>
              <a:t>•</a:t>
            </a:r>
            <a:r>
              <a:rPr sz="2400" spc="293" dirty="0">
                <a:solidFill>
                  <a:srgbClr val="000000"/>
                </a:solidFill>
                <a:latin typeface="BKADOJ+Arial"/>
                <a:cs typeface="BKADOJ+Arial"/>
              </a:rPr>
              <a:t> </a:t>
            </a:r>
            <a:r>
              <a:rPr sz="2400" i="1" dirty="0">
                <a:solidFill>
                  <a:srgbClr val="000000"/>
                </a:solidFill>
                <a:latin typeface="LPSDOG+Calibri Italic"/>
                <a:cs typeface="LPSDOG+Calibri Italic"/>
              </a:rPr>
              <a:t>Характерная задержка и нарушение</a:t>
            </a:r>
            <a:r>
              <a:rPr sz="2400" i="1" spc="15" dirty="0">
                <a:solidFill>
                  <a:srgbClr val="000000"/>
                </a:solidFill>
                <a:latin typeface="LPSDOG+Calibri Italic"/>
                <a:cs typeface="LPSDOG+Calibri Italic"/>
              </a:rPr>
              <a:t> </a:t>
            </a:r>
            <a:r>
              <a:rPr sz="2400" i="1" dirty="0">
                <a:solidFill>
                  <a:srgbClr val="000000"/>
                </a:solidFill>
                <a:latin typeface="LPSDOG+Calibri Italic"/>
                <a:cs typeface="LPSDOG+Calibri Italic"/>
              </a:rPr>
              <a:t>речевого</a:t>
            </a:r>
            <a:r>
              <a:rPr sz="2400" i="1" spc="-11" dirty="0">
                <a:solidFill>
                  <a:srgbClr val="000000"/>
                </a:solidFill>
                <a:latin typeface="LPSDOG+Calibri Italic"/>
                <a:cs typeface="LPSDOG+Calibri Italic"/>
              </a:rPr>
              <a:t> </a:t>
            </a:r>
            <a:r>
              <a:rPr sz="2400" i="1" dirty="0">
                <a:solidFill>
                  <a:srgbClr val="000000"/>
                </a:solidFill>
                <a:latin typeface="LPSDOG+Calibri Italic"/>
                <a:cs typeface="LPSDOG+Calibri Italic"/>
              </a:rPr>
              <a:t>разв</a:t>
            </a:r>
            <a:r>
              <a:rPr sz="2400" i="1" dirty="0">
                <a:solidFill>
                  <a:srgbClr val="000000"/>
                </a:solidFill>
                <a:latin typeface="LPSDOG+Calibri Italic"/>
                <a:cs typeface="LPSDOG+Calibri Italic"/>
                <a:hlinkClick r:id="rId4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ития,</a:t>
            </a:r>
            <a:r>
              <a:rPr sz="2400" i="1" dirty="0">
                <a:solidFill>
                  <a:srgbClr val="000000"/>
                </a:solidFill>
                <a:latin typeface="LPSDOG+Calibri Italic"/>
                <a:cs typeface="LPSDOG+Calibri Italic"/>
                <a:hlinkClick r:id="rId4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 </a:t>
            </a:r>
            <a:r>
              <a:rPr sz="2400" i="1" dirty="0">
                <a:solidFill>
                  <a:srgbClr val="000000"/>
                </a:solidFill>
                <a:latin typeface="LPSDOG+Calibri Italic"/>
                <a:cs typeface="LPSDOG+Calibri Italic"/>
                <a:hlinkClick r:id="rId4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а</a:t>
            </a:r>
            <a:r>
              <a:rPr sz="2400" i="1" dirty="0">
                <a:solidFill>
                  <a:srgbClr val="000000"/>
                </a:solidFill>
                <a:latin typeface="LPSDOG+Calibri Italic"/>
                <a:cs typeface="LPSDOG+Calibri Italic"/>
                <a:hlinkClick r:id="rId4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 </a:t>
            </a:r>
            <a:r>
              <a:rPr sz="2400" i="1" dirty="0">
                <a:solidFill>
                  <a:srgbClr val="000000"/>
                </a:solidFill>
                <a:latin typeface="LPSDOG+Calibri Italic"/>
                <a:cs typeface="LPSDOG+Calibri Italic"/>
                <a:hlinkClick r:id="rId4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именно</a:t>
            </a:r>
            <a:r>
              <a:rPr sz="2400" i="1" spc="13" dirty="0">
                <a:solidFill>
                  <a:srgbClr val="000000"/>
                </a:solidFill>
                <a:latin typeface="LPSDOG+Calibri Italic"/>
                <a:cs typeface="LPSDOG+Calibri Italic"/>
                <a:hlinkClick r:id="rId4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 </a:t>
            </a:r>
            <a:r>
              <a:rPr sz="2400" i="1" dirty="0">
                <a:solidFill>
                  <a:srgbClr val="000000"/>
                </a:solidFill>
                <a:latin typeface="LPSDOG+Calibri Italic"/>
                <a:cs typeface="LPSDOG+Calibri Italic"/>
              </a:rPr>
              <a:t>её</a:t>
            </a:r>
          </a:p>
          <a:p>
            <a:pPr marL="228600" marR="0">
              <a:lnSpc>
                <a:spcPts val="2592"/>
              </a:lnSpc>
              <a:spcBef>
                <a:spcPts val="0"/>
              </a:spcBef>
              <a:spcAft>
                <a:spcPts val="0"/>
              </a:spcAft>
            </a:pPr>
            <a:r>
              <a:rPr sz="2400" i="1" spc="-11" dirty="0">
                <a:solidFill>
                  <a:srgbClr val="000000"/>
                </a:solidFill>
                <a:latin typeface="LPSDOG+Calibri Italic"/>
                <a:cs typeface="LPSDOG+Calibri Italic"/>
              </a:rPr>
              <a:t>коммуник</a:t>
            </a:r>
            <a:r>
              <a:rPr sz="2400" i="1" dirty="0">
                <a:solidFill>
                  <a:srgbClr val="000000"/>
                </a:solidFill>
                <a:latin typeface="LPSDOG+Calibri Italic"/>
                <a:cs typeface="LPSDOG+Calibri Italic"/>
                <a:hlinkClick r:id="rId5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ативных</a:t>
            </a:r>
            <a:r>
              <a:rPr sz="2400" i="1" dirty="0">
                <a:solidFill>
                  <a:srgbClr val="000000"/>
                </a:solidFill>
                <a:latin typeface="LPSDOG+Calibri Italic"/>
                <a:cs typeface="LPSDOG+Calibri Italic"/>
                <a:hlinkClick r:id="rId5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 </a:t>
            </a:r>
            <a:r>
              <a:rPr sz="2400" i="1" dirty="0">
                <a:solidFill>
                  <a:srgbClr val="000000"/>
                </a:solidFill>
                <a:latin typeface="LPSDOG+Calibri Italic"/>
                <a:cs typeface="LPSDOG+Calibri Italic"/>
                <a:hlinkClick r:id="rId5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фун</a:t>
            </a:r>
            <a:r>
              <a:rPr sz="2400" i="1" dirty="0">
                <a:solidFill>
                  <a:srgbClr val="000000"/>
                </a:solidFill>
                <a:latin typeface="LPSDOG+Calibri Italic"/>
                <a:cs typeface="LPSDOG+Calibri Italic"/>
              </a:rPr>
              <a:t>кций</a:t>
            </a:r>
            <a:r>
              <a:rPr sz="2400" dirty="0">
                <a:solidFill>
                  <a:srgbClr val="000000"/>
                </a:solidFill>
                <a:latin typeface="LHSDHL+Calibri"/>
                <a:cs typeface="LHSDHL+Calibri"/>
              </a:rPr>
              <a:t>. Зачастую</a:t>
            </a:r>
            <a:r>
              <a:rPr sz="2400" spc="-20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2400" dirty="0">
                <a:solidFill>
                  <a:srgbClr val="000000"/>
                </a:solidFill>
                <a:latin typeface="LHSDHL+Calibri"/>
                <a:cs typeface="LHSDHL+Calibri"/>
              </a:rPr>
              <a:t>проявляется в</a:t>
            </a:r>
            <a:r>
              <a:rPr sz="2400" spc="-10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2400" dirty="0">
                <a:solidFill>
                  <a:srgbClr val="000000"/>
                </a:solidFill>
                <a:latin typeface="LHSDHL+Calibri"/>
                <a:cs typeface="LHSDHL+Calibri"/>
              </a:rPr>
              <a:t>виде</a:t>
            </a:r>
            <a:r>
              <a:rPr sz="2400" spc="16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2400" u="sng" dirty="0">
                <a:solidFill>
                  <a:srgbClr val="0563C1"/>
                </a:solidFill>
                <a:latin typeface="LHSDHL+Calibri"/>
                <a:cs typeface="LHSDHL+Calibri"/>
                <a:hlinkClick r:id="rId4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мутизма</a:t>
            </a:r>
            <a:r>
              <a:rPr sz="2400" dirty="0">
                <a:solidFill>
                  <a:srgbClr val="000000"/>
                </a:solidFill>
                <a:latin typeface="CUUDVN+Calibri"/>
                <a:cs typeface="CUUDVN+Calibri"/>
              </a:rPr>
              <a:t>. </a:t>
            </a:r>
            <a:r>
              <a:rPr sz="2400" dirty="0">
                <a:solidFill>
                  <a:srgbClr val="000000"/>
                </a:solidFill>
                <a:latin typeface="LHSDHL+Calibri"/>
                <a:cs typeface="LHSDHL+Calibri"/>
              </a:rPr>
              <a:t>Детям с </a:t>
            </a:r>
            <a:r>
              <a:rPr sz="2400" spc="-49" dirty="0">
                <a:solidFill>
                  <a:srgbClr val="000000"/>
                </a:solidFill>
                <a:latin typeface="LHSDHL+Calibri"/>
                <a:cs typeface="LHSDHL+Calibri"/>
              </a:rPr>
              <a:t>РДА</a:t>
            </a:r>
          </a:p>
          <a:p>
            <a:pPr marL="228600" marR="0">
              <a:lnSpc>
                <a:spcPts val="2591"/>
              </a:lnSpc>
              <a:spcBef>
                <a:spcPts val="0"/>
              </a:spcBef>
              <a:spcAft>
                <a:spcPts val="0"/>
              </a:spcAft>
            </a:pPr>
            <a:r>
              <a:rPr sz="2400" dirty="0">
                <a:solidFill>
                  <a:srgbClr val="000000"/>
                </a:solidFill>
                <a:latin typeface="LHSDHL+Calibri"/>
                <a:cs typeface="LHSDHL+Calibri"/>
              </a:rPr>
              <a:t>свойственны</a:t>
            </a:r>
            <a:r>
              <a:rPr sz="2400" spc="-10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2400" u="sng" spc="-13" dirty="0">
                <a:solidFill>
                  <a:srgbClr val="0563C1"/>
                </a:solidFill>
                <a:latin typeface="LHSDHL+Calibri"/>
                <a:cs typeface="LHSDHL+Calibri"/>
                <a:hlinkClick r:id="rId5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эхолалии</a:t>
            </a:r>
            <a:r>
              <a:rPr sz="2400" dirty="0">
                <a:solidFill>
                  <a:srgbClr val="000000"/>
                </a:solidFill>
                <a:latin typeface="LHSDHL+Calibri"/>
                <a:cs typeface="LHSDHL+Calibri"/>
              </a:rPr>
              <a:t>,</a:t>
            </a:r>
            <a:r>
              <a:rPr sz="2400" spc="-13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2400" dirty="0">
                <a:solidFill>
                  <a:srgbClr val="000000"/>
                </a:solidFill>
                <a:latin typeface="LHSDHL+Calibri"/>
                <a:cs typeface="LHSDHL+Calibri"/>
              </a:rPr>
              <a:t>неправильное </a:t>
            </a:r>
            <a:r>
              <a:rPr sz="2400" spc="-13" dirty="0">
                <a:solidFill>
                  <a:srgbClr val="000000"/>
                </a:solidFill>
                <a:latin typeface="LHSDHL+Calibri"/>
                <a:cs typeface="LHSDHL+Calibri"/>
              </a:rPr>
              <a:t>испо</a:t>
            </a:r>
            <a:r>
              <a:rPr sz="2400" dirty="0">
                <a:solidFill>
                  <a:srgbClr val="000000"/>
                </a:solidFill>
                <a:latin typeface="LHSDHL+Calibri"/>
                <a:cs typeface="LHSDHL+Calibri"/>
                <a:hlinkClick r:id="rId4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льзование</a:t>
            </a:r>
            <a:r>
              <a:rPr sz="2400" dirty="0">
                <a:solidFill>
                  <a:srgbClr val="000000"/>
                </a:solidFill>
                <a:latin typeface="LHSDHL+Calibri"/>
                <a:cs typeface="LHSDHL+Calibri"/>
                <a:hlinkClick r:id="rId4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 </a:t>
            </a:r>
            <a:r>
              <a:rPr sz="2400" dirty="0">
                <a:solidFill>
                  <a:srgbClr val="000000"/>
                </a:solidFill>
                <a:latin typeface="LHSDHL+Calibri"/>
                <a:cs typeface="LHSDHL+Calibri"/>
                <a:hlinkClick r:id="rId4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личных</a:t>
            </a:r>
            <a:r>
              <a:rPr sz="2400" dirty="0">
                <a:solidFill>
                  <a:srgbClr val="000000"/>
                </a:solidFill>
                <a:latin typeface="LHSDHL+Calibri"/>
                <a:cs typeface="LHSDHL+Calibri"/>
                <a:hlinkClick r:id="rId4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 </a:t>
            </a:r>
            <a:r>
              <a:rPr sz="2400" dirty="0">
                <a:solidFill>
                  <a:srgbClr val="000000"/>
                </a:solidFill>
                <a:latin typeface="LHSDHL+Calibri"/>
                <a:cs typeface="LHSDHL+Calibri"/>
                <a:hlinkClick r:id="rId4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местои</a:t>
            </a:r>
            <a:r>
              <a:rPr sz="2400" dirty="0">
                <a:solidFill>
                  <a:srgbClr val="000000"/>
                </a:solidFill>
                <a:latin typeface="LHSDHL+Calibri"/>
                <a:cs typeface="LHSDHL+Calibri"/>
              </a:rPr>
              <a:t>мений: ребёнок</a:t>
            </a:r>
          </a:p>
          <a:p>
            <a:pPr marL="228600" marR="0">
              <a:lnSpc>
                <a:spcPts val="2591"/>
              </a:lnSpc>
              <a:spcBef>
                <a:spcPts val="0"/>
              </a:spcBef>
              <a:spcAft>
                <a:spcPts val="0"/>
              </a:spcAft>
            </a:pPr>
            <a:r>
              <a:rPr sz="2400" dirty="0">
                <a:solidFill>
                  <a:srgbClr val="000000"/>
                </a:solidFill>
                <a:latin typeface="LHSDHL+Calibri"/>
                <a:cs typeface="LHSDHL+Calibri"/>
              </a:rPr>
              <a:t>называет</a:t>
            </a:r>
            <a:r>
              <a:rPr sz="2400" spc="-26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2400" dirty="0">
                <a:solidFill>
                  <a:srgbClr val="000000"/>
                </a:solidFill>
                <a:latin typeface="LHSDHL+Calibri"/>
                <a:cs typeface="LHSDHL+Calibri"/>
              </a:rPr>
              <a:t>се</a:t>
            </a:r>
            <a:r>
              <a:rPr sz="2400" dirty="0">
                <a:solidFill>
                  <a:srgbClr val="000000"/>
                </a:solidFill>
                <a:latin typeface="LHSDHL+Calibri"/>
                <a:cs typeface="LHSDHL+Calibri"/>
                <a:hlinkClick r:id="rId5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бя</a:t>
            </a:r>
            <a:r>
              <a:rPr sz="2400" spc="-23" dirty="0">
                <a:solidFill>
                  <a:srgbClr val="000000"/>
                </a:solidFill>
                <a:latin typeface="LHSDHL+Calibri"/>
                <a:cs typeface="LHSDHL+Calibri"/>
                <a:hlinkClick r:id="rId5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 </a:t>
            </a:r>
            <a:r>
              <a:rPr sz="2400" dirty="0">
                <a:solidFill>
                  <a:srgbClr val="000000"/>
                </a:solidFill>
                <a:latin typeface="LHSDHL+Calibri"/>
                <a:cs typeface="LHSDHL+Calibri"/>
                <a:hlinkClick r:id="rId5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на</a:t>
            </a:r>
            <a:r>
              <a:rPr sz="2400" dirty="0">
                <a:solidFill>
                  <a:srgbClr val="000000"/>
                </a:solidFill>
                <a:latin typeface="LHSDHL+Calibri"/>
                <a:cs typeface="LHSDHL+Calibri"/>
                <a:hlinkClick r:id="rId5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 </a:t>
            </a:r>
            <a:r>
              <a:rPr sz="2400" dirty="0">
                <a:solidFill>
                  <a:srgbClr val="000000"/>
                </a:solidFill>
                <a:latin typeface="LHSDHL+Calibri"/>
                <a:cs typeface="LHSDHL+Calibri"/>
                <a:hlinkClick r:id="rId5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«ты»</a:t>
            </a:r>
            <a:r>
              <a:rPr sz="2400" dirty="0">
                <a:solidFill>
                  <a:srgbClr val="000000"/>
                </a:solidFill>
                <a:latin typeface="LHSDHL+Calibri"/>
                <a:cs typeface="LHSDHL+Calibri"/>
              </a:rPr>
              <a:t>, «она», «он».</a:t>
            </a:r>
          </a:p>
        </p:txBody>
      </p:sp>
      <p:sp>
        <p:nvSpPr>
          <p:cNvPr id="7" name="object 7"/>
          <p:cNvSpPr txBox="1"/>
          <p:nvPr/>
        </p:nvSpPr>
        <p:spPr>
          <a:xfrm>
            <a:off x="325526" y="5994456"/>
            <a:ext cx="9151704" cy="41017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2929"/>
              </a:lnSpc>
              <a:spcBef>
                <a:spcPts val="0"/>
              </a:spcBef>
              <a:spcAft>
                <a:spcPts val="0"/>
              </a:spcAft>
            </a:pPr>
            <a:r>
              <a:rPr sz="2400" dirty="0">
                <a:solidFill>
                  <a:srgbClr val="000000"/>
                </a:solidFill>
                <a:latin typeface="BKADOJ+Arial"/>
                <a:cs typeface="BKADOJ+Arial"/>
              </a:rPr>
              <a:t>•</a:t>
            </a:r>
            <a:r>
              <a:rPr sz="2400" spc="293" dirty="0">
                <a:solidFill>
                  <a:srgbClr val="000000"/>
                </a:solidFill>
                <a:latin typeface="BKADOJ+Arial"/>
                <a:cs typeface="BKADOJ+Arial"/>
              </a:rPr>
              <a:t> </a:t>
            </a:r>
            <a:r>
              <a:rPr sz="2400" i="1" dirty="0">
                <a:solidFill>
                  <a:srgbClr val="000000"/>
                </a:solidFill>
                <a:latin typeface="LPSDOG+Calibri Italic"/>
                <a:cs typeface="LPSDOG+Calibri Italic"/>
              </a:rPr>
              <a:t>Раннее проявление вышеперечисленных расстройств</a:t>
            </a:r>
            <a:r>
              <a:rPr sz="2400" i="1" spc="50" dirty="0">
                <a:solidFill>
                  <a:srgbClr val="000000"/>
                </a:solidFill>
                <a:latin typeface="LPSDOG+Calibri Italic"/>
                <a:cs typeface="LPSDOG+Calibri Italic"/>
              </a:rPr>
              <a:t> </a:t>
            </a:r>
            <a:r>
              <a:rPr sz="2400" dirty="0">
                <a:solidFill>
                  <a:srgbClr val="000000"/>
                </a:solidFill>
                <a:latin typeface="LHSDHL+Calibri"/>
                <a:cs typeface="LHSDHL+Calibri"/>
              </a:rPr>
              <a:t>(до</a:t>
            </a:r>
            <a:r>
              <a:rPr sz="2400" spc="-13" dirty="0">
                <a:solidFill>
                  <a:srgbClr val="000000"/>
                </a:solidFill>
                <a:latin typeface="LHSDHL+Calibri"/>
                <a:cs typeface="LHSDHL+Calibri"/>
              </a:rPr>
              <a:t> </a:t>
            </a:r>
            <a:r>
              <a:rPr sz="2400" dirty="0">
                <a:solidFill>
                  <a:srgbClr val="000000"/>
                </a:solidFill>
                <a:latin typeface="CUUDVN+Calibri"/>
                <a:cs typeface="CUUDVN+Calibri"/>
              </a:rPr>
              <a:t>2,5</a:t>
            </a:r>
            <a:r>
              <a:rPr sz="2400" spc="-18" dirty="0">
                <a:solidFill>
                  <a:srgbClr val="000000"/>
                </a:solidFill>
                <a:latin typeface="CUUDVN+Calibri"/>
                <a:cs typeface="CUUDVN+Calibri"/>
              </a:rPr>
              <a:t> </a:t>
            </a:r>
            <a:r>
              <a:rPr sz="2400" dirty="0">
                <a:solidFill>
                  <a:srgbClr val="000000"/>
                </a:solidFill>
                <a:latin typeface="LHSDHL+Calibri"/>
                <a:cs typeface="LHSDHL+Calibri"/>
              </a:rPr>
              <a:t>лет).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 Office">
  <a:themeElements>
    <a:clrScheme name="Standard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Standard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Standard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3073</Words>
  <Application>Microsoft Office PowerPoint</Application>
  <PresentationFormat>Широкоэкранный</PresentationFormat>
  <Paragraphs>450</Paragraphs>
  <Slides>26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44" baseType="lpstr">
      <vt:lpstr>Times New Roman</vt:lpstr>
      <vt:lpstr>BKADOJ+Arial</vt:lpstr>
      <vt:lpstr>RRHOPF+Calibri Bold Italic</vt:lpstr>
      <vt:lpstr>KMIMCN+Calibri Bold</vt:lpstr>
      <vt:lpstr>LPSDOG+Calibri Italic</vt:lpstr>
      <vt:lpstr>OSJFIO+Arial</vt:lpstr>
      <vt:lpstr>RVWGAE+Calibri Bold Italic</vt:lpstr>
      <vt:lpstr>CUUDVN+Calibri</vt:lpstr>
      <vt:lpstr>CTVDVB+Arial Bold</vt:lpstr>
      <vt:lpstr>BFACKQ+Times New Roman</vt:lpstr>
      <vt:lpstr>RTUVCE+Wingdings</vt:lpstr>
      <vt:lpstr>TWNVMT+Arial Bold Italic</vt:lpstr>
      <vt:lpstr>KFCRPH+Arial Bold</vt:lpstr>
      <vt:lpstr>LRWRVE+Calibri Italic</vt:lpstr>
      <vt:lpstr>Calibri</vt:lpstr>
      <vt:lpstr>WGWQVA+Calibri Bold</vt:lpstr>
      <vt:lpstr>LHSDHL+Calibri</vt:lpstr>
      <vt:lpstr>Theme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PowerPoint</dc:title>
  <dc:creator>doc2pdf</dc:creator>
  <cp:lastModifiedBy>26 02</cp:lastModifiedBy>
  <cp:revision>2</cp:revision>
  <dcterms:modified xsi:type="dcterms:W3CDTF">2022-04-05T06:57:01Z</dcterms:modified>
</cp:coreProperties>
</file>