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9" r:id="rId4"/>
    <p:sldId id="262" r:id="rId5"/>
    <p:sldId id="260" r:id="rId6"/>
    <p:sldId id="263" r:id="rId7"/>
    <p:sldId id="264" r:id="rId8"/>
    <p:sldId id="26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660"/>
  </p:normalViewPr>
  <p:slideViewPr>
    <p:cSldViewPr>
      <p:cViewPr varScale="1">
        <p:scale>
          <a:sx n="69" d="100"/>
          <a:sy n="69" d="100"/>
        </p:scale>
        <p:origin x="-144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20.01.2020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20.01.2020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20.01.2020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476672"/>
            <a:ext cx="8640960" cy="6120680"/>
          </a:xfrm>
        </p:spPr>
        <p:txBody>
          <a:bodyPr>
            <a:normAutofit/>
          </a:bodyPr>
          <a:lstStyle/>
          <a:p>
            <a:r>
              <a:rPr lang="tt-RU" dirty="0"/>
              <a:t>Максат: </a:t>
            </a:r>
            <a:endParaRPr lang="tt-RU" dirty="0" smtClean="0"/>
          </a:p>
          <a:p>
            <a:pPr marL="0" indent="0">
              <a:buNone/>
            </a:pPr>
            <a:r>
              <a:rPr lang="ru-RU" dirty="0"/>
              <a:t>  </a:t>
            </a:r>
            <a:r>
              <a:rPr lang="ru-RU" dirty="0" smtClean="0"/>
              <a:t>-</a:t>
            </a:r>
            <a:r>
              <a:rPr lang="ru-RU" dirty="0" err="1" smtClean="0"/>
              <a:t>классташларымны</a:t>
            </a:r>
            <a:r>
              <a:rPr lang="ru-RU" dirty="0" smtClean="0"/>
              <a:t> бабам, </a:t>
            </a:r>
            <a:r>
              <a:rPr lang="ru-RU" dirty="0" err="1" smtClean="0"/>
              <a:t>аның</a:t>
            </a:r>
            <a:r>
              <a:rPr lang="ru-RU" dirty="0" smtClean="0"/>
              <a:t> </a:t>
            </a:r>
            <a:r>
              <a:rPr lang="ru-RU" dirty="0" err="1" smtClean="0"/>
              <a:t>батырлыгы</a:t>
            </a:r>
            <a:r>
              <a:rPr lang="ru-RU" dirty="0" smtClean="0"/>
              <a:t> </a:t>
            </a:r>
            <a:r>
              <a:rPr lang="ru-RU" dirty="0" err="1" smtClean="0"/>
              <a:t>белән</a:t>
            </a:r>
            <a:r>
              <a:rPr lang="ru-RU" dirty="0" smtClean="0"/>
              <a:t> </a:t>
            </a:r>
            <a:r>
              <a:rPr lang="ru-RU" dirty="0" err="1" smtClean="0"/>
              <a:t>таныштыру</a:t>
            </a:r>
            <a:r>
              <a:rPr lang="ru-RU" dirty="0" smtClean="0"/>
              <a:t>;</a:t>
            </a:r>
          </a:p>
          <a:p>
            <a:pPr marL="0" indent="0">
              <a:buNone/>
            </a:pPr>
            <a:r>
              <a:rPr lang="ru-RU" dirty="0"/>
              <a:t>  </a:t>
            </a:r>
            <a:r>
              <a:rPr lang="ru-RU" dirty="0" smtClean="0"/>
              <a:t>-</a:t>
            </a:r>
            <a:r>
              <a:rPr lang="ru-RU" dirty="0" err="1" smtClean="0"/>
              <a:t>классташларымда</a:t>
            </a:r>
            <a:r>
              <a:rPr lang="ru-RU" dirty="0" smtClean="0"/>
              <a:t> </a:t>
            </a:r>
            <a:r>
              <a:rPr lang="ru-RU" dirty="0" err="1"/>
              <a:t>туган</a:t>
            </a:r>
            <a:r>
              <a:rPr lang="ru-RU" dirty="0"/>
              <a:t> </a:t>
            </a:r>
            <a:r>
              <a:rPr lang="ru-RU" dirty="0" err="1" smtClean="0"/>
              <a:t>төбәкк</a:t>
            </a:r>
            <a:r>
              <a:rPr lang="tt-RU" dirty="0" smtClean="0"/>
              <a:t>ә</a:t>
            </a:r>
            <a:r>
              <a:rPr lang="ru-RU" dirty="0" smtClean="0"/>
              <a:t>, </a:t>
            </a:r>
            <a:r>
              <a:rPr lang="ru-RU" dirty="0" err="1"/>
              <a:t>аның</a:t>
            </a:r>
            <a:r>
              <a:rPr lang="ru-RU" dirty="0"/>
              <a:t> </a:t>
            </a:r>
            <a:r>
              <a:rPr lang="ru-RU" dirty="0" err="1"/>
              <a:t>хөрмәткә</a:t>
            </a:r>
            <a:r>
              <a:rPr lang="ru-RU" dirty="0"/>
              <a:t> лаек </a:t>
            </a:r>
            <a:r>
              <a:rPr lang="ru-RU" dirty="0" err="1"/>
              <a:t>шәхесләренә</a:t>
            </a:r>
            <a:r>
              <a:rPr lang="ru-RU" dirty="0"/>
              <a:t> </a:t>
            </a:r>
            <a:r>
              <a:rPr lang="ru-RU" dirty="0" err="1" smtClean="0"/>
              <a:t>ихтирам</a:t>
            </a:r>
            <a:r>
              <a:rPr lang="ru-RU" dirty="0" smtClean="0"/>
              <a:t> </a:t>
            </a:r>
            <a:r>
              <a:rPr lang="ru-RU" dirty="0" err="1" smtClean="0"/>
              <a:t>тәрбияләү</a:t>
            </a:r>
            <a:r>
              <a:rPr lang="ru-RU" dirty="0"/>
              <a:t>.</a:t>
            </a:r>
            <a:endParaRPr lang="tt-RU" dirty="0"/>
          </a:p>
          <a:p>
            <a:endParaRPr lang="tt-RU" dirty="0"/>
          </a:p>
          <a:p>
            <a:r>
              <a:rPr lang="tt-RU" dirty="0"/>
              <a:t>Бурычлар: </a:t>
            </a:r>
            <a:endParaRPr lang="ru-RU" dirty="0"/>
          </a:p>
          <a:p>
            <a:pPr marL="0" indent="0">
              <a:buNone/>
            </a:pPr>
            <a:r>
              <a:rPr lang="ru-RU" dirty="0" smtClean="0"/>
              <a:t> </a:t>
            </a:r>
            <a:r>
              <a:rPr lang="ru-RU" dirty="0"/>
              <a:t>-    </a:t>
            </a:r>
            <a:r>
              <a:rPr lang="ru-RU" dirty="0" err="1"/>
              <a:t>балаларда</a:t>
            </a:r>
            <a:r>
              <a:rPr lang="ru-RU" dirty="0"/>
              <a:t> </a:t>
            </a:r>
            <a:r>
              <a:rPr lang="ru-RU" dirty="0" err="1"/>
              <a:t>үз</a:t>
            </a:r>
            <a:r>
              <a:rPr lang="ru-RU" dirty="0"/>
              <a:t> </a:t>
            </a:r>
            <a:r>
              <a:rPr lang="ru-RU" dirty="0" err="1"/>
              <a:t>халкы</a:t>
            </a:r>
            <a:r>
              <a:rPr lang="ru-RU" dirty="0"/>
              <a:t> </a:t>
            </a:r>
            <a:r>
              <a:rPr lang="ru-RU" dirty="0" err="1"/>
              <a:t>белән</a:t>
            </a:r>
            <a:r>
              <a:rPr lang="ru-RU" dirty="0"/>
              <a:t> </a:t>
            </a:r>
            <a:r>
              <a:rPr lang="ru-RU" dirty="0" err="1"/>
              <a:t>горурлану</a:t>
            </a:r>
            <a:r>
              <a:rPr lang="ru-RU" dirty="0"/>
              <a:t> </a:t>
            </a:r>
            <a:r>
              <a:rPr lang="ru-RU" dirty="0" err="1"/>
              <a:t>хисе</a:t>
            </a:r>
            <a:r>
              <a:rPr lang="ru-RU" dirty="0"/>
              <a:t> </a:t>
            </a:r>
            <a:r>
              <a:rPr lang="ru-RU" dirty="0" err="1" smtClean="0"/>
              <a:t>тәрбияләү</a:t>
            </a:r>
            <a:r>
              <a:rPr lang="ru-RU" dirty="0"/>
              <a:t>.</a:t>
            </a:r>
          </a:p>
          <a:p>
            <a:pPr marL="0" indent="0">
              <a:buNone/>
            </a:pPr>
            <a:r>
              <a:rPr lang="ru-RU" dirty="0"/>
              <a:t/>
            </a:r>
            <a:br>
              <a:rPr lang="ru-RU" dirty="0"/>
            </a:br>
            <a:endParaRPr lang="tt-RU" dirty="0" smtClean="0"/>
          </a:p>
        </p:txBody>
      </p:sp>
    </p:spTree>
    <p:extLst>
      <p:ext uri="{BB962C8B-B14F-4D97-AF65-F5344CB8AC3E}">
        <p14:creationId xmlns:p14="http://schemas.microsoft.com/office/powerpoint/2010/main" val="976926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620688"/>
            <a:ext cx="7772400" cy="1512168"/>
          </a:xfrm>
        </p:spPr>
        <p:txBody>
          <a:bodyPr/>
          <a:lstStyle/>
          <a:p>
            <a:r>
              <a:rPr lang="tt-RU" b="1" dirty="0" smtClean="0">
                <a:latin typeface="Times New Roman" pitchFamily="18" charset="0"/>
                <a:cs typeface="Times New Roman" pitchFamily="18" charset="0"/>
              </a:rPr>
              <a:t>Тема: “Бабам үткән фронт юллары”</a:t>
            </a:r>
            <a:endParaRPr lang="ru-RU" b="1" dirty="0">
              <a:latin typeface="Times New Roman" pitchFamily="18" charset="0"/>
              <a:cs typeface="Times New Roman" pitchFamily="18" charset="0"/>
            </a:endParaRPr>
          </a:p>
        </p:txBody>
      </p:sp>
      <p:pic>
        <p:nvPicPr>
          <p:cNvPr id="4" name="Picture 21" descr="C:\Users\Admin\Desktop\karta-na-berlin.jpg"/>
          <p:cNvPicPr/>
          <p:nvPr/>
        </p:nvPicPr>
        <p:blipFill rotWithShape="1">
          <a:blip r:embed="rId2">
            <a:extLst>
              <a:ext uri="{28A0092B-C50C-407E-A947-70E740481C1C}">
                <a14:useLocalDpi xmlns:a14="http://schemas.microsoft.com/office/drawing/2010/main" val="0"/>
              </a:ext>
            </a:extLst>
          </a:blip>
          <a:srcRect l="-1" r="1019" b="33609"/>
          <a:stretch/>
        </p:blipFill>
        <p:spPr bwMode="auto">
          <a:xfrm>
            <a:off x="755576" y="2420888"/>
            <a:ext cx="7776864" cy="3816424"/>
          </a:xfrm>
          <a:prstGeom prst="rect">
            <a:avLst/>
          </a:prstGeom>
          <a:noFill/>
          <a:ln w="190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824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31757"/>
            <a:ext cx="3672408" cy="1119029"/>
          </a:xfrm>
        </p:spPr>
        <p:txBody>
          <a:bodyPr>
            <a:normAutofit/>
          </a:bodyPr>
          <a:lstStyle/>
          <a:p>
            <a:r>
              <a:rPr lang="tt-RU" sz="2400" b="1" dirty="0" smtClean="0">
                <a:latin typeface="Times New Roman" pitchFamily="18" charset="0"/>
                <a:cs typeface="Times New Roman" pitchFamily="18" charset="0"/>
              </a:rPr>
              <a:t>Сержант Шарафиев Г.И</a:t>
            </a:r>
            <a:br>
              <a:rPr lang="tt-RU" sz="2400" b="1" dirty="0" smtClean="0">
                <a:latin typeface="Times New Roman" pitchFamily="18" charset="0"/>
                <a:cs typeface="Times New Roman" pitchFamily="18" charset="0"/>
              </a:rPr>
            </a:br>
            <a:r>
              <a:rPr lang="tt-RU" sz="2400" b="1" dirty="0" smtClean="0">
                <a:latin typeface="Times New Roman" pitchFamily="18" charset="0"/>
                <a:cs typeface="Times New Roman" pitchFamily="18" charset="0"/>
              </a:rPr>
              <a:t>Польша - 1945</a:t>
            </a:r>
            <a:endParaRPr lang="ru-RU" sz="2400" b="1"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1560" y="476672"/>
            <a:ext cx="3312368" cy="4680519"/>
          </a:xfrm>
        </p:spPr>
      </p:pic>
      <p:sp>
        <p:nvSpPr>
          <p:cNvPr id="6" name="TextBox 5"/>
          <p:cNvSpPr txBox="1"/>
          <p:nvPr/>
        </p:nvSpPr>
        <p:spPr>
          <a:xfrm>
            <a:off x="4427984" y="620688"/>
            <a:ext cx="4320480" cy="6001643"/>
          </a:xfrm>
          <a:prstGeom prst="rect">
            <a:avLst/>
          </a:prstGeom>
          <a:noFill/>
        </p:spPr>
        <p:txBody>
          <a:bodyPr wrap="square" rtlCol="0">
            <a:spAutoFit/>
          </a:bodyPr>
          <a:lstStyle/>
          <a:p>
            <a:pPr algn="ct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Шарафиев</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Габбас</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Габделихсан</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улы</a:t>
            </a:r>
            <a:endParaRPr lang="ru-RU" sz="2400" dirty="0">
              <a:latin typeface="Times New Roman" pitchFamily="18" charset="0"/>
              <a:cs typeface="Times New Roman" pitchFamily="18" charset="0"/>
            </a:endParaRPr>
          </a:p>
          <a:p>
            <a:r>
              <a:rPr lang="tt-RU" sz="2800" i="1" dirty="0">
                <a:latin typeface="Times New Roman" pitchFamily="18" charset="0"/>
                <a:cs typeface="Times New Roman" pitchFamily="18" charset="0"/>
              </a:rPr>
              <a:t>1921 нче елның гыйнвар аенда Урманай авылында туган. 1931 нче елда укырга кергән, 5-7 классларны Әсәй авылында укыган.Сугыш башланганчы колхозда эшләгән. 1941 нче елның ноябрендә сугышка киткән. 1946 нче елның 16 июнендә исән-сау әйләнеп кайткан.</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667819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5373216"/>
            <a:ext cx="4320480" cy="1143000"/>
          </a:xfrm>
        </p:spPr>
        <p:txBody>
          <a:bodyPr>
            <a:noAutofit/>
          </a:bodyPr>
          <a:lstStyle/>
          <a:p>
            <a:r>
              <a:rPr lang="tt-RU" sz="2800" b="1" dirty="0" smtClean="0">
                <a:latin typeface="Times New Roman" pitchFamily="18" charset="0"/>
                <a:cs typeface="Times New Roman" pitchFamily="18" charset="0"/>
              </a:rPr>
              <a:t>Бабамның хәрби таныклыгына төшкән фотосурәте</a:t>
            </a:r>
            <a:endParaRPr lang="ru-RU" sz="2800" b="1" dirty="0">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92080" y="117693"/>
            <a:ext cx="3456384" cy="5111507"/>
          </a:xfrm>
        </p:spPr>
      </p:pic>
      <p:sp>
        <p:nvSpPr>
          <p:cNvPr id="5" name="TextBox 4"/>
          <p:cNvSpPr txBox="1"/>
          <p:nvPr/>
        </p:nvSpPr>
        <p:spPr>
          <a:xfrm>
            <a:off x="107504" y="117693"/>
            <a:ext cx="4860032" cy="6001643"/>
          </a:xfrm>
          <a:prstGeom prst="rect">
            <a:avLst/>
          </a:prstGeom>
          <a:noFill/>
        </p:spPr>
        <p:txBody>
          <a:bodyPr wrap="square" rtlCol="0">
            <a:spAutoFit/>
          </a:bodyPr>
          <a:lstStyle/>
          <a:p>
            <a:pPr algn="ctr"/>
            <a:r>
              <a:rPr lang="tt-RU" sz="2400" dirty="0" smtClean="0">
                <a:latin typeface="Times New Roman" pitchFamily="18" charset="0"/>
                <a:cs typeface="Times New Roman" pitchFamily="18" charset="0"/>
              </a:rPr>
              <a:t>Биектау </a:t>
            </a:r>
            <a:r>
              <a:rPr lang="tt-RU" sz="2400" dirty="0">
                <a:latin typeface="Times New Roman" pitchFamily="18" charset="0"/>
                <a:cs typeface="Times New Roman" pitchFamily="18" charset="0"/>
              </a:rPr>
              <a:t>районында учениедә булган, 3 ай үткәннән соң, ант кабул иткән. Фронтка Күркәли станциясеннән төялеп киткәннәр. Смоленскиның үзенә барып җиткәнче солдатларны төшергәннәр, урман арасына таратканнар. Анда бик әшәке сазлыклар булган, окоп  казырга мөмкинлек булмаган. Немецлар атып кына торган. Солдатларның ашарларына да булмаган.  Сугышка кадәр сусаклагыч булган, ләкин аны немецлар шартлаткан һәм фронтны су баскан. Пехота да суда бик интеккән.</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6455777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548680"/>
            <a:ext cx="3528392" cy="5171971"/>
          </a:xfrm>
        </p:spPr>
      </p:pic>
      <p:sp>
        <p:nvSpPr>
          <p:cNvPr id="10" name="TextBox 9"/>
          <p:cNvSpPr txBox="1"/>
          <p:nvPr/>
        </p:nvSpPr>
        <p:spPr>
          <a:xfrm>
            <a:off x="4499992" y="1412776"/>
            <a:ext cx="4176464" cy="4247317"/>
          </a:xfrm>
          <a:prstGeom prst="rect">
            <a:avLst/>
          </a:prstGeom>
          <a:noFill/>
        </p:spPr>
        <p:txBody>
          <a:bodyPr wrap="square" rtlCol="0">
            <a:spAutoFit/>
          </a:bodyPr>
          <a:lstStyle/>
          <a:p>
            <a:pPr algn="ctr"/>
            <a:r>
              <a:rPr lang="tt-RU" sz="2800" dirty="0">
                <a:latin typeface="Times New Roman" pitchFamily="18" charset="0"/>
                <a:cs typeface="Times New Roman" pitchFamily="18" charset="0"/>
              </a:rPr>
              <a:t> Габбас </a:t>
            </a:r>
            <a:r>
              <a:rPr lang="tt-RU" sz="2800" dirty="0" smtClean="0">
                <a:latin typeface="Times New Roman" pitchFamily="18" charset="0"/>
                <a:cs typeface="Times New Roman" pitchFamily="18" charset="0"/>
              </a:rPr>
              <a:t>бабам </a:t>
            </a:r>
            <a:r>
              <a:rPr lang="tt-RU" sz="2800" dirty="0">
                <a:latin typeface="Times New Roman" pitchFamily="18" charset="0"/>
                <a:cs typeface="Times New Roman" pitchFamily="18" charset="0"/>
              </a:rPr>
              <a:t>хезмәт иткән дивизиянең хәрби юлы – Мәскәү – Смоленск – Псков – Варшава – Рига – </a:t>
            </a:r>
            <a:r>
              <a:rPr lang="tt-RU" sz="2800" dirty="0" smtClean="0">
                <a:latin typeface="Times New Roman" pitchFamily="18" charset="0"/>
                <a:cs typeface="Times New Roman" pitchFamily="18" charset="0"/>
              </a:rPr>
              <a:t>Берлин. </a:t>
            </a:r>
            <a:r>
              <a:rPr lang="tt-RU" sz="2800" dirty="0">
                <a:latin typeface="Times New Roman" pitchFamily="18" charset="0"/>
                <a:cs typeface="Times New Roman" pitchFamily="18" charset="0"/>
              </a:rPr>
              <a:t>У</a:t>
            </a:r>
            <a:r>
              <a:rPr lang="tt-RU" sz="2800" dirty="0" smtClean="0">
                <a:latin typeface="Times New Roman" pitchFamily="18" charset="0"/>
                <a:cs typeface="Times New Roman" pitchFamily="18" charset="0"/>
              </a:rPr>
              <a:t>л </a:t>
            </a:r>
            <a:r>
              <a:rPr lang="tt-RU" sz="2800" dirty="0">
                <a:latin typeface="Times New Roman" pitchFamily="18" charset="0"/>
                <a:cs typeface="Times New Roman" pitchFamily="18" charset="0"/>
              </a:rPr>
              <a:t>Германиядә Рейхстагка һөҗүм ясаган. Җиңүне Берлинда каршылаган.</a:t>
            </a:r>
            <a:endParaRPr lang="ru-RU" sz="28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81998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51720" y="5587646"/>
            <a:ext cx="5760640" cy="864095"/>
          </a:xfrm>
        </p:spPr>
        <p:txBody>
          <a:bodyPr/>
          <a:lstStyle/>
          <a:p>
            <a:pPr marL="0" indent="0">
              <a:buNone/>
            </a:pPr>
            <a:r>
              <a:rPr lang="tt-RU" dirty="0" smtClean="0"/>
              <a:t>Бабамның </a:t>
            </a:r>
            <a:r>
              <a:rPr lang="tt-RU" dirty="0" smtClean="0"/>
              <a:t>орден-медальләре</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04664"/>
            <a:ext cx="4536504" cy="5182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1068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зображение20 001"/>
          <p:cNvPicPr/>
          <p:nvPr/>
        </p:nvPicPr>
        <p:blipFill>
          <a:blip r:embed="rId2" cstate="print"/>
          <a:srcRect t="2477" r="55478" b="49727"/>
          <a:stretch>
            <a:fillRect/>
          </a:stretch>
        </p:blipFill>
        <p:spPr bwMode="auto">
          <a:xfrm>
            <a:off x="755576" y="1052736"/>
            <a:ext cx="3240360" cy="4680520"/>
          </a:xfrm>
          <a:prstGeom prst="rect">
            <a:avLst/>
          </a:prstGeom>
          <a:noFill/>
          <a:ln w="9525">
            <a:noFill/>
            <a:miter lim="800000"/>
            <a:headEnd/>
            <a:tailEnd/>
          </a:ln>
        </p:spPr>
      </p:pic>
      <p:sp>
        <p:nvSpPr>
          <p:cNvPr id="6" name="Объект 5"/>
          <p:cNvSpPr>
            <a:spLocks noGrp="1"/>
          </p:cNvSpPr>
          <p:nvPr>
            <p:ph idx="1"/>
          </p:nvPr>
        </p:nvSpPr>
        <p:spPr>
          <a:xfrm>
            <a:off x="4572000" y="836713"/>
            <a:ext cx="3960440" cy="4889602"/>
          </a:xfrm>
        </p:spPr>
        <p:txBody>
          <a:bodyPr>
            <a:normAutofit fontScale="70000" lnSpcReduction="20000"/>
          </a:bodyPr>
          <a:lstStyle/>
          <a:p>
            <a:pPr marL="0" indent="0" algn="ctr">
              <a:buNone/>
            </a:pPr>
            <a:r>
              <a:rPr lang="ru-RU" sz="3400" dirty="0" err="1" smtClean="0">
                <a:latin typeface="Times New Roman" pitchFamily="18" charset="0"/>
                <a:cs typeface="Times New Roman" pitchFamily="18" charset="0"/>
              </a:rPr>
              <a:t>Бабамның</a:t>
            </a:r>
            <a:r>
              <a:rPr lang="ru-RU" sz="3400" dirty="0" smtClean="0">
                <a:latin typeface="Times New Roman" pitchFamily="18" charset="0"/>
                <a:cs typeface="Times New Roman" pitchFamily="18" charset="0"/>
              </a:rPr>
              <a:t> </a:t>
            </a:r>
            <a:r>
              <a:rPr lang="ru-RU" sz="3400" dirty="0" err="1" smtClean="0">
                <a:latin typeface="Times New Roman" pitchFamily="18" charset="0"/>
                <a:cs typeface="Times New Roman" pitchFamily="18" charset="0"/>
              </a:rPr>
              <a:t>юлын</a:t>
            </a:r>
            <a:r>
              <a:rPr lang="ru-RU" sz="3400" dirty="0" smtClean="0">
                <a:latin typeface="Times New Roman" pitchFamily="18" charset="0"/>
                <a:cs typeface="Times New Roman" pitchFamily="18" charset="0"/>
              </a:rPr>
              <a:t> </a:t>
            </a:r>
            <a:r>
              <a:rPr lang="ru-RU" sz="3400" dirty="0" err="1" smtClean="0">
                <a:latin typeface="Times New Roman" pitchFamily="18" charset="0"/>
                <a:cs typeface="Times New Roman" pitchFamily="18" charset="0"/>
              </a:rPr>
              <a:t>дәвам</a:t>
            </a:r>
            <a:r>
              <a:rPr lang="ru-RU" sz="3400" dirty="0" smtClean="0">
                <a:latin typeface="Times New Roman" pitchFamily="18" charset="0"/>
                <a:cs typeface="Times New Roman" pitchFamily="18" charset="0"/>
              </a:rPr>
              <a:t> </a:t>
            </a:r>
            <a:r>
              <a:rPr lang="ru-RU" sz="3400" dirty="0" err="1" smtClean="0">
                <a:latin typeface="Times New Roman" pitchFamily="18" charset="0"/>
                <a:cs typeface="Times New Roman" pitchFamily="18" charset="0"/>
              </a:rPr>
              <a:t>итүче</a:t>
            </a:r>
            <a:r>
              <a:rPr lang="ru-RU" sz="3400" dirty="0" smtClean="0">
                <a:latin typeface="Times New Roman" pitchFamily="18" charset="0"/>
                <a:cs typeface="Times New Roman" pitchFamily="18" charset="0"/>
              </a:rPr>
              <a:t> </a:t>
            </a:r>
            <a:r>
              <a:rPr lang="ru-RU" sz="3400" dirty="0" err="1" smtClean="0">
                <a:latin typeface="Times New Roman" pitchFamily="18" charset="0"/>
                <a:cs typeface="Times New Roman" pitchFamily="18" charset="0"/>
              </a:rPr>
              <a:t>абыем</a:t>
            </a:r>
            <a:r>
              <a:rPr lang="ru-RU" sz="3400" dirty="0" smtClean="0">
                <a:latin typeface="Times New Roman" pitchFamily="18" charset="0"/>
                <a:cs typeface="Times New Roman" pitchFamily="18" charset="0"/>
              </a:rPr>
              <a:t> </a:t>
            </a:r>
            <a:r>
              <a:rPr lang="ru-RU" sz="3400" dirty="0" err="1" smtClean="0">
                <a:latin typeface="Times New Roman" pitchFamily="18" charset="0"/>
                <a:cs typeface="Times New Roman" pitchFamily="18" charset="0"/>
              </a:rPr>
              <a:t>Шәрәфиев</a:t>
            </a:r>
            <a:r>
              <a:rPr lang="ru-RU" sz="3400" dirty="0" smtClean="0">
                <a:latin typeface="Times New Roman" pitchFamily="18" charset="0"/>
                <a:cs typeface="Times New Roman" pitchFamily="18" charset="0"/>
              </a:rPr>
              <a:t> Дамир Атлас </a:t>
            </a:r>
            <a:r>
              <a:rPr lang="ru-RU" sz="3400" dirty="0" err="1" smtClean="0">
                <a:latin typeface="Times New Roman" pitchFamily="18" charset="0"/>
                <a:cs typeface="Times New Roman" pitchFamily="18" charset="0"/>
              </a:rPr>
              <a:t>улы</a:t>
            </a:r>
            <a:endParaRPr lang="ru-RU" sz="3400" dirty="0" smtClean="0">
              <a:latin typeface="Times New Roman" pitchFamily="18" charset="0"/>
              <a:cs typeface="Times New Roman" pitchFamily="18" charset="0"/>
            </a:endParaRPr>
          </a:p>
          <a:p>
            <a:pPr marL="0" indent="0" algn="ctr">
              <a:buNone/>
            </a:pPr>
            <a:r>
              <a:rPr lang="tt-RU" sz="3400" dirty="0" smtClean="0">
                <a:latin typeface="Times New Roman" pitchFamily="18" charset="0"/>
                <a:cs typeface="Times New Roman" pitchFamily="18" charset="0"/>
              </a:rPr>
              <a:t>Мурманск шәһәрендә офицер булып су асты кораблендә</a:t>
            </a:r>
          </a:p>
          <a:p>
            <a:pPr marL="0" indent="0" algn="ctr">
              <a:buNone/>
            </a:pPr>
            <a:r>
              <a:rPr lang="tt-RU" sz="3400" dirty="0">
                <a:latin typeface="Times New Roman" pitchFamily="18" charset="0"/>
                <a:cs typeface="Times New Roman" pitchFamily="18" charset="0"/>
              </a:rPr>
              <a:t>х</a:t>
            </a:r>
            <a:r>
              <a:rPr lang="tt-RU" sz="3400" dirty="0" smtClean="0">
                <a:latin typeface="Times New Roman" pitchFamily="18" charset="0"/>
                <a:cs typeface="Times New Roman" pitchFamily="18" charset="0"/>
              </a:rPr>
              <a:t>езмәт итә.</a:t>
            </a:r>
          </a:p>
          <a:p>
            <a:pPr marL="0" indent="0" algn="ctr">
              <a:buNone/>
            </a:pPr>
            <a:r>
              <a:rPr lang="tt-RU" sz="3400" dirty="0">
                <a:latin typeface="Times New Roman" pitchFamily="18" charset="0"/>
                <a:cs typeface="Times New Roman" pitchFamily="18" charset="0"/>
              </a:rPr>
              <a:t>Хәрби хезмәт вакытында “Ерак походларда йоргән өчен” күкрәк билгесе, “Су асты көймәләрендә хезмәт иткән өчен” медале һәм күп санлы грамоталар, рәхмәт хатлары белән буләкләнә.</a:t>
            </a:r>
            <a:endParaRPr lang="ru-RU" sz="3400" dirty="0">
              <a:latin typeface="Times New Roman" pitchFamily="18" charset="0"/>
              <a:cs typeface="Times New Roman" pitchFamily="18" charset="0"/>
            </a:endParaRPr>
          </a:p>
          <a:p>
            <a:pPr marL="0" indent="0" algn="ctr">
              <a:buNone/>
            </a:pPr>
            <a:endParaRPr lang="ru-RU" dirty="0"/>
          </a:p>
        </p:txBody>
      </p:sp>
    </p:spTree>
    <p:extLst>
      <p:ext uri="{BB962C8B-B14F-4D97-AF65-F5344CB8AC3E}">
        <p14:creationId xmlns:p14="http://schemas.microsoft.com/office/powerpoint/2010/main" val="151924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20072" y="1772816"/>
            <a:ext cx="3694290" cy="5616624"/>
          </a:xfrm>
        </p:spPr>
        <p:txBody>
          <a:bodyPr>
            <a:normAutofit fontScale="90000"/>
          </a:bodyPr>
          <a:lstStyle/>
          <a:p>
            <a:r>
              <a:rPr lang="ru-RU" sz="4000" dirty="0" smtClean="0">
                <a:latin typeface="Times New Roman" pitchFamily="18" charset="0"/>
                <a:cs typeface="Times New Roman" pitchFamily="18" charset="0"/>
              </a:rPr>
              <a:t>Бабам </a:t>
            </a:r>
            <a:r>
              <a:rPr lang="ru-RU" sz="4000" dirty="0" err="1" smtClean="0">
                <a:latin typeface="Times New Roman" pitchFamily="18" charset="0"/>
                <a:cs typeface="Times New Roman" pitchFamily="18" charset="0"/>
              </a:rPr>
              <a:t>белән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горурланам</a:t>
            </a:r>
            <a:r>
              <a:rPr lang="ru-RU" sz="4000" dirty="0" smtClean="0">
                <a:latin typeface="Times New Roman" pitchFamily="18" charset="0"/>
                <a:cs typeface="Times New Roman" pitchFamily="18" charset="0"/>
              </a:rPr>
              <a:t>! </a:t>
            </a:r>
            <a:br>
              <a:rPr lang="ru-RU" sz="4000" dirty="0" smtClean="0">
                <a:latin typeface="Times New Roman" pitchFamily="18" charset="0"/>
                <a:cs typeface="Times New Roman" pitchFamily="18" charset="0"/>
              </a:rPr>
            </a:br>
            <a:r>
              <a:rPr lang="ru-RU" sz="4000" dirty="0" err="1" smtClean="0">
                <a:latin typeface="Times New Roman" pitchFamily="18" charset="0"/>
                <a:cs typeface="Times New Roman" pitchFamily="18" charset="0"/>
              </a:rPr>
              <a:t>Киләчәктә</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аның</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кебек</a:t>
            </a:r>
            <a:r>
              <a:rPr lang="ru-RU" sz="4000" dirty="0" smtClean="0">
                <a:latin typeface="Times New Roman" pitchFamily="18" charset="0"/>
                <a:cs typeface="Times New Roman" pitchFamily="18" charset="0"/>
              </a:rPr>
              <a:t> батыр, </a:t>
            </a:r>
            <a:r>
              <a:rPr lang="ru-RU" sz="4000" dirty="0" err="1" smtClean="0">
                <a:latin typeface="Times New Roman" pitchFamily="18" charset="0"/>
                <a:cs typeface="Times New Roman" pitchFamily="18" charset="0"/>
              </a:rPr>
              <a:t>кыю</a:t>
            </a:r>
            <a:r>
              <a:rPr lang="ru-RU" sz="4000" dirty="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булырмын</a:t>
            </a:r>
            <a:r>
              <a:rPr lang="ru-RU" sz="4000" dirty="0" smtClean="0">
                <a:latin typeface="Times New Roman" pitchFamily="18" charset="0"/>
                <a:cs typeface="Times New Roman" pitchFamily="18" charset="0"/>
              </a:rPr>
              <a:t>,</a:t>
            </a:r>
            <a:br>
              <a:rPr lang="ru-RU" sz="4000" dirty="0" smtClean="0">
                <a:latin typeface="Times New Roman" pitchFamily="18" charset="0"/>
                <a:cs typeface="Times New Roman" pitchFamily="18" charset="0"/>
              </a:rPr>
            </a:br>
            <a:r>
              <a:rPr lang="ru-RU" sz="4000" dirty="0" err="1" smtClean="0">
                <a:latin typeface="Times New Roman" pitchFamily="18" charset="0"/>
                <a:cs typeface="Times New Roman" pitchFamily="18" charset="0"/>
              </a:rPr>
              <a:t>абыем</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кебек</a:t>
            </a:r>
            <a:r>
              <a:rPr lang="ru-RU" sz="4000" dirty="0" smtClean="0">
                <a:latin typeface="Times New Roman" pitchFamily="18" charset="0"/>
                <a:cs typeface="Times New Roman" pitchFamily="18" charset="0"/>
              </a:rPr>
              <a:t> </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4000" dirty="0" err="1" smtClean="0">
                <a:latin typeface="Times New Roman" pitchFamily="18" charset="0"/>
                <a:cs typeface="Times New Roman" pitchFamily="18" charset="0"/>
              </a:rPr>
              <a:t>Туган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илне</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саклармын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аларның</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йөзенә</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кызыллык</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китермәм</a:t>
            </a:r>
            <a:r>
              <a:rPr lang="ru-RU" sz="4000" dirty="0" smtClean="0">
                <a:latin typeface="Times New Roman" pitchFamily="18" charset="0"/>
                <a:cs typeface="Times New Roman" pitchFamily="18" charset="0"/>
              </a:rPr>
              <a:t>!</a:t>
            </a:r>
            <a:r>
              <a:rPr lang="ru-RU" dirty="0" smtClean="0"/>
              <a:t/>
            </a:r>
            <a:br>
              <a:rPr lang="ru-RU" dirty="0" smtClean="0"/>
            </a:br>
            <a:r>
              <a:rPr lang="ru-RU" dirty="0"/>
              <a:t/>
            </a:r>
            <a:br>
              <a:rPr lang="ru-RU" dirty="0"/>
            </a:br>
            <a:r>
              <a:rPr lang="ru-RU" dirty="0" smtClean="0"/>
              <a:t/>
            </a:r>
            <a:br>
              <a:rPr lang="ru-RU" dirty="0" smtClean="0"/>
            </a:br>
            <a:r>
              <a:rPr lang="ru-RU" dirty="0"/>
              <a:t/>
            </a:r>
            <a:br>
              <a:rPr lang="ru-RU" dirty="0"/>
            </a:b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430799" y="1230999"/>
            <a:ext cx="6034617" cy="4525963"/>
          </a:xfrm>
        </p:spPr>
      </p:pic>
    </p:spTree>
    <p:extLst>
      <p:ext uri="{BB962C8B-B14F-4D97-AF65-F5344CB8AC3E}">
        <p14:creationId xmlns:p14="http://schemas.microsoft.com/office/powerpoint/2010/main" val="2080980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221</Words>
  <Application>Microsoft Office PowerPoint</Application>
  <PresentationFormat>Экран (4:3)</PresentationFormat>
  <Paragraphs>20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Презентация PowerPoint</vt:lpstr>
      <vt:lpstr>Тема: “Бабам үткән фронт юллары”</vt:lpstr>
      <vt:lpstr>Сержант Шарафиев Г.И Польша - 1945</vt:lpstr>
      <vt:lpstr>Бабамның хәрби таныклыгына төшкән фотосурәте</vt:lpstr>
      <vt:lpstr>Презентация PowerPoint</vt:lpstr>
      <vt:lpstr>Презентация PowerPoint</vt:lpstr>
      <vt:lpstr>Презентация PowerPoint</vt:lpstr>
      <vt:lpstr>Бабам белән горурланам!  Киләчәктә аның кебек батыр, кыю булырмын, абыем кебек  Туган илне саклармын, аларның йөзенә кызыллык китермәм!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“Бабам үткән фронт юллары”</dc:title>
  <dc:creator>Пользователь</dc:creator>
  <cp:lastModifiedBy>Пользователь</cp:lastModifiedBy>
  <cp:revision>9</cp:revision>
  <dcterms:created xsi:type="dcterms:W3CDTF">2020-01-18T14:43:31Z</dcterms:created>
  <dcterms:modified xsi:type="dcterms:W3CDTF">2020-01-20T16:03:33Z</dcterms:modified>
</cp:coreProperties>
</file>