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120" y="9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4/5/2022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4/5/2022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4/5/2022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2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 ?><Relationships xmlns="http://schemas.openxmlformats.org/package/2006/relationships"><Relationship Id="rId2" Target="../media/image3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2" Target="../media/image4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7.xml.rels><?xml version="1.0" encoding="UTF-8" standalone="yes" ?><Relationships xmlns="http://schemas.openxmlformats.org/package/2006/relationships"><Relationship Id="rId2" Target="../media/image5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83BC253-6941-4C0C-9D2D-B953F49DBA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248479"/>
            <a:ext cx="12192000" cy="256003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0" dirty="0">
                <a:solidFill>
                  <a:schemeClr val="accent1"/>
                </a:solidFill>
                <a:effectLst/>
                <a:latin typeface="PT Serif"/>
              </a:rPr>
              <a:t>Индустриализация в СССР</a:t>
            </a:r>
            <a:br>
              <a:rPr lang="ru-RU" b="1" i="0" dirty="0">
                <a:solidFill>
                  <a:schemeClr val="accent1"/>
                </a:solidFill>
                <a:effectLst/>
                <a:latin typeface="PT Serif"/>
              </a:rPr>
            </a:br>
            <a:r>
              <a:rPr lang="ru-RU" b="1" i="0" dirty="0">
                <a:solidFill>
                  <a:schemeClr val="accent1"/>
                </a:solidFill>
                <a:effectLst/>
                <a:latin typeface="PT Serif"/>
              </a:rPr>
              <a:t>в 30-е годы</a:t>
            </a:r>
            <a:r>
              <a:rPr lang="ru-RU" b="0" i="0" dirty="0">
                <a:solidFill>
                  <a:srgbClr val="000000"/>
                </a:solidFill>
                <a:effectLst/>
                <a:latin typeface="PT Serif"/>
              </a:rPr>
              <a:t/>
            </a:r>
            <a:br>
              <a:rPr lang="ru-RU" b="0" i="0" dirty="0">
                <a:solidFill>
                  <a:srgbClr val="000000"/>
                </a:solidFill>
                <a:effectLst/>
                <a:latin typeface="PT Serif"/>
              </a:rPr>
            </a:b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2A89C87D-A3EF-423F-9A7B-167A363F45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01788" y="5618747"/>
            <a:ext cx="3890211" cy="86627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Учитель истории: Тихонова 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А. В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</a:p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МБОУ Бутурлиновская СОШ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88C9C702-661B-416A-BBE4-7458C691FC73}"/>
              </a:ext>
            </a:extLst>
          </p:cNvPr>
          <p:cNvSpPr txBox="1"/>
          <p:nvPr/>
        </p:nvSpPr>
        <p:spPr>
          <a:xfrm>
            <a:off x="914400" y="6211669"/>
            <a:ext cx="1127759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г. Бутурлиновка</a:t>
            </a:r>
            <a:br>
              <a:rPr lang="ru-RU" dirty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2020</a:t>
            </a:r>
            <a:endParaRPr lang="ru-RU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F6916A3D-CF20-421A-B544-E483031A3BA5}"/>
              </a:ext>
            </a:extLst>
          </p:cNvPr>
          <p:cNvSpPr txBox="1"/>
          <p:nvPr/>
        </p:nvSpPr>
        <p:spPr>
          <a:xfrm>
            <a:off x="0" y="63813"/>
            <a:ext cx="1219199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МБОУ Бутурлиновская СОШ</a:t>
            </a:r>
            <a:endParaRPr lang="ru-RU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47349727-9ADB-4679-98FF-EE217968F8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3925" y="2163537"/>
            <a:ext cx="3333282" cy="377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6606632"/>
      </p:ext>
    </p:extLst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83BC253-6941-4C0C-9D2D-B953F49DBA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8724" y="849086"/>
            <a:ext cx="6213021" cy="1494064"/>
          </a:xfrm>
        </p:spPr>
        <p:txBody>
          <a:bodyPr>
            <a:normAutofit fontScale="90000"/>
          </a:bodyPr>
          <a:lstStyle/>
          <a:p>
            <a:pPr algn="ctr"/>
            <a:r>
              <a:rPr b="1" dirty="0" i="0" lang="ru-RU">
                <a:solidFill>
                  <a:schemeClr val="accent1"/>
                </a:solidFill>
                <a:effectLst/>
                <a:latin typeface="PT Serif"/>
              </a:rPr>
              <a:t/>
            </a:r>
            <a:br>
              <a:rPr b="1" dirty="0" i="0" lang="ru-RU">
                <a:solidFill>
                  <a:schemeClr val="accent1"/>
                </a:solidFill>
                <a:effectLst/>
                <a:latin typeface="PT Serif"/>
              </a:rPr>
            </a:br>
            <a:r>
              <a:rPr b="1" dirty="0" i="0" lang="ru-RU">
                <a:solidFill>
                  <a:schemeClr val="accent1"/>
                </a:solidFill>
                <a:effectLst/>
                <a:latin typeface="PT Serif"/>
              </a:rPr>
              <a:t>Цели</a:t>
            </a:r>
            <a:r>
              <a:rPr b="0" dirty="0" i="0" lang="ru-RU">
                <a:solidFill>
                  <a:srgbClr val="000000"/>
                </a:solidFill>
                <a:effectLst/>
                <a:latin typeface="PT Serif"/>
              </a:rPr>
              <a:t/>
            </a:r>
            <a:br>
              <a:rPr b="0" dirty="0" i="0" lang="ru-RU">
                <a:solidFill>
                  <a:srgbClr val="000000"/>
                </a:solidFill>
                <a:effectLst/>
                <a:latin typeface="PT Serif"/>
              </a:rPr>
            </a:br>
            <a:endParaRPr dirty="0"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2A89C87D-A3EF-423F-9A7B-167A363F4514}"/>
              </a:ext>
            </a:extLst>
          </p:cNvPr>
          <p:cNvSpPr>
            <a:spLocks noGrp="1"/>
          </p:cNvSpPr>
          <p:nvPr>
            <p:ph idx="1" type="subTitle"/>
          </p:nvPr>
        </p:nvSpPr>
        <p:spPr>
          <a:xfrm>
            <a:off x="2923176" y="1808389"/>
            <a:ext cx="3284764" cy="4114800"/>
          </a:xfrm>
        </p:spPr>
        <p:txBody>
          <a:bodyPr>
            <a:normAutofit/>
          </a:bodyPr>
          <a:lstStyle/>
          <a:p>
            <a:pPr algn="just" indent="-285750" marL="285750">
              <a:buFont charset="2" panose="05000000000000000000" pitchFamily="2" typeface="Wingdings"/>
              <a:buChar char="Ø"/>
            </a:pPr>
            <a:r>
              <a:rPr dirty="0" lang="ru-RU">
                <a:solidFill>
                  <a:schemeClr val="bg2">
                    <a:lumMod val="25000"/>
                  </a:schemeClr>
                </a:solidFill>
              </a:rPr>
              <a:t>Создание и последующее развитие тяжёлой промышленности;</a:t>
            </a:r>
          </a:p>
          <a:p>
            <a:pPr algn="just" indent="-285750" marL="285750">
              <a:buFont charset="2" panose="05000000000000000000" pitchFamily="2" typeface="Wingdings"/>
              <a:buChar char="Ø"/>
            </a:pPr>
            <a:r>
              <a:rPr dirty="0" lang="ru-RU">
                <a:solidFill>
                  <a:schemeClr val="bg2">
                    <a:lumMod val="25000"/>
                  </a:schemeClr>
                </a:solidFill>
              </a:rPr>
              <a:t>Обеспечение независимости СССР;</a:t>
            </a:r>
          </a:p>
          <a:p>
            <a:pPr algn="just" indent="-285750" marL="285750">
              <a:buFont charset="2" panose="05000000000000000000" pitchFamily="2" typeface="Wingdings"/>
              <a:buChar char="Ø"/>
            </a:pPr>
            <a:r>
              <a:rPr dirty="0" lang="ru-RU">
                <a:solidFill>
                  <a:schemeClr val="bg2">
                    <a:lumMod val="25000"/>
                  </a:schemeClr>
                </a:solidFill>
              </a:rPr>
              <a:t>Превращение СССР в индустриальную страну;</a:t>
            </a:r>
          </a:p>
          <a:p>
            <a:pPr algn="just" indent="-285750" marL="285750">
              <a:buFont charset="2" panose="05000000000000000000" pitchFamily="2" typeface="Wingdings"/>
              <a:buChar char="Ø"/>
            </a:pPr>
            <a:r>
              <a:rPr dirty="0" lang="ru-RU">
                <a:solidFill>
                  <a:schemeClr val="bg2">
                    <a:lumMod val="25000"/>
                  </a:schemeClr>
                </a:solidFill>
              </a:rPr>
              <a:t>Техническая реконструкция хозяйства с помощью новой техники.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2461CF5A-C074-464E-99EC-28F7211C0C36}"/>
              </a:ext>
            </a:extLst>
          </p:cNvPr>
          <p:cNvSpPr txBox="1"/>
          <p:nvPr/>
        </p:nvSpPr>
        <p:spPr>
          <a:xfrm>
            <a:off x="8843963" y="738102"/>
            <a:ext cx="258603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b="1" dirty="0" lang="ru-RU" sz="5400">
                <a:solidFill>
                  <a:srgbClr val="E78712"/>
                </a:solidFill>
                <a:latin typeface="PT Serif"/>
                <a:ea typeface="+mj-ea"/>
                <a:cs typeface="+mj-cs"/>
              </a:rPr>
              <a:t>План</a:t>
            </a:r>
            <a:endParaRPr dirty="0" lang="ru-RU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DBADAA4E-83DB-4E7E-B8B8-7E592789C70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-70"/>
          <a:stretch/>
        </p:blipFill>
        <p:spPr>
          <a:xfrm>
            <a:off x="7460158" y="1722664"/>
            <a:ext cx="4433846" cy="428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08851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83BC253-6941-4C0C-9D2D-B953F49DBA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8724" y="849086"/>
            <a:ext cx="6213021" cy="149406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0" dirty="0">
                <a:solidFill>
                  <a:schemeClr val="accent1"/>
                </a:solidFill>
                <a:effectLst/>
                <a:latin typeface="PT Serif"/>
              </a:rPr>
              <a:t/>
            </a:r>
            <a:br>
              <a:rPr lang="ru-RU" b="1" i="0" dirty="0">
                <a:solidFill>
                  <a:schemeClr val="accent1"/>
                </a:solidFill>
                <a:effectLst/>
                <a:latin typeface="PT Serif"/>
              </a:rPr>
            </a:br>
            <a:r>
              <a:rPr lang="ru-RU" b="0" i="0" dirty="0">
                <a:solidFill>
                  <a:srgbClr val="000000"/>
                </a:solidFill>
                <a:effectLst/>
                <a:latin typeface="PT Serif"/>
              </a:rPr>
              <a:t/>
            </a:r>
            <a:br>
              <a:rPr lang="ru-RU" b="0" i="0" dirty="0">
                <a:solidFill>
                  <a:srgbClr val="000000"/>
                </a:solidFill>
                <a:effectLst/>
                <a:latin typeface="PT Serif"/>
              </a:rPr>
            </a:b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2A89C87D-A3EF-423F-9A7B-167A363F45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05714" y="2257424"/>
            <a:ext cx="5257439" cy="4114800"/>
          </a:xfrm>
        </p:spPr>
        <p:txBody>
          <a:bodyPr>
            <a:norm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Внешняя торговля.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Коллективизация.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Полная отмена частной (розничной и оптовой) торговли.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Создание «дефицитов».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Идейная настройка граждан. 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Спецсредства.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ru-RU" sz="2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2461CF5A-C074-464E-99EC-28F7211C0C36}"/>
              </a:ext>
            </a:extLst>
          </p:cNvPr>
          <p:cNvSpPr txBox="1"/>
          <p:nvPr/>
        </p:nvSpPr>
        <p:spPr>
          <a:xfrm>
            <a:off x="0" y="18205"/>
            <a:ext cx="1219200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5400" b="1" dirty="0">
                <a:solidFill>
                  <a:srgbClr val="E78712"/>
                </a:solidFill>
                <a:latin typeface="PT Serif"/>
                <a:ea typeface="+mj-ea"/>
                <a:cs typeface="+mj-cs"/>
              </a:rPr>
              <a:t>Источники проведения индустриализации</a:t>
            </a:r>
          </a:p>
          <a:p>
            <a:pPr algn="ctr"/>
            <a:endParaRPr lang="ru-RU" sz="1800" b="1" dirty="0">
              <a:effectLst/>
            </a:endParaRP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30935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83BC253-6941-4C0C-9D2D-B953F49DBA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8724" y="849086"/>
            <a:ext cx="6213021" cy="149406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0" dirty="0">
                <a:solidFill>
                  <a:schemeClr val="accent1"/>
                </a:solidFill>
                <a:effectLst/>
                <a:latin typeface="PT Serif"/>
              </a:rPr>
              <a:t/>
            </a:r>
            <a:br>
              <a:rPr lang="ru-RU" b="1" i="0" dirty="0">
                <a:solidFill>
                  <a:schemeClr val="accent1"/>
                </a:solidFill>
                <a:effectLst/>
                <a:latin typeface="PT Serif"/>
              </a:rPr>
            </a:br>
            <a:r>
              <a:rPr lang="ru-RU" b="0" i="0" dirty="0">
                <a:solidFill>
                  <a:srgbClr val="000000"/>
                </a:solidFill>
                <a:effectLst/>
                <a:latin typeface="PT Serif"/>
              </a:rPr>
              <a:t/>
            </a:r>
            <a:br>
              <a:rPr lang="ru-RU" b="0" i="0" dirty="0">
                <a:solidFill>
                  <a:srgbClr val="000000"/>
                </a:solidFill>
                <a:effectLst/>
                <a:latin typeface="PT Serif"/>
              </a:rPr>
            </a:br>
            <a:endParaRPr lang="ru-RU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2461CF5A-C074-464E-99EC-28F7211C0C36}"/>
              </a:ext>
            </a:extLst>
          </p:cNvPr>
          <p:cNvSpPr txBox="1"/>
          <p:nvPr/>
        </p:nvSpPr>
        <p:spPr>
          <a:xfrm>
            <a:off x="0" y="295791"/>
            <a:ext cx="1219200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5400" b="1" dirty="0">
                <a:solidFill>
                  <a:srgbClr val="E78712"/>
                </a:solidFill>
                <a:latin typeface="PT Serif"/>
                <a:ea typeface="+mj-ea"/>
                <a:cs typeface="+mj-cs"/>
              </a:rPr>
              <a:t>Ход </a:t>
            </a:r>
            <a:r>
              <a:rPr lang="ru-RU" sz="5400" b="1" dirty="0" err="1">
                <a:solidFill>
                  <a:srgbClr val="E78712"/>
                </a:solidFill>
                <a:latin typeface="PT Serif"/>
                <a:ea typeface="+mj-ea"/>
                <a:cs typeface="+mj-cs"/>
              </a:rPr>
              <a:t>индустриации</a:t>
            </a:r>
            <a:endParaRPr lang="ru-RU" sz="5400" b="1" dirty="0">
              <a:solidFill>
                <a:srgbClr val="E78712"/>
              </a:solidFill>
              <a:latin typeface="PT Serif"/>
              <a:ea typeface="+mj-ea"/>
              <a:cs typeface="+mj-cs"/>
            </a:endParaRPr>
          </a:p>
          <a:p>
            <a:pPr algn="ctr"/>
            <a:endParaRPr lang="ru-RU" sz="1800" b="1" dirty="0">
              <a:effectLst/>
            </a:endParaRPr>
          </a:p>
          <a:p>
            <a:pPr algn="ctr"/>
            <a:endParaRPr lang="ru-RU" dirty="0"/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xmlns="" id="{8BE49D76-0027-489C-9D3C-DC4C30699B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2803746"/>
              </p:ext>
            </p:extLst>
          </p:nvPr>
        </p:nvGraphicFramePr>
        <p:xfrm>
          <a:off x="2300127" y="1318923"/>
          <a:ext cx="9717702" cy="4759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74102">
                  <a:extLst>
                    <a:ext uri="{9D8B030D-6E8A-4147-A177-3AD203B41FA5}">
                      <a16:colId xmlns:a16="http://schemas.microsoft.com/office/drawing/2014/main" xmlns="" val="2635633769"/>
                    </a:ext>
                  </a:extLst>
                </a:gridCol>
                <a:gridCol w="5943600">
                  <a:extLst>
                    <a:ext uri="{9D8B030D-6E8A-4147-A177-3AD203B41FA5}">
                      <a16:colId xmlns:a16="http://schemas.microsoft.com/office/drawing/2014/main" xmlns="" val="305879986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8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До начала работы пятилеток</a:t>
                      </a:r>
                      <a:endParaRPr lang="ru-RU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План первой пятилетки</a:t>
                      </a:r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28956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marR="0" lvl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ourier New" panose="02070309020205020404" pitchFamily="49" charset="0"/>
                        <a:buChar char="o"/>
                        <a:tabLst/>
                        <a:defRPr/>
                      </a:pPr>
                      <a:r>
                        <a:rPr lang="ru-RU" sz="18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Все имеющиеся ресурсы СССР бросало на создание промышленности</a:t>
                      </a:r>
                    </a:p>
                    <a:p>
                      <a:endParaRPr lang="ru-RU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Courier New" panose="02070309020205020404" pitchFamily="49" charset="0"/>
                        <a:buChar char="o"/>
                      </a:pPr>
                      <a:r>
                        <a:rPr lang="ru-RU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Техника решает все!</a:t>
                      </a:r>
                    </a:p>
                    <a:p>
                      <a:pPr marL="285750" indent="-285750" algn="l">
                        <a:buFont typeface="Courier New" panose="02070309020205020404" pitchFamily="49" charset="0"/>
                        <a:buChar char="o"/>
                      </a:pPr>
                      <a:r>
                        <a:rPr lang="ru-RU" sz="1800" b="0" i="0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Список 14 объектов промышленности, которые должны были быть построены</a:t>
                      </a:r>
                    </a:p>
                    <a:p>
                      <a:pPr marL="285750" indent="-285750" algn="l">
                        <a:buFont typeface="Courier New" panose="02070309020205020404" pitchFamily="49" charset="0"/>
                        <a:buChar char="o"/>
                      </a:pPr>
                      <a:r>
                        <a:rPr lang="ru-RU" sz="1800" b="0" i="0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Выпуск промышленной продукции +136%</a:t>
                      </a:r>
                    </a:p>
                    <a:p>
                      <a:pPr marL="285750" indent="-285750" algn="l">
                        <a:buFont typeface="Courier New" panose="02070309020205020404" pitchFamily="49" charset="0"/>
                        <a:buChar char="o"/>
                      </a:pPr>
                      <a:r>
                        <a:rPr lang="ru-RU" sz="1800" b="0" i="0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Производительность труда +110%.</a:t>
                      </a:r>
                    </a:p>
                    <a:p>
                      <a:pPr marL="285750" indent="-285750">
                        <a:buFont typeface="Courier New" panose="02070309020205020404" pitchFamily="49" charset="0"/>
                        <a:buChar char="o"/>
                      </a:pPr>
                      <a:endParaRPr lang="ru-RU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380287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План второй пятилетки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Courier New" panose="02070309020205020404" pitchFamily="49" charset="0"/>
                        <a:buNone/>
                      </a:pPr>
                      <a:r>
                        <a:rPr lang="ru-RU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План третьей пятилетки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618897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Courier New" panose="02070309020205020404" pitchFamily="49" charset="0"/>
                        <a:buChar char="o"/>
                      </a:pPr>
                      <a:r>
                        <a:rPr lang="ru-RU" sz="1800" b="0" i="0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Кадры решают все!</a:t>
                      </a:r>
                    </a:p>
                    <a:p>
                      <a:pPr marL="285750" indent="-285750">
                        <a:buFont typeface="Courier New" panose="02070309020205020404" pitchFamily="49" charset="0"/>
                        <a:buChar char="o"/>
                      </a:pPr>
                      <a:r>
                        <a:rPr lang="ru-RU" sz="1800" b="0" i="0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1933 –1937</a:t>
                      </a:r>
                      <a:endParaRPr lang="en-US" sz="1800" b="0" i="0" kern="12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Courier New" panose="02070309020205020404" pitchFamily="49" charset="0"/>
                        <a:buChar char="o"/>
                      </a:pPr>
                      <a:r>
                        <a:rPr lang="ru-RU" sz="1800" b="0" i="0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Коллективизация сельского хозяйства</a:t>
                      </a:r>
                    </a:p>
                    <a:p>
                      <a:pPr marL="285750" indent="-285750">
                        <a:buFont typeface="Courier New" panose="02070309020205020404" pitchFamily="49" charset="0"/>
                        <a:buChar char="o"/>
                      </a:pPr>
                      <a:endParaRPr lang="ru-RU" sz="1800" b="0" i="0" kern="12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Courier New" panose="02070309020205020404" pitchFamily="49" charset="0"/>
                        <a:buChar char="o"/>
                      </a:pPr>
                      <a:endParaRPr lang="ru-RU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Courier New" panose="02070309020205020404" pitchFamily="49" charset="0"/>
                        <a:buChar char="o"/>
                      </a:pPr>
                      <a:r>
                        <a:rPr lang="ru-RU" sz="1800" b="0" i="0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Догнать и перегнать западные страны по производству на душу населения!</a:t>
                      </a:r>
                    </a:p>
                    <a:p>
                      <a:pPr marL="285750" indent="-285750">
                        <a:buFont typeface="Courier New" panose="02070309020205020404" pitchFamily="49" charset="0"/>
                        <a:buChar char="o"/>
                      </a:pPr>
                      <a:r>
                        <a:rPr lang="ru-RU" sz="1800" b="0" i="0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Химическая и электрическая промышленность</a:t>
                      </a:r>
                    </a:p>
                    <a:p>
                      <a:pPr marL="285750" indent="-285750">
                        <a:buFont typeface="Courier New" panose="02070309020205020404" pitchFamily="49" charset="0"/>
                        <a:buChar char="o"/>
                      </a:pPr>
                      <a:r>
                        <a:rPr lang="ru-RU" sz="1800" b="0" i="0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ВПК стал полностью независимым от других стран, а рост промышленности вышел на стабильные +5/6 % ежегодно</a:t>
                      </a:r>
                      <a:endParaRPr lang="ru-RU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617338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596467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83BC253-6941-4C0C-9D2D-B953F49DBA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8724" y="849086"/>
            <a:ext cx="6213021" cy="149406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0" dirty="0">
                <a:solidFill>
                  <a:schemeClr val="accent1"/>
                </a:solidFill>
                <a:effectLst/>
                <a:latin typeface="PT Serif"/>
              </a:rPr>
              <a:t/>
            </a:r>
            <a:br>
              <a:rPr lang="ru-RU" b="1" i="0" dirty="0">
                <a:solidFill>
                  <a:schemeClr val="accent1"/>
                </a:solidFill>
                <a:effectLst/>
                <a:latin typeface="PT Serif"/>
              </a:rPr>
            </a:br>
            <a:r>
              <a:rPr lang="ru-RU" b="0" i="0" dirty="0">
                <a:solidFill>
                  <a:srgbClr val="000000"/>
                </a:solidFill>
                <a:effectLst/>
                <a:latin typeface="PT Serif"/>
              </a:rPr>
              <a:t/>
            </a:r>
            <a:br>
              <a:rPr lang="ru-RU" b="0" i="0" dirty="0">
                <a:solidFill>
                  <a:srgbClr val="000000"/>
                </a:solidFill>
                <a:effectLst/>
                <a:latin typeface="PT Serif"/>
              </a:rPr>
            </a:b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2A89C87D-A3EF-423F-9A7B-167A363F45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30303" y="944642"/>
            <a:ext cx="6084938" cy="3698919"/>
          </a:xfrm>
        </p:spPr>
        <p:txBody>
          <a:bodyPr>
            <a:normAutofit fontScale="70000" lnSpcReduction="20000"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Ежегодно 700 фабрик и заводов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К 1937 году рост промышленности в 2,5 раза опережал показатели 1913 года.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Объемы промышленности выросли значительно, и по их показателю СССР вышел на 2 место в мире. 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СССР стал полностью независимым государством в плане военном и экономическом от других стран. Без этого нельзя было победить в войне.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Полное отсутствие безработицы. Примечательно, что в 1928 году она составляла 12%, но благодаря индустриализации – в СССР работали все.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2461CF5A-C074-464E-99EC-28F7211C0C36}"/>
              </a:ext>
            </a:extLst>
          </p:cNvPr>
          <p:cNvSpPr txBox="1"/>
          <p:nvPr/>
        </p:nvSpPr>
        <p:spPr>
          <a:xfrm>
            <a:off x="0" y="18205"/>
            <a:ext cx="1219200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5400" b="1" dirty="0">
                <a:solidFill>
                  <a:srgbClr val="E78712"/>
                </a:solidFill>
                <a:latin typeface="PT Serif"/>
                <a:ea typeface="+mj-ea"/>
                <a:cs typeface="+mj-cs"/>
              </a:rPr>
              <a:t>Цифры развития СССР</a:t>
            </a:r>
          </a:p>
          <a:p>
            <a:pPr algn="ctr"/>
            <a:endParaRPr lang="ru-RU" sz="1800" b="1" dirty="0">
              <a:effectLst/>
            </a:endParaRPr>
          </a:p>
          <a:p>
            <a:pPr algn="ctr"/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18A78BA8-0839-49B7-941C-20AEE2F183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5241" y="3174031"/>
            <a:ext cx="4902440" cy="3523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6715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83BC253-6941-4C0C-9D2D-B953F49DBA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8724" y="849086"/>
            <a:ext cx="6213021" cy="149406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0" dirty="0">
                <a:solidFill>
                  <a:schemeClr val="accent1"/>
                </a:solidFill>
                <a:effectLst/>
                <a:latin typeface="PT Serif"/>
              </a:rPr>
              <a:t/>
            </a:r>
            <a:br>
              <a:rPr lang="ru-RU" b="1" i="0" dirty="0">
                <a:solidFill>
                  <a:schemeClr val="accent1"/>
                </a:solidFill>
                <a:effectLst/>
                <a:latin typeface="PT Serif"/>
              </a:rPr>
            </a:br>
            <a:r>
              <a:rPr lang="ru-RU" b="0" i="0" dirty="0">
                <a:solidFill>
                  <a:srgbClr val="000000"/>
                </a:solidFill>
                <a:effectLst/>
                <a:latin typeface="PT Serif"/>
              </a:rPr>
              <a:t/>
            </a:r>
            <a:br>
              <a:rPr lang="ru-RU" b="0" i="0" dirty="0">
                <a:solidFill>
                  <a:srgbClr val="000000"/>
                </a:solidFill>
                <a:effectLst/>
                <a:latin typeface="PT Serif"/>
              </a:rPr>
            </a:b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2A89C87D-A3EF-423F-9A7B-167A363F45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73142" y="1087766"/>
            <a:ext cx="5247860" cy="5226351"/>
          </a:xfrm>
        </p:spPr>
        <p:txBody>
          <a:bodyPr>
            <a:normAutofit fontScale="85000" lnSpcReduction="20000"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В результате СССР за короткие сроки превратилась из аграрной страны в индустриальную. Причём всё проходило в рекордно высоком темпе, поэтому можно говорить о «</a:t>
            </a:r>
            <a:r>
              <a:rPr lang="ru-RU" sz="2400" dirty="0" err="1">
                <a:solidFill>
                  <a:schemeClr val="bg2">
                    <a:lumMod val="25000"/>
                  </a:schemeClr>
                </a:solidFill>
              </a:rPr>
              <a:t>сверхиндустриализации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». Если в Европе на это потребовалось больше ста лет, то в СССР её удалось провести за 10-12 лет.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ru-RU" sz="2400" dirty="0">
              <a:solidFill>
                <a:schemeClr val="bg2">
                  <a:lumMod val="25000"/>
                </a:schemeClr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Таким образом, процесс индустриализации имел специфический характер, так как вёлся за счёт максимального привлечения внутренних ресурсов и за счёт деятельности работников-энтузиастов имел неплохие результаты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2461CF5A-C074-464E-99EC-28F7211C0C36}"/>
              </a:ext>
            </a:extLst>
          </p:cNvPr>
          <p:cNvSpPr txBox="1"/>
          <p:nvPr/>
        </p:nvSpPr>
        <p:spPr>
          <a:xfrm>
            <a:off x="0" y="0"/>
            <a:ext cx="1219200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5400" b="1" dirty="0">
                <a:solidFill>
                  <a:srgbClr val="E78712"/>
                </a:solidFill>
                <a:latin typeface="PT Serif"/>
                <a:ea typeface="+mj-ea"/>
                <a:cs typeface="+mj-cs"/>
              </a:rPr>
              <a:t>Итог </a:t>
            </a:r>
          </a:p>
          <a:p>
            <a:pPr algn="ctr"/>
            <a:endParaRPr lang="ru-RU" sz="1800" b="1" dirty="0">
              <a:effectLst/>
            </a:endParaRPr>
          </a:p>
          <a:p>
            <a:pPr algn="ctr"/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A065F391-A102-47B0-B623-79283001D1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64569" y="738664"/>
            <a:ext cx="3936554" cy="5770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74924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83BC253-6941-4C0C-9D2D-B953F49DBA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248480"/>
            <a:ext cx="12192000" cy="2073302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chemeClr val="accent1"/>
                </a:solidFill>
                <a:latin typeface="PT Serif"/>
              </a:rPr>
              <a:t>С</a:t>
            </a:r>
            <a:r>
              <a:rPr lang="ru-RU" b="1" i="0" dirty="0">
                <a:solidFill>
                  <a:schemeClr val="accent1"/>
                </a:solidFill>
                <a:effectLst/>
                <a:latin typeface="PT Serif"/>
              </a:rPr>
              <a:t>пасибо за внимание!</a:t>
            </a:r>
            <a:r>
              <a:rPr lang="ru-RU" b="0" i="0" dirty="0">
                <a:solidFill>
                  <a:srgbClr val="000000"/>
                </a:solidFill>
                <a:effectLst/>
                <a:latin typeface="PT Serif"/>
              </a:rPr>
              <a:t/>
            </a:r>
            <a:br>
              <a:rPr lang="ru-RU" b="0" i="0" dirty="0">
                <a:solidFill>
                  <a:srgbClr val="000000"/>
                </a:solidFill>
                <a:effectLst/>
                <a:latin typeface="PT Serif"/>
              </a:rPr>
            </a:br>
            <a:endParaRPr lang="ru-RU"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A528C047-36C3-41FA-9685-B82A7AC07B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4046" y="1630018"/>
            <a:ext cx="6763908" cy="5072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0983639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82</TotalTime>
  <Words>327</Words>
  <Application>Microsoft Office PowerPoint</Application>
  <PresentationFormat>Широкоэкранный</PresentationFormat>
  <Paragraphs>49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Arial</vt:lpstr>
      <vt:lpstr>Century Gothic</vt:lpstr>
      <vt:lpstr>Courier New</vt:lpstr>
      <vt:lpstr>PT Serif</vt:lpstr>
      <vt:lpstr>Wingdings</vt:lpstr>
      <vt:lpstr>Wingdings 3</vt:lpstr>
      <vt:lpstr>Легкий дым</vt:lpstr>
      <vt:lpstr>Индустриализация в СССР в 30-е годы </vt:lpstr>
      <vt:lpstr> Цели </vt:lpstr>
      <vt:lpstr>  </vt:lpstr>
      <vt:lpstr>  </vt:lpstr>
      <vt:lpstr>  </vt:lpstr>
      <vt:lpstr>  </vt:lpstr>
      <vt:lpstr>Спасибо за внимание!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Индустриализация в СССР в 30-е годы</dc:title>
  <dc:creator>Ace</dc:creator>
  <cp:lastModifiedBy>user</cp:lastModifiedBy>
  <cp:revision>9</cp:revision>
  <dcterms:created xsi:type="dcterms:W3CDTF">2020-12-01T18:19:31Z</dcterms:created>
  <dcterms:modified xsi:type="dcterms:W3CDTF">2022-04-05T09:03:32Z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260915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S9.1.4</vt:lpwstr>
  </property>
</Properties>
</file>