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71" r:id="rId4"/>
    <p:sldId id="258" r:id="rId5"/>
    <p:sldId id="259" r:id="rId6"/>
    <p:sldId id="268" r:id="rId7"/>
    <p:sldId id="260" r:id="rId8"/>
    <p:sldId id="261" r:id="rId9"/>
    <p:sldId id="262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234" y="2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Прямоугольник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Прямоугольник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Прямоугольник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оугольник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Прямоугольник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0" name="Скругленный прямоугольник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1" name="Скругленный прямоугольник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2401887"/>
            <a:ext cx="8458200" cy="1470025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899938"/>
            <a:ext cx="4953000" cy="17526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6705600" y="4206240"/>
            <a:ext cx="960120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Дата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Прямоугольник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Прямоугольник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1" name="Прямоугольник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2" name="Прямоугольник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3" name="Скругленный прямоугольник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34" name="Скругленный прямоугольник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5" name="Прямоугольник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Прямоугольник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Прямоугольник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8" name="Прямоугольник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9" name="Прямоугольник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2249424"/>
            <a:ext cx="8229600" cy="432511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05.04.2022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504" y="188640"/>
            <a:ext cx="8928992" cy="2376264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/>
              <a:t>Проблемы борьбы с </a:t>
            </a:r>
            <a:r>
              <a:rPr lang="ru-RU" sz="3600" b="1" dirty="0" err="1" smtClean="0"/>
              <a:t>кибербуллингом</a:t>
            </a:r>
            <a:r>
              <a:rPr lang="ru-RU" sz="3600" b="1" dirty="0" smtClean="0"/>
              <a:t> на законодательном уровне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2000" y="2996952"/>
            <a:ext cx="7986464" cy="3387080"/>
          </a:xfrm>
        </p:spPr>
        <p:txBody>
          <a:bodyPr/>
          <a:lstStyle/>
          <a:p>
            <a:pPr algn="r"/>
            <a:r>
              <a:rPr lang="ru-RU" dirty="0" smtClean="0"/>
              <a:t>Подготовила</a:t>
            </a:r>
            <a:endParaRPr lang="ru-RU" dirty="0"/>
          </a:p>
        </p:txBody>
      </p:sp>
      <p:pic>
        <p:nvPicPr>
          <p:cNvPr id="1026" name="Picture 2" descr="C:\Users\User\Desktop\картинки для презентации\p621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867" y="2852936"/>
            <a:ext cx="3387080" cy="33870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401045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картинки для презентации\0001-003-Bezopasnost-detej-v-internete-riski-problemy-vozmozhnosti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923448"/>
            <a:ext cx="8280921" cy="545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3411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20688"/>
            <a:ext cx="8229600" cy="10668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/>
                <a:ea typeface="Calibri"/>
              </a:rPr>
              <a:t>Российское исследование, проведенное Фондом </a:t>
            </a:r>
            <a:r>
              <a:rPr lang="ru-RU" b="1" dirty="0">
                <a:solidFill>
                  <a:srgbClr val="FF0000"/>
                </a:solidFill>
                <a:latin typeface="Times New Roman"/>
                <a:ea typeface="Calibri"/>
              </a:rPr>
              <a:t>развития Интернета 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latin typeface="Times New Roman"/>
                <a:ea typeface="Calibri"/>
              </a:rPr>
              <a:t>С </a:t>
            </a:r>
            <a:r>
              <a:rPr lang="ru-RU" dirty="0" err="1">
                <a:latin typeface="Times New Roman"/>
                <a:ea typeface="Calibri"/>
              </a:rPr>
              <a:t>буллингом</a:t>
            </a:r>
            <a:r>
              <a:rPr lang="ru-RU" dirty="0">
                <a:latin typeface="Times New Roman"/>
                <a:ea typeface="Calibri"/>
              </a:rPr>
              <a:t> сталкивался почти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</a:rPr>
              <a:t>каждый четвертый </a:t>
            </a:r>
            <a:r>
              <a:rPr lang="ru-RU" dirty="0">
                <a:latin typeface="Times New Roman"/>
                <a:ea typeface="Calibri"/>
              </a:rPr>
              <a:t>ребенок, пользующийся Интернетом</a:t>
            </a:r>
            <a:r>
              <a:rPr lang="ru-RU" dirty="0" smtClean="0">
                <a:latin typeface="Times New Roman"/>
                <a:ea typeface="Calibri"/>
              </a:rPr>
              <a:t>.</a:t>
            </a:r>
          </a:p>
          <a:p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</a:rPr>
              <a:t>Четверть российских детей </a:t>
            </a:r>
            <a:r>
              <a:rPr lang="ru-RU" dirty="0">
                <a:latin typeface="Times New Roman"/>
                <a:ea typeface="Calibri"/>
              </a:rPr>
              <a:t>признались, что за последний год оскорбляли кого-то в Интернете</a:t>
            </a:r>
            <a:r>
              <a:rPr lang="ru-RU" dirty="0" smtClean="0">
                <a:latin typeface="Times New Roman"/>
                <a:ea typeface="Calibri"/>
              </a:rPr>
              <a:t>.</a:t>
            </a:r>
          </a:p>
          <a:p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</a:rPr>
              <a:t>70%</a:t>
            </a:r>
            <a:r>
              <a:rPr lang="ru-RU" dirty="0">
                <a:latin typeface="Times New Roman"/>
                <a:ea typeface="Calibri"/>
              </a:rPr>
              <a:t> российских детей заходят в Интернет каждый день</a:t>
            </a:r>
            <a:r>
              <a:rPr lang="ru-RU" dirty="0" smtClean="0">
                <a:latin typeface="Times New Roman"/>
                <a:ea typeface="Calibri"/>
              </a:rPr>
              <a:t>.</a:t>
            </a:r>
          </a:p>
          <a:p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</a:rPr>
              <a:t>Каждый третий </a:t>
            </a:r>
            <a:r>
              <a:rPr lang="ru-RU" dirty="0">
                <a:latin typeface="Times New Roman"/>
                <a:ea typeface="Calibri"/>
              </a:rPr>
              <a:t>ребенок считает, что родители не знают о его поведении в Интернете, поэтому чувствуют безнаказанность</a:t>
            </a:r>
            <a:r>
              <a:rPr lang="ru-RU" dirty="0" smtClean="0">
                <a:latin typeface="Times New Roman"/>
                <a:ea typeface="Calibri"/>
              </a:rPr>
              <a:t>.</a:t>
            </a:r>
          </a:p>
          <a:p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</a:rPr>
              <a:t>Половина детей </a:t>
            </a:r>
            <a:r>
              <a:rPr lang="ru-RU" dirty="0">
                <a:latin typeface="Times New Roman"/>
                <a:ea typeface="Calibri"/>
              </a:rPr>
              <a:t>в той или иной степени игнорируют то, что говорят им родители об </a:t>
            </a:r>
            <a:r>
              <a:rPr lang="ru-RU" dirty="0" smtClean="0">
                <a:latin typeface="Times New Roman"/>
                <a:ea typeface="Calibri"/>
              </a:rPr>
              <a:t>Интернете.</a:t>
            </a:r>
          </a:p>
          <a:p>
            <a:r>
              <a:rPr lang="ru-RU" dirty="0" smtClean="0">
                <a:latin typeface="Times New Roman"/>
                <a:ea typeface="Calibri"/>
                <a:cs typeface="Times New Roman"/>
              </a:rPr>
              <a:t>Учителей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они не слушают вовсе – только </a:t>
            </a:r>
            <a:r>
              <a:rPr lang="ru-RU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7%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признали авторитет педагога.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marL="109728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750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340768"/>
            <a:ext cx="8928992" cy="309634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b="1" dirty="0" err="1" smtClean="0">
                <a:solidFill>
                  <a:srgbClr val="FF0000"/>
                </a:solidFill>
              </a:rPr>
              <a:t>Буллинг</a:t>
            </a:r>
            <a:r>
              <a:rPr lang="ru-RU" sz="3100" dirty="0" smtClean="0"/>
              <a:t> -травля, запугивание подростка со стороны сверстников.</a:t>
            </a:r>
            <a:r>
              <a:rPr lang="ru-RU" sz="3100" b="1" dirty="0" smtClean="0"/>
              <a:t> </a:t>
            </a:r>
            <a:br>
              <a:rPr lang="ru-RU" sz="3100" b="1" dirty="0" smtClean="0"/>
            </a:br>
            <a:r>
              <a:rPr lang="ru-RU" sz="3100" b="1" dirty="0" smtClean="0">
                <a:solidFill>
                  <a:srgbClr val="FF0000"/>
                </a:solidFill>
              </a:rPr>
              <a:t>КИБЕРБУЛЛИНГ</a:t>
            </a:r>
            <a:r>
              <a:rPr lang="ru-RU" sz="3100" b="1" dirty="0" smtClean="0"/>
              <a:t> </a:t>
            </a:r>
            <a:r>
              <a:rPr lang="ru-RU" sz="3100" dirty="0" smtClean="0"/>
              <a:t>- агрессивные, умышленные, повторяющиеся и продолжительные во времени действия, совершаемые группой лиц или одним лицом с использованием электронных форм контакта в отношении жертвы, которой трудно защитить себя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User\Desktop\картинки для презентации\1616915_20131213110527.gi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4797152"/>
            <a:ext cx="2699792" cy="169517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04365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Статистика: Москва и Московская область 2017 год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Подростки 14-17 лет чаще всего становятся свидетелями агрессивного </a:t>
            </a:r>
            <a:r>
              <a:rPr lang="ru-RU" dirty="0" err="1" smtClean="0"/>
              <a:t>онлайн-поведения</a:t>
            </a:r>
            <a:r>
              <a:rPr lang="ru-RU" dirty="0" smtClean="0"/>
              <a:t> (46%), 44 % получали агрессивные сообщения, жертвами стали 48 %, 23% получали угрозы физической расправы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</a:rPr>
              <a:t>Специфика </a:t>
            </a:r>
            <a:r>
              <a:rPr lang="ru-RU" b="1" dirty="0" err="1" smtClean="0">
                <a:solidFill>
                  <a:srgbClr val="FF0000"/>
                </a:solidFill>
                <a:latin typeface="Times New Roman"/>
                <a:ea typeface="Times New Roman"/>
              </a:rPr>
              <a:t>кибербуллинга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: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dirty="0" smtClean="0"/>
              <a:t>-Анонимность и </a:t>
            </a:r>
            <a:r>
              <a:rPr lang="ru-RU" dirty="0" err="1" smtClean="0"/>
              <a:t>дистантность</a:t>
            </a:r>
            <a:r>
              <a:rPr lang="ru-RU" dirty="0" smtClean="0"/>
              <a:t> агрессора, агрессор чувствует себя менее уязвимым и ответственным </a:t>
            </a:r>
            <a:br>
              <a:rPr lang="ru-RU" dirty="0" smtClean="0"/>
            </a:br>
            <a:r>
              <a:rPr lang="ru-RU" dirty="0" smtClean="0"/>
              <a:t>– Не видна эмоциональная реакция жертвы </a:t>
            </a:r>
            <a:br>
              <a:rPr lang="ru-RU" dirty="0" smtClean="0"/>
            </a:br>
            <a:r>
              <a:rPr lang="ru-RU" dirty="0" smtClean="0"/>
              <a:t>– Возможность травли 24 часа, независимость от времени и места </a:t>
            </a:r>
            <a:br>
              <a:rPr lang="ru-RU" dirty="0" smtClean="0"/>
            </a:br>
            <a:r>
              <a:rPr lang="ru-RU" dirty="0" smtClean="0"/>
              <a:t>– Один источник (фото, пост и т.д.) может использоваться множество раз </a:t>
            </a:r>
            <a:br>
              <a:rPr lang="ru-RU" dirty="0" smtClean="0"/>
            </a:br>
            <a:r>
              <a:rPr lang="ru-RU" dirty="0" smtClean="0"/>
              <a:t>– Увеличение аудитории наблюдателей </a:t>
            </a:r>
            <a:br>
              <a:rPr lang="ru-RU" dirty="0" smtClean="0"/>
            </a:br>
            <a:r>
              <a:rPr lang="ru-RU" dirty="0" smtClean="0"/>
              <a:t>– Жертвой </a:t>
            </a:r>
            <a:r>
              <a:rPr lang="ru-RU" dirty="0" err="1" smtClean="0"/>
              <a:t>кибербуллинга</a:t>
            </a:r>
            <a:r>
              <a:rPr lang="ru-RU" dirty="0" smtClean="0"/>
              <a:t> может стать каждый вне зависимости от статуса </a:t>
            </a:r>
            <a:br>
              <a:rPr lang="ru-RU" dirty="0" smtClean="0"/>
            </a:br>
            <a:r>
              <a:rPr lang="ru-RU" dirty="0" smtClean="0"/>
              <a:t>– Не оставляет физических следов, незаметность для родителей, учителей </a:t>
            </a:r>
            <a:br>
              <a:rPr lang="ru-RU" dirty="0" smtClean="0"/>
            </a:br>
            <a:r>
              <a:rPr lang="ru-RU" dirty="0" smtClean="0"/>
              <a:t>– Жертва скрывает факт травли </a:t>
            </a:r>
            <a:br>
              <a:rPr lang="ru-RU" dirty="0" smtClean="0"/>
            </a:br>
            <a:r>
              <a:rPr lang="ru-RU" dirty="0" smtClean="0"/>
              <a:t>– </a:t>
            </a:r>
            <a:r>
              <a:rPr lang="ru-RU" dirty="0" err="1" smtClean="0"/>
              <a:t>Кибербуллингу</a:t>
            </a:r>
            <a:r>
              <a:rPr lang="ru-RU" dirty="0" smtClean="0"/>
              <a:t> нельзя противостоять в одиночку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70461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92696"/>
            <a:ext cx="8229600" cy="1066800"/>
          </a:xfrm>
        </p:spPr>
        <p:txBody>
          <a:bodyPr/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/>
                <a:ea typeface="Times New Roman"/>
              </a:rPr>
              <a:t>Способы </a:t>
            </a: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</a:rPr>
              <a:t>интернет-травли: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945736"/>
          </a:xfrm>
        </p:spPr>
        <p:txBody>
          <a:bodyPr>
            <a:normAutofit fontScale="62500" lnSpcReduction="20000"/>
          </a:bodyPr>
          <a:lstStyle/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В социальных сетях, на электронную почту, в системах интернет-коммуникаций жертва получает запугивающие, уничижительные сообщения.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В социальных сетях создаются группы против «жертвы», где она высмеивается. Там размещаются ролики, тексты унизительного содержания, проводятся опросы из серии «Хотели бы вы, чтобы Петю выгнали из класса?».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На сайтах знакомств от имени «жертвы» размещаются анкеты непристойного содержания с указанием настоящей почты или телефона, а в социальных сетях создаются поддельные странички «жертвы», где размещается информация непристойного, унизительного характера.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SzPts val="1000"/>
              <a:buFont typeface="Symbol"/>
              <a:buChar char=""/>
              <a:tabLst>
                <a:tab pos="457200" algn="l"/>
              </a:tabLs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Взламывается страничка «жертвы» в социальных сетях и там размещается неподобающая информация.</a:t>
            </a:r>
            <a:endParaRPr lang="ru-RU" sz="2000" b="1" dirty="0">
              <a:latin typeface="Calibri"/>
              <a:ea typeface="Calibri"/>
              <a:cs typeface="Times New Roman"/>
            </a:endParaRPr>
          </a:p>
          <a:p>
            <a:r>
              <a:rPr lang="ru-RU" b="1" dirty="0">
                <a:latin typeface="Times New Roman"/>
                <a:ea typeface="Times New Roman"/>
              </a:rPr>
              <a:t>Поведение ребенка снимается на видео, а затем размещается в Интернете, порой в измененном виде.</a:t>
            </a:r>
            <a:r>
              <a:rPr lang="ru-RU" b="1" dirty="0">
                <a:latin typeface="Times New Roman"/>
                <a:ea typeface="Calibri"/>
              </a:rPr>
              <a:t>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9072918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692696"/>
            <a:ext cx="8229600" cy="106680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Мотивы. Бой с тенью.</a:t>
            </a:r>
            <a:endParaRPr lang="ru-RU" sz="5400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C:\Users\User\Desktop\картинки для презентации\0f1d0a1b956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564904"/>
            <a:ext cx="4273165" cy="31835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3968" y="1772816"/>
            <a:ext cx="457200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Развлечение и власть – мотивы, которые отметили все возрастные группы. </a:t>
            </a:r>
          </a:p>
          <a:p>
            <a:r>
              <a:rPr lang="ru-RU" sz="2800" dirty="0" smtClean="0"/>
              <a:t>У старших подростков: мотив развлечения выбрали 46%, власти – 40%, причинение вреда другому (намеренная агрессия) и выплеск негатива – 35%.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9830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1440160"/>
          </a:xfrm>
        </p:spPr>
        <p:txBody>
          <a:bodyPr>
            <a:normAutofit fontScale="90000"/>
          </a:bodyPr>
          <a:lstStyle/>
          <a:p>
            <a:pPr algn="ctr">
              <a:spcAft>
                <a:spcPts val="1000"/>
              </a:spcAft>
            </a:pPr>
            <a:r>
              <a:rPr lang="ru-RU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b="1" dirty="0" smtClean="0"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Родителей должно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насторожить, если: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089752"/>
          </a:xfrm>
        </p:spPr>
        <p:txBody>
          <a:bodyPr/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ребенок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проявляет беспокойство и нежелание идти в школу;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внезапно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перестает интересоваться интернетом, хотя раньше был увлечен им;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нервничает </a:t>
            </a:r>
            <a:r>
              <a:rPr lang="ru-RU" dirty="0">
                <a:latin typeface="Times New Roman"/>
                <a:ea typeface="Calibri"/>
                <a:cs typeface="Times New Roman"/>
              </a:rPr>
              <a:t>при получении новых </a:t>
            </a:r>
            <a:r>
              <a:rPr lang="ru-RU" dirty="0" err="1">
                <a:latin typeface="Times New Roman"/>
                <a:ea typeface="Calibri"/>
                <a:cs typeface="Times New Roman"/>
              </a:rPr>
              <a:t>sms</a:t>
            </a:r>
            <a:r>
              <a:rPr lang="ru-RU" dirty="0">
                <a:latin typeface="Times New Roman"/>
                <a:ea typeface="Calibri"/>
                <a:cs typeface="Times New Roman"/>
              </a:rPr>
              <a:t>-сообщений или электронных писем.</a:t>
            </a:r>
            <a:endParaRPr lang="ru-RU" sz="20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3074" name="Picture 2" descr="C:\Users\User\Desktop\картинки для презентации\ген інтелекту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104" y="4293096"/>
            <a:ext cx="3030812" cy="22715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83764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5022304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  <a:latin typeface="Times New Roman"/>
                <a:ea typeface="Calibri"/>
              </a:rPr>
              <a:t>Чтобы беды не случилось, нужно доходчиво объяснить ребенку, что свой номер телефона, электронный адрес и прочие контактные данные не стоит давать никому, кроме близких друзей и родственников. 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8712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Если беда уже </a:t>
            </a: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стряслась…</a:t>
            </a:r>
            <a: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3200" b="1" dirty="0">
                <a:solidFill>
                  <a:srgbClr val="FF000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</a:br>
            <a:endParaRPr lang="ru-RU" b="1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73728"/>
          </a:xfrm>
        </p:spPr>
        <p:txBody>
          <a:bodyPr>
            <a:normAutofit fontScale="40000" lnSpcReduction="20000"/>
          </a:bodyPr>
          <a:lstStyle/>
          <a:p>
            <a:pPr marL="109728"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7400" b="1" u="sng" dirty="0">
                <a:solidFill>
                  <a:srgbClr val="7030A0"/>
                </a:solidFill>
                <a:latin typeface="Times New Roman" panose="02020603050405020304" pitchFamily="18" charset="0"/>
                <a:ea typeface="Calibri"/>
                <a:cs typeface="Times New Roman" panose="02020603050405020304" pitchFamily="18" charset="0"/>
              </a:rPr>
              <a:t>Родителям:</a:t>
            </a:r>
            <a:endParaRPr lang="ru-RU" sz="7400" b="1" dirty="0">
              <a:solidFill>
                <a:srgbClr val="7030A0"/>
              </a:solidFill>
              <a:latin typeface="Times New Roman" panose="02020603050405020304" pitchFamily="18" charset="0"/>
              <a:ea typeface="Calibri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4500" b="1" dirty="0">
                <a:latin typeface="Times New Roman"/>
                <a:ea typeface="Calibri"/>
                <a:cs typeface="Times New Roman"/>
              </a:rPr>
              <a:t>Не рассчитывайте, что все утрясется само собой. Немедленно переходите к активным действиям. Но прежде всего объясните подростку, что вы не стали относиться к нему хуже.</a:t>
            </a:r>
            <a:endParaRPr lang="ru-RU" sz="45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4500" b="1" dirty="0">
                <a:latin typeface="Times New Roman"/>
                <a:ea typeface="Calibri"/>
                <a:cs typeface="Times New Roman"/>
              </a:rPr>
              <a:t>Если травля происходит в </a:t>
            </a:r>
            <a:r>
              <a:rPr lang="ru-RU" sz="4500" b="1" dirty="0" err="1">
                <a:latin typeface="Times New Roman"/>
                <a:ea typeface="Calibri"/>
                <a:cs typeface="Times New Roman"/>
              </a:rPr>
              <a:t>соцсети</a:t>
            </a:r>
            <a:r>
              <a:rPr lang="ru-RU" sz="4500" b="1" dirty="0">
                <a:latin typeface="Times New Roman"/>
                <a:ea typeface="Calibri"/>
                <a:cs typeface="Times New Roman"/>
              </a:rPr>
              <a:t>, соберите улики, сохранив издевательские сообщения, и подайте жалобу ее администрации. На главной странице всегда есть ссылка, позволяющая связаться с координаторами проекта. Требуйте удалить все оскорбительные послания, а еще лучше – вообще «снесите» аккаунт своего чада.</a:t>
            </a:r>
            <a:endParaRPr lang="ru-RU" sz="45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0"/>
              </a:spcAft>
              <a:buFont typeface="Symbol"/>
              <a:buChar char=""/>
            </a:pPr>
            <a:r>
              <a:rPr lang="ru-RU" sz="4500" b="1" dirty="0">
                <a:latin typeface="Times New Roman"/>
                <a:ea typeface="Calibri"/>
                <a:cs typeface="Times New Roman"/>
              </a:rPr>
              <a:t>Если над ребенком издеваются по телефону, сообщите об этом оператору мобильной связи. Если </a:t>
            </a:r>
            <a:r>
              <a:rPr lang="ru-RU" sz="4500" b="1" dirty="0" err="1">
                <a:latin typeface="Times New Roman"/>
                <a:ea typeface="Calibri"/>
                <a:cs typeface="Times New Roman"/>
              </a:rPr>
              <a:t>буллинг</a:t>
            </a:r>
            <a:r>
              <a:rPr lang="ru-RU" sz="4500" b="1" dirty="0">
                <a:latin typeface="Times New Roman"/>
                <a:ea typeface="Calibri"/>
                <a:cs typeface="Times New Roman"/>
              </a:rPr>
              <a:t> не прекратится, смените номер телефона.</a:t>
            </a:r>
            <a:endParaRPr lang="ru-RU" sz="4500" b="1" dirty="0">
              <a:latin typeface="Calibri"/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15000"/>
              </a:lnSpc>
              <a:spcAft>
                <a:spcPts val="1000"/>
              </a:spcAft>
              <a:buFont typeface="Symbol"/>
              <a:buChar char=""/>
            </a:pPr>
            <a:r>
              <a:rPr lang="ru-RU" sz="4500" b="1" dirty="0">
                <a:latin typeface="Times New Roman"/>
                <a:ea typeface="Calibri"/>
                <a:cs typeface="Times New Roman"/>
              </a:rPr>
              <a:t>В случае, если в травле виновны соученики ребенка, обратитесь к администрации школы. Однако насколько серьезно она отреагирует на проблему, зависит лишь от индивидуальных качеств педагогического коллектива. Ведь понятие интернет-травли у нас нигде не закреплено.</a:t>
            </a:r>
            <a:endParaRPr lang="ru-RU" sz="4500" b="1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4226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ородская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Городская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Город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336</TotalTime>
  <Words>541</Words>
  <Application>Microsoft Office PowerPoint</Application>
  <PresentationFormat>Экран (4:3)</PresentationFormat>
  <Paragraphs>34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Городская</vt:lpstr>
      <vt:lpstr>Проблемы борьбы с кибербуллингом на законодательном уровне</vt:lpstr>
      <vt:lpstr>Буллинг -травля, запугивание подростка со стороны сверстников.  КИБЕРБУЛЛИНГ - агрессивные, умышленные, повторяющиеся и продолжительные во времени действия, совершаемые группой лиц или одним лицом с использованием электронных форм контакта в отношении жертвы, которой трудно защитить себя  </vt:lpstr>
      <vt:lpstr>Статистика: Москва и Московская область 2017 год</vt:lpstr>
      <vt:lpstr>Специфика кибербуллинга:</vt:lpstr>
      <vt:lpstr>Способы интернет-травли: </vt:lpstr>
      <vt:lpstr>Мотивы. Бой с тенью.</vt:lpstr>
      <vt:lpstr> Родителей должно насторожить, если: </vt:lpstr>
      <vt:lpstr>Чтобы беды не случилось, нужно доходчиво объяснить ребенку, что свой номер телефона, электронный адрес и прочие контактные данные не стоит давать никому, кроме близких друзей и родственников. </vt:lpstr>
      <vt:lpstr>Если беда уже стряслась… </vt:lpstr>
      <vt:lpstr>Презентация PowerPoint</vt:lpstr>
      <vt:lpstr>Российское исследование, проведенное Фондом развития Интернета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Интернет-травля.  Миф или реальность?</dc:title>
  <dc:creator>User</dc:creator>
  <cp:lastModifiedBy>LocalAdmin</cp:lastModifiedBy>
  <cp:revision>14</cp:revision>
  <dcterms:created xsi:type="dcterms:W3CDTF">2014-12-09T17:01:42Z</dcterms:created>
  <dcterms:modified xsi:type="dcterms:W3CDTF">2022-04-05T12:13:32Z</dcterms:modified>
</cp:coreProperties>
</file>