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7" r:id="rId3"/>
    <p:sldId id="268" r:id="rId4"/>
    <p:sldId id="270" r:id="rId5"/>
    <p:sldId id="264" r:id="rId6"/>
    <p:sldId id="258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80" r:id="rId15"/>
    <p:sldId id="278" r:id="rId16"/>
    <p:sldId id="279" r:id="rId17"/>
    <p:sldId id="261" r:id="rId18"/>
    <p:sldId id="265" r:id="rId19"/>
    <p:sldId id="266" r:id="rId20"/>
    <p:sldId id="26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BE6B-D276-4941-B247-944182014DD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5831-08DA-418C-BB8F-397E610765A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BE6B-D276-4941-B247-944182014DD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5831-08DA-418C-BB8F-397E610765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BE6B-D276-4941-B247-944182014DD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5831-08DA-418C-BB8F-397E610765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BE6B-D276-4941-B247-944182014DD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5831-08DA-418C-BB8F-397E610765A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BE6B-D276-4941-B247-944182014DD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5831-08DA-418C-BB8F-397E610765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BE6B-D276-4941-B247-944182014DD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5831-08DA-418C-BB8F-397E610765A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BE6B-D276-4941-B247-944182014DD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5831-08DA-418C-BB8F-397E610765A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BE6B-D276-4941-B247-944182014DD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5831-08DA-418C-BB8F-397E610765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BE6B-D276-4941-B247-944182014DD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5831-08DA-418C-BB8F-397E610765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BE6B-D276-4941-B247-944182014DD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5831-08DA-418C-BB8F-397E610765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BE6B-D276-4941-B247-944182014DD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D5831-08DA-418C-BB8F-397E610765A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241BE6B-D276-4941-B247-944182014DD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AD5831-08DA-418C-BB8F-397E610765A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dirty="0" smtClean="0"/>
              <a:t>Трудные </a:t>
            </a:r>
            <a:r>
              <a:rPr lang="ru-RU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>(конфликтные)</a:t>
            </a:r>
            <a:br>
              <a:rPr lang="ru-RU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</a:br>
            <a:r>
              <a:rPr lang="ru-RU" dirty="0" smtClean="0"/>
              <a:t>ситуации в школе.</a:t>
            </a:r>
            <a:br>
              <a:rPr lang="ru-RU" dirty="0" smtClean="0"/>
            </a:br>
            <a:r>
              <a:rPr lang="ru-RU" dirty="0" smtClean="0"/>
              <a:t>Причины возникновения и способы решения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457200" y="3140968"/>
            <a:ext cx="8229600" cy="2985195"/>
          </a:xfrm>
        </p:spPr>
        <p:txBody>
          <a:bodyPr>
            <a:normAutofit fontScale="92500" lnSpcReduction="10000"/>
          </a:bodyPr>
          <a:lstStyle/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pPr marL="45720" indent="0">
              <a:buNone/>
            </a:pPr>
            <a:endParaRPr lang="ru-RU" sz="1600" dirty="0" smtClean="0"/>
          </a:p>
          <a:p>
            <a:pPr marL="45720" indent="0">
              <a:buNone/>
            </a:pPr>
            <a:r>
              <a:rPr lang="ru-RU" sz="1600" dirty="0" smtClean="0"/>
              <a:t>Подготовила </a:t>
            </a:r>
          </a:p>
          <a:p>
            <a:pPr marL="45720" indent="0">
              <a:buNone/>
            </a:pPr>
            <a:r>
              <a:rPr lang="ru-RU" sz="1600" dirty="0" smtClean="0"/>
              <a:t>педагог-психолог</a:t>
            </a:r>
          </a:p>
          <a:p>
            <a:pPr marL="45720" indent="0">
              <a:buNone/>
            </a:pPr>
            <a:r>
              <a:rPr lang="ru-RU" sz="1600" dirty="0" smtClean="0"/>
              <a:t> </a:t>
            </a:r>
            <a:r>
              <a:rPr lang="ru-RU" sz="1600" dirty="0" err="1" smtClean="0"/>
              <a:t>Кувалдина</a:t>
            </a:r>
            <a:r>
              <a:rPr lang="ru-RU" sz="1600" dirty="0" smtClean="0"/>
              <a:t> И.А</a:t>
            </a:r>
            <a:endParaRPr lang="ru-RU" sz="1600" dirty="0"/>
          </a:p>
        </p:txBody>
      </p:sp>
      <p:pic>
        <p:nvPicPr>
          <p:cNvPr id="1026" name="Picture 2" descr="C:\Documents and Settings\Admin\Рабочий стол\3654810-c925da6a29c169e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140968"/>
            <a:ext cx="338437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3665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9"/>
            <a:ext cx="813690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Профилактикой мстительного поведения являются следующие принципы</a:t>
            </a:r>
            <a:r>
              <a:rPr lang="ru-RU" sz="24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b="1" i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b="1" i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400" b="1" i="1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1. </a:t>
            </a: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Строить отношения со всеми учениками по принципу заботы о них.</a:t>
            </a:r>
            <a:b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2. Учить учеников выражать душевную боль и страдания приемлемыми способами.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2070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758608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Характеристики поведения, направленного на избегание неудачи</a:t>
            </a:r>
            <a:r>
              <a:rPr lang="ru-RU" sz="2000" b="1" i="1" cap="all" dirty="0">
                <a:solidFill>
                  <a:srgbClr val="FF33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cap="all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Ученик теряет контроль над собой, когда давление ответственности становится слишком сильным, откладывает на потом, не доведение до конца, временная</a:t>
            </a:r>
            <a:r>
              <a:rPr lang="ru-RU" sz="2000" b="1" cap="all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000" cap="all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неспособность, официальные диагнозы.</a:t>
            </a:r>
            <a:endParaRPr lang="ru-RU" sz="16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Учитель </a:t>
            </a:r>
            <a:br>
              <a:rPr lang="ru-RU" sz="2000" b="1" i="1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-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чувствует себя профессионально беспомощным,</a:t>
            </a:r>
            <a:b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 -пытается оправдаться и объяснить поведение ученика </a:t>
            </a:r>
            <a:b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(с помощью специалиста).</a:t>
            </a:r>
            <a:endParaRPr lang="ru-RU" sz="16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sz="16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Принципы профилактики:</a:t>
            </a:r>
            <a:br>
              <a:rPr lang="ru-RU" sz="2000" b="1" i="1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-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Поддержка ученика, чтобы его внутренняя установка </a:t>
            </a:r>
            <a:b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«Я не могу» 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изменилась на </a:t>
            </a: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«</a:t>
            </a:r>
            <a:r>
              <a:rPr lang="ru-RU" sz="2000" b="1" dirty="0">
                <a:latin typeface="Times New Roman" pitchFamily="18" charset="0"/>
                <a:ea typeface="Times New Roman"/>
                <a:cs typeface="Times New Roman" pitchFamily="18" charset="0"/>
              </a:rPr>
              <a:t>Я могу». 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-Помощь в преодолении социальной изоляции путём включения ученика в отношения с другими людьми.</a:t>
            </a:r>
            <a:endParaRPr lang="ru-RU" sz="1600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421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0"/>
            <a:ext cx="8640960" cy="6357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/>
                <a:ea typeface="Times New Roman"/>
                <a:cs typeface="Times New Roman"/>
              </a:rPr>
              <a:t>Меры экстренного педагогического вмешательства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b="1" i="1" u="sng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u="sng" dirty="0" smtClean="0">
                <a:latin typeface="Times New Roman"/>
                <a:ea typeface="Times New Roman"/>
                <a:cs typeface="Times New Roman"/>
              </a:rPr>
              <a:t>Изменить </a:t>
            </a:r>
            <a:r>
              <a:rPr lang="ru-RU" sz="2400" b="1" i="1" u="sng" dirty="0">
                <a:latin typeface="Times New Roman"/>
                <a:ea typeface="Times New Roman"/>
                <a:cs typeface="Times New Roman"/>
              </a:rPr>
              <a:t>методы объяснения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cap="all" dirty="0">
                <a:solidFill>
                  <a:srgbClr val="006666"/>
                </a:solidFill>
                <a:latin typeface="Times New Roman"/>
                <a:ea typeface="+mj-ea"/>
                <a:cs typeface="Times New Roman"/>
              </a:rPr>
              <a:t>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Использовать осязаемый материал и компьютерные программы для формирования навыков,</a:t>
            </a:r>
            <a:br>
              <a:rPr lang="ru-RU" sz="2400" dirty="0">
                <a:latin typeface="Times New Roman"/>
                <a:ea typeface="Times New Roman"/>
                <a:cs typeface="Times New Roman"/>
              </a:rPr>
            </a:br>
            <a:r>
              <a:rPr lang="ru-RU" sz="2400" dirty="0">
                <a:latin typeface="Times New Roman"/>
                <a:ea typeface="Times New Roman"/>
                <a:cs typeface="Times New Roman"/>
              </a:rPr>
              <a:t> -учить за раз чему – то одному.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u="sng" dirty="0">
                <a:latin typeface="Times New Roman"/>
                <a:ea typeface="Times New Roman"/>
                <a:cs typeface="Times New Roman"/>
              </a:rPr>
              <a:t>Ввести дополнительные методы обучения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cap="all" dirty="0">
                <a:solidFill>
                  <a:srgbClr val="006666"/>
                </a:solidFill>
                <a:latin typeface="Times New Roman"/>
                <a:ea typeface="+mj-ea"/>
                <a:cs typeface="Times New Roman"/>
              </a:rPr>
              <a:t>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Дополнительная помощь от учителя,</a:t>
            </a:r>
            <a:br>
              <a:rPr lang="ru-RU" sz="2400" dirty="0">
                <a:latin typeface="Times New Roman"/>
                <a:ea typeface="Times New Roman"/>
                <a:cs typeface="Times New Roman"/>
              </a:rPr>
            </a:br>
            <a:r>
              <a:rPr lang="ru-RU" sz="2400" dirty="0">
                <a:latin typeface="Times New Roman"/>
                <a:ea typeface="Times New Roman"/>
                <a:cs typeface="Times New Roman"/>
              </a:rPr>
              <a:t> -помощь компетентных взрослых ,-ученики – репетиторы,</a:t>
            </a:r>
            <a:br>
              <a:rPr lang="ru-RU" sz="2400" dirty="0">
                <a:latin typeface="Times New Roman"/>
                <a:ea typeface="Times New Roman"/>
                <a:cs typeface="Times New Roman"/>
              </a:rPr>
            </a:br>
            <a:r>
              <a:rPr lang="ru-RU" sz="2400" dirty="0">
                <a:latin typeface="Times New Roman"/>
                <a:ea typeface="Times New Roman"/>
                <a:cs typeface="Times New Roman"/>
              </a:rPr>
              <a:t>классы коррекции.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u="sng" dirty="0">
                <a:latin typeface="Times New Roman"/>
                <a:ea typeface="Times New Roman"/>
                <a:cs typeface="Times New Roman"/>
              </a:rPr>
              <a:t>Учить позитивно рассказывать о том, что ты делаешь, и о себе. </a:t>
            </a:r>
            <a:endParaRPr lang="ru-RU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Классные плакаты с «заклинаниями», </a:t>
            </a:r>
            <a:br>
              <a:rPr lang="ru-RU" sz="2400" dirty="0">
                <a:latin typeface="Times New Roman"/>
                <a:ea typeface="Times New Roman"/>
                <a:cs typeface="Times New Roman"/>
              </a:rPr>
            </a:br>
            <a:r>
              <a:rPr lang="ru-RU" sz="2400" dirty="0">
                <a:latin typeface="Times New Roman"/>
                <a:ea typeface="Times New Roman"/>
                <a:cs typeface="Times New Roman"/>
              </a:rPr>
              <a:t>-ищите два «плюса» на каждый «минус»,</a:t>
            </a:r>
            <a:br>
              <a:rPr lang="ru-RU" sz="2400" dirty="0">
                <a:latin typeface="Times New Roman"/>
                <a:ea typeface="Times New Roman"/>
                <a:cs typeface="Times New Roman"/>
              </a:rPr>
            </a:br>
            <a:r>
              <a:rPr lang="ru-RU" sz="2400" dirty="0">
                <a:latin typeface="Times New Roman"/>
                <a:ea typeface="Times New Roman"/>
                <a:cs typeface="Times New Roman"/>
              </a:rPr>
              <a:t>- декларация «Я смогу» перед выполнением задания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dirty="0"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30417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39"/>
            <a:ext cx="8136904" cy="6144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b="1" i="1" u="sng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Делать ошибки нормальным и нужным явлением</a:t>
            </a:r>
            <a:endParaRPr lang="ru-RU" sz="1400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Рассказывайте об ошибках,</a:t>
            </a:r>
            <a:b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-показывайте ценность ошибки как попытки, </a:t>
            </a:r>
            <a:b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-минимизируйте последствия от сделанных ошибок.</a:t>
            </a:r>
            <a:endParaRPr lang="ru-RU" sz="1400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b="1" i="1" u="sng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Формировать веру в успех </a:t>
            </a:r>
            <a:endParaRPr lang="ru-RU" sz="1400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b="1" i="1" u="sng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Подчёркивайте любые улучшения, </a:t>
            </a:r>
            <a:br>
              <a:rPr lang="ru-RU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-объявляйте о любых вкладах, </a:t>
            </a:r>
            <a:br>
              <a:rPr lang="ru-RU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-раскрывайте сильные стороны учеников, </a:t>
            </a:r>
            <a:br>
              <a:rPr lang="ru-RU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-демонстрируйте веру в своих учеников, </a:t>
            </a:r>
            <a:br>
              <a:rPr lang="ru-RU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-признавайте трудность ваших заданий,  </a:t>
            </a:r>
            <a:br>
              <a:rPr lang="ru-RU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-ограничивайте время ваших заданий.</a:t>
            </a:r>
            <a:endParaRPr lang="ru-RU" sz="1400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b="1" i="1" u="sng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Концентрировать внимание учеников на уже достигнутых в прошлом успехах.</a:t>
            </a:r>
            <a:endParaRPr lang="ru-RU" sz="1400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Анализируйте прошлый успех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, повторяйте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и закрепляйте успехи.</a:t>
            </a:r>
            <a:endParaRPr lang="ru-RU" sz="1400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b="1" i="1" u="sng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Отмечать достижения</a:t>
            </a:r>
            <a:endParaRPr lang="ru-RU" sz="1400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Аплодисменты, </a:t>
            </a:r>
            <a:b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-«Звёзды и наклейки», награды и медали, выставки,</a:t>
            </a:r>
            <a:b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-позитивная изоляция,</a:t>
            </a:r>
            <a:b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-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самопризнание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400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15193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16632"/>
            <a:ext cx="7128792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>
                <a:latin typeface="Times New Roman"/>
                <a:ea typeface="Times New Roman"/>
                <a:cs typeface="Times New Roman"/>
              </a:rPr>
              <a:t>Типы конфликтных личностей</a:t>
            </a:r>
            <a:endParaRPr lang="ru-RU" sz="28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846062"/>
            <a:ext cx="43599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latin typeface="Times New Roman"/>
                <a:ea typeface="Times New Roman"/>
              </a:rPr>
              <a:t>1. Демонстративный. 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1430837"/>
            <a:ext cx="37243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latin typeface="Times New Roman"/>
                <a:ea typeface="Times New Roman"/>
              </a:rPr>
              <a:t>2. Ригидный. 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2015612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latin typeface="Times New Roman"/>
                <a:ea typeface="Times New Roman"/>
              </a:rPr>
              <a:t>3. Сверхточный (Педант). 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2708920"/>
            <a:ext cx="4126015" cy="622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latin typeface="Times New Roman"/>
                <a:ea typeface="Times New Roman"/>
                <a:cs typeface="Times New Roman"/>
              </a:rPr>
              <a:t>4. Бесконфликтный. </a:t>
            </a:r>
            <a:endParaRPr lang="ru-RU" sz="24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3223558"/>
            <a:ext cx="7128792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latin typeface="Times New Roman"/>
                <a:ea typeface="Times New Roman"/>
                <a:cs typeface="Times New Roman"/>
              </a:rPr>
              <a:t>5. Неуправляемый (Танк). </a:t>
            </a:r>
            <a:endParaRPr lang="ru-RU" sz="24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3982998"/>
            <a:ext cx="36390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atin typeface="Times New Roman"/>
                <a:ea typeface="Times New Roman"/>
              </a:rPr>
              <a:t>6.  «Пиявка» 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1619671" y="4443210"/>
            <a:ext cx="62646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 startAt="7"/>
            </a:pPr>
            <a:r>
              <a:rPr lang="ru-RU" sz="3200" b="1" i="1" dirty="0" smtClean="0">
                <a:latin typeface="Times New Roman"/>
                <a:ea typeface="Times New Roman"/>
              </a:rPr>
              <a:t>Безвольный </a:t>
            </a:r>
            <a:r>
              <a:rPr lang="ru-RU" sz="3200" b="1" i="1" dirty="0">
                <a:latin typeface="Times New Roman"/>
                <a:ea typeface="Times New Roman"/>
              </a:rPr>
              <a:t>(</a:t>
            </a:r>
            <a:r>
              <a:rPr lang="ru-RU" sz="3200" b="1" i="1" dirty="0" smtClean="0">
                <a:latin typeface="Times New Roman"/>
                <a:ea typeface="Times New Roman"/>
              </a:rPr>
              <a:t>Вата).</a:t>
            </a:r>
            <a:r>
              <a:rPr lang="ru-RU" sz="3200" b="1" i="1" dirty="0" smtClean="0">
                <a:latin typeface="Calibri"/>
                <a:ea typeface="Times New Roman"/>
                <a:cs typeface="Times New Roman"/>
              </a:rPr>
              <a:t> </a:t>
            </a:r>
          </a:p>
          <a:p>
            <a:r>
              <a:rPr lang="ru-RU" sz="3200" b="1" i="1" dirty="0" smtClean="0">
                <a:latin typeface="Calibri"/>
                <a:cs typeface="Times New Roman"/>
              </a:rPr>
              <a:t>8. Обвинитель.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06718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6632"/>
            <a:ext cx="8568952" cy="6144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latin typeface="Times New Roman"/>
                <a:ea typeface="Times New Roman"/>
                <a:cs typeface="Times New Roman"/>
              </a:rPr>
              <a:t>Выводы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: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Конфликта не надо бояться. Он является неким индикатором того, куда надо направлять первоочередные усилия.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2) Не всегда конфликт определяется одной проблемой. Возможно переплетение внутреннего конфликта с инновационным.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3) Безусловно, разрешение конфликта через сотрудничество является преимущественным. Но иногда первоначально надо применять другие методы (уход от конфликта, силой, через компромисс и т. д.) согласно ситуации.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4) При анализе конфликтной ситуации важно рассмотреть все факторы, способствующие ее возникновению. 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5) При инновационном конфликте необходим анализ быстроты внедрения новшеств. Не стоит сразу всех «включать в эксперимент», это можно делать постепенно, опираясь на инициативную группу.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Какими бы путями ни решались конфликтные ситуации, какими бы благородными целями ни руководствовались их участники, они никогда не должны противоречить нормам педагогической этики и требованиям общественной морали. Конфликт - тот же порох. Он вспыхнет или от слова, или от   единственного поступка. Поэтому лучший способ предупредить или разрешить любой конфликт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, обеспечить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высокую культуру общения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.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793851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8072"/>
            <a:ext cx="8424936" cy="497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Существует специальная технология общения, приемы которой убедительно демонстрирует американский учёный – психолог Д. Карнеги.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	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tabLst>
                <a:tab pos="90170" algn="l"/>
              </a:tabLs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УЛЫБАЙТЕСЬ! Улыбка обогащает тех, кто ее получает, и не обедняет тех, кто ее дает!</a:t>
            </a:r>
            <a:endParaRPr lang="ru-RU" sz="16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2. Помните, что для человека звук его имени является самым важным звуком в человеческой речи. Как можно чаще обращайтесь к другому человеку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(ученикам) по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имени.</a:t>
            </a:r>
            <a:endParaRPr lang="ru-RU" sz="16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3. Давайте четко и искренне признавать хорошее в других.</a:t>
            </a:r>
            <a:endParaRPr lang="ru-RU" sz="16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4. Будьте сердечными в своем одобрении и щедры на похвалы, и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ученики будут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дорожить вашими словами, помнить их в течение всей жизни.</a:t>
            </a:r>
            <a:endParaRPr lang="ru-RU" sz="16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5. Желание понимать другого человека порождает сотрудничество. </a:t>
            </a:r>
            <a:endParaRPr lang="ru-RU" sz="16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409436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7848872" cy="557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40"/>
              </a:lnSpc>
              <a:spcBef>
                <a:spcPts val="140"/>
              </a:spcBef>
              <a:spcAft>
                <a:spcPts val="140"/>
              </a:spcAft>
            </a:pPr>
            <a:r>
              <a:rPr lang="ru-RU" sz="3600" b="1" kern="50" dirty="0" smtClean="0">
                <a:effectLst/>
                <a:latin typeface="Times New Roman"/>
                <a:ea typeface="Times New Roman"/>
              </a:rPr>
              <a:t>Единый алгоритм решения любого</a:t>
            </a:r>
          </a:p>
          <a:p>
            <a:pPr algn="ctr">
              <a:spcBef>
                <a:spcPts val="140"/>
              </a:spcBef>
              <a:spcAft>
                <a:spcPts val="140"/>
              </a:spcAft>
            </a:pPr>
            <a:r>
              <a:rPr lang="ru-RU" sz="3600" b="1" kern="50" dirty="0" smtClean="0">
                <a:effectLst/>
                <a:latin typeface="Times New Roman"/>
                <a:ea typeface="Times New Roman"/>
              </a:rPr>
              <a:t> школьного конфликта</a:t>
            </a:r>
          </a:p>
          <a:p>
            <a:pPr algn="ctr">
              <a:spcBef>
                <a:spcPts val="140"/>
              </a:spcBef>
              <a:spcAft>
                <a:spcPts val="140"/>
              </a:spcAft>
            </a:pPr>
            <a:endParaRPr lang="ru-RU" kern="50" dirty="0" smtClean="0">
              <a:effectLst/>
              <a:latin typeface="Times New Roman"/>
              <a:ea typeface="Times New Roman"/>
            </a:endParaRP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kern="50" dirty="0" smtClean="0">
                <a:effectLst/>
                <a:latin typeface="Times New Roman"/>
                <a:ea typeface="Times New Roman"/>
              </a:rPr>
              <a:t>Изучив приведенные рекомендации к каждому из конфликтов в школе, можно проследить схожесть их конструктивного  разрешения. Обозначим его еще раз. </a:t>
            </a:r>
            <a:endParaRPr lang="ru-RU" sz="2000" kern="50" dirty="0" smtClean="0">
              <a:effectLst/>
              <a:latin typeface="Calibri"/>
              <a:ea typeface="Arial Unicode MS"/>
            </a:endParaRPr>
          </a:p>
          <a:p>
            <a:pPr marL="342900" lvl="0" indent="-342900">
              <a:spcBef>
                <a:spcPts val="140"/>
              </a:spcBef>
              <a:spcAft>
                <a:spcPts val="140"/>
              </a:spcAft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000" kern="50" dirty="0" smtClean="0">
                <a:effectLst/>
                <a:latin typeface="Times New Roman"/>
                <a:ea typeface="Times New Roman"/>
              </a:rPr>
              <a:t>Первое, что окажет пользу, когда проблема назрела, это </a:t>
            </a:r>
            <a:r>
              <a:rPr lang="ru-RU" sz="2000" b="1" kern="50" dirty="0" smtClean="0">
                <a:effectLst/>
                <a:latin typeface="Times New Roman"/>
                <a:ea typeface="Times New Roman"/>
              </a:rPr>
              <a:t>спокойствие</a:t>
            </a:r>
            <a:r>
              <a:rPr lang="ru-RU" sz="2000" kern="50" dirty="0" smtClean="0">
                <a:effectLst/>
                <a:latin typeface="Times New Roman"/>
                <a:ea typeface="Times New Roman"/>
              </a:rPr>
              <a:t>.</a:t>
            </a:r>
            <a:endParaRPr lang="ru-RU" sz="2000" kern="50" dirty="0" smtClean="0">
              <a:effectLst/>
              <a:latin typeface="Symbol"/>
              <a:ea typeface="Arial Unicode MS"/>
            </a:endParaRPr>
          </a:p>
          <a:p>
            <a:pPr marL="342900" lvl="0" indent="-342900">
              <a:spcBef>
                <a:spcPts val="140"/>
              </a:spcBef>
              <a:spcAft>
                <a:spcPts val="140"/>
              </a:spcAft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000" kern="50" dirty="0" smtClean="0">
                <a:effectLst/>
                <a:latin typeface="Times New Roman"/>
                <a:ea typeface="Times New Roman"/>
              </a:rPr>
              <a:t>Второй момент — анализ ситуации </a:t>
            </a:r>
            <a:r>
              <a:rPr lang="ru-RU" sz="2000" b="1" kern="50" dirty="0" smtClean="0">
                <a:effectLst/>
                <a:latin typeface="Times New Roman"/>
                <a:ea typeface="Times New Roman"/>
              </a:rPr>
              <a:t>без превратности</a:t>
            </a:r>
            <a:r>
              <a:rPr lang="ru-RU" sz="2000" kern="50" dirty="0" smtClean="0">
                <a:effectLst/>
                <a:latin typeface="Times New Roman"/>
                <a:ea typeface="Times New Roman"/>
              </a:rPr>
              <a:t>.</a:t>
            </a:r>
            <a:endParaRPr lang="ru-RU" sz="2000" kern="50" dirty="0" smtClean="0">
              <a:effectLst/>
              <a:latin typeface="Symbol"/>
              <a:ea typeface="Arial Unicode MS"/>
            </a:endParaRPr>
          </a:p>
          <a:p>
            <a:pPr marL="342900" lvl="0" indent="-342900">
              <a:spcBef>
                <a:spcPts val="140"/>
              </a:spcBef>
              <a:spcAft>
                <a:spcPts val="140"/>
              </a:spcAft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000" kern="50" dirty="0" smtClean="0">
                <a:effectLst/>
                <a:latin typeface="Times New Roman"/>
                <a:ea typeface="Times New Roman"/>
              </a:rPr>
              <a:t>Третьим важным пунктом является </a:t>
            </a:r>
            <a:r>
              <a:rPr lang="ru-RU" sz="2000" b="1" kern="50" dirty="0" smtClean="0">
                <a:effectLst/>
                <a:latin typeface="Times New Roman"/>
                <a:ea typeface="Times New Roman"/>
              </a:rPr>
              <a:t>открытый диалог</a:t>
            </a:r>
            <a:r>
              <a:rPr lang="ru-RU" sz="2000" kern="50" dirty="0" smtClean="0">
                <a:effectLst/>
                <a:latin typeface="Times New Roman"/>
                <a:ea typeface="Times New Roman"/>
              </a:rPr>
              <a:t> между конфликтующими сторонами, умение выслушать собеседника, спокойно изложить свой взгляд на проблему конфликта.</a:t>
            </a:r>
            <a:endParaRPr lang="ru-RU" sz="2000" kern="50" dirty="0" smtClean="0">
              <a:effectLst/>
              <a:latin typeface="Symbol"/>
              <a:ea typeface="Arial Unicode MS"/>
            </a:endParaRPr>
          </a:p>
          <a:p>
            <a:pPr marL="342900" lvl="0" indent="-342900">
              <a:spcBef>
                <a:spcPts val="140"/>
              </a:spcBef>
              <a:spcAft>
                <a:spcPts val="140"/>
              </a:spcAft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2000" kern="50" dirty="0" smtClean="0">
                <a:effectLst/>
                <a:latin typeface="Times New Roman"/>
                <a:ea typeface="Times New Roman"/>
              </a:rPr>
              <a:t>Четвертое, что поможет прийти к нужному конструктивному итогу — </a:t>
            </a:r>
            <a:r>
              <a:rPr lang="ru-RU" sz="2000" b="1" kern="50" dirty="0" smtClean="0">
                <a:effectLst/>
                <a:latin typeface="Times New Roman"/>
                <a:ea typeface="Times New Roman"/>
              </a:rPr>
              <a:t>выявление общей цели</a:t>
            </a:r>
            <a:r>
              <a:rPr lang="ru-RU" sz="2000" kern="50" dirty="0" smtClean="0">
                <a:effectLst/>
                <a:latin typeface="Times New Roman"/>
                <a:ea typeface="Times New Roman"/>
              </a:rPr>
              <a:t>, способов решения проблемы, позволяющих к этой цели прийти.</a:t>
            </a:r>
            <a:endParaRPr lang="ru-RU" sz="2000" kern="50" dirty="0" smtClean="0">
              <a:effectLst/>
              <a:latin typeface="Symbol"/>
              <a:ea typeface="Arial Unicode MS"/>
            </a:endParaRPr>
          </a:p>
          <a:p>
            <a:pPr marL="285750" indent="-285750"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2000" kern="50" dirty="0" smtClean="0">
                <a:effectLst/>
                <a:latin typeface="Times New Roman"/>
                <a:ea typeface="Times New Roman"/>
              </a:rPr>
              <a:t>Последним, пятым пунктом станут </a:t>
            </a:r>
            <a:r>
              <a:rPr lang="ru-RU" sz="2000" b="1" kern="50" dirty="0" smtClean="0">
                <a:effectLst/>
                <a:latin typeface="Times New Roman"/>
                <a:ea typeface="Times New Roman"/>
              </a:rPr>
              <a:t>выводы</a:t>
            </a:r>
            <a:r>
              <a:rPr lang="ru-RU" sz="2000" kern="50" dirty="0" smtClean="0">
                <a:effectLst/>
                <a:latin typeface="Times New Roman"/>
                <a:ea typeface="Times New Roman"/>
              </a:rPr>
              <a:t>, которые помогут избежать ошибок общения и взаимодействия в будущем.</a:t>
            </a:r>
            <a:endParaRPr lang="ru-RU" sz="2000" kern="50" dirty="0">
              <a:effectLst/>
              <a:latin typeface="Calibri"/>
              <a:ea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817548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-1187648"/>
            <a:ext cx="896448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b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</a:rPr>
              <a:t>Правило 1.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i="1" dirty="0">
                <a:latin typeface="Times New Roman"/>
                <a:ea typeface="Times New Roman"/>
              </a:rPr>
              <a:t>«Два возбужденных человека не в состоянии прийти к согласию»(Дейл Карнеги).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Постарайтесь приложить волевые усилия, чтобы в острой ситуации сдержать себя, ни в коем случае «... не бранитесь и не раздражайтесь» (</a:t>
            </a:r>
            <a:r>
              <a:rPr lang="ru-RU" dirty="0" err="1">
                <a:latin typeface="Times New Roman"/>
                <a:ea typeface="Times New Roman"/>
              </a:rPr>
              <a:t>Адамецкий</a:t>
            </a:r>
            <a:r>
              <a:rPr lang="ru-RU" dirty="0">
                <a:latin typeface="Times New Roman"/>
                <a:ea typeface="Times New Roman"/>
              </a:rPr>
              <a:t>). Подростковая и юношеская аудитория высоко ценит спокойствие, «величавую медлительность» и юмор педагогов в напряженных ситуациях.</a:t>
            </a: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Правило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</a:rPr>
              <a:t>2. </a:t>
            </a:r>
            <a:r>
              <a:rPr lang="ru-RU" i="1" dirty="0">
                <a:latin typeface="Times New Roman"/>
                <a:ea typeface="Times New Roman"/>
              </a:rPr>
              <a:t>«Задержка реакции».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Не следует сразу же вступать в полемику с оппонентом, особенно если его действия не представляют угрозы для окружающих. Надо сделать вид, что Вы как будто не замечаете нарушителя, хотя в то же время даете понять, что хорошо видите его действия. Суть приема в том, что он подчеркивает второстепенность вызывающего поведения нарушителя и поэтому педагогу вроде бы пока не до него.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«Факт </a:t>
            </a:r>
            <a:r>
              <a:rPr lang="ru-RU" dirty="0" err="1">
                <a:latin typeface="Times New Roman"/>
                <a:ea typeface="Times New Roman"/>
              </a:rPr>
              <a:t>незамечания</a:t>
            </a:r>
            <a:r>
              <a:rPr lang="ru-RU" dirty="0">
                <a:latin typeface="Times New Roman"/>
                <a:ea typeface="Times New Roman"/>
              </a:rPr>
              <a:t>» явного нарушения позволяет внести некоторую растерянность в действия дезорганизатора и снижает его активность, вносит первые сомнения в сознание остальных учащихся относительно их позиции - кого поддержать: учителя или ученика? Оптимальное время задержки 10-15 секунд, хотя в ситуации конфликта они воспринимаются как более длительный интервал времени в связи с ожиданием ответа учителя на вызов школьника.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806422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-2849642"/>
            <a:ext cx="8784976" cy="9787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b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</a:rPr>
              <a:t>Правило 3.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i="1" dirty="0">
                <a:latin typeface="Times New Roman"/>
                <a:ea typeface="Times New Roman"/>
              </a:rPr>
              <a:t>«Перевод реакции».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Этот прием также служит для развенчания значительности поступка и личности самого нарушителя. Этот прием технически реализуется через выполнение учителем повседневных действий на уроке (обращение к классу с приветствием, работа с журналом, взгляд в окно и т.д.) несмотря на чрезвычайную обстановку (казалось бы не терпящую отлагательства). В итоге «герой» конфликта остается наедине с собой, этим снижается сам «замысел» борьбы.</a:t>
            </a: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Правило 4</a:t>
            </a:r>
            <a:r>
              <a:rPr lang="ru-RU" b="1" dirty="0" smtClean="0">
                <a:latin typeface="Times New Roman"/>
                <a:ea typeface="Times New Roman"/>
              </a:rPr>
              <a:t>.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i="1" dirty="0">
                <a:latin typeface="Times New Roman"/>
                <a:ea typeface="Times New Roman"/>
              </a:rPr>
              <a:t>«Рационализация ситуации».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Известно, что все то, что стало смешным и неуклюжим в глазах окружающих, теряет силу воздействия и перестает быть опасным. Осмеянный нарушитель как носитель отрицательных групповых норм теряет авторитет в глазах класса, его отрицательное влияние на класс резко уменьшается, зато авторитет и влияние учителя возрастает.</a:t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Способность учителя применить юмор в конфликтной ситуации быстро разряжает обстановку, а дружный смех присутствующих по поводу неуклюжести их товарища завершает дело. Конфликт снимается, торжествует учитель, а в его лице — положительные нормы и ценности. Совместные переживания торжества добра несут нравственное оздоровление всем ученикам, в том числе и зачинщику конфликта</a:t>
            </a: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Правило</a:t>
            </a:r>
            <a:r>
              <a:rPr lang="ru-RU" dirty="0">
                <a:latin typeface="Times New Roman"/>
                <a:ea typeface="Times New Roman"/>
              </a:rPr>
              <a:t> 5</a:t>
            </a:r>
            <a:r>
              <a:rPr lang="ru-RU" dirty="0" smtClean="0">
                <a:latin typeface="Times New Roman"/>
                <a:ea typeface="Times New Roman"/>
              </a:rPr>
              <a:t>. </a:t>
            </a:r>
            <a:r>
              <a:rPr lang="ru-RU" i="1" dirty="0">
                <a:latin typeface="Times New Roman"/>
                <a:ea typeface="Times New Roman"/>
              </a:rPr>
              <a:t>«Парадоксальная реакция».</a:t>
            </a:r>
            <a:endParaRPr lang="ru-RU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Постарайтесь при случае использовать коварный замысел школьника сорвать урок с пользой (!) для урока. Желательно еще поблагодарить нарушителя за помощь (с легкой иронией</a:t>
            </a:r>
            <a:r>
              <a:rPr lang="ru-RU" dirty="0" smtClean="0">
                <a:latin typeface="Times New Roman"/>
                <a:ea typeface="Times New Roman"/>
              </a:rPr>
              <a:t>).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Заметим</a:t>
            </a:r>
            <a:r>
              <a:rPr lang="ru-RU" dirty="0">
                <a:latin typeface="Times New Roman"/>
                <a:ea typeface="Times New Roman"/>
              </a:rPr>
              <a:t>, что учитель, успешно использующийся правило, предстает в мнении школьников «сильной личностью» и приобретает авторитет на длительное время.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52871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640960" cy="6424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ru-RU" sz="3200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Цель нашего семинара </a:t>
            </a:r>
            <a:r>
              <a:rPr lang="ru-RU" sz="3200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– помочь молодым педагогам расширить свой “репертуар” поведенческих реакций на трудные (конфликтные) ситуации за счет включения в него навыков конструктивного взаимодействия и сотрудничества.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ru-RU" sz="3200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Уважение к личности ученика, общение с ним “на равных” - это вовсе не просто и требует от педагога определенной личностной зрелости. Только изменившись сам. Ты можешь изменить другого. </a:t>
            </a:r>
            <a:endParaRPr lang="ru-RU" sz="24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470477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309747481.39889032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600" y="548680"/>
            <a:ext cx="7488832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683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8208912" cy="568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b="1" u="sng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Упражнения «Снежинки».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u="sng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Педагоги берут листок бумаги, и действуют по алгоритму: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750"/>
              </a:spcAft>
              <a:tabLst>
                <a:tab pos="457200" algn="l"/>
              </a:tabLst>
            </a:pPr>
            <a:r>
              <a:rPr lang="ru-RU" sz="2400" u="sng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Молча возьмите листок.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750"/>
              </a:spcAft>
              <a:tabLst>
                <a:tab pos="457200" algn="l"/>
              </a:tabLst>
            </a:pPr>
            <a:r>
              <a:rPr lang="ru-RU" sz="2400" u="sng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Сложите его пополам.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750"/>
              </a:spcAft>
              <a:tabLst>
                <a:tab pos="457200" algn="l"/>
              </a:tabLst>
            </a:pPr>
            <a:r>
              <a:rPr lang="ru-RU" sz="2400" u="sng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Оторвите правый верхний угол.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750"/>
              </a:spcAft>
              <a:tabLst>
                <a:tab pos="457200" algn="l"/>
              </a:tabLst>
            </a:pPr>
            <a:r>
              <a:rPr lang="ru-RU" sz="2400" u="sng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Сложите ещё раз пополам.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750"/>
              </a:spcAft>
              <a:tabLst>
                <a:tab pos="457200" algn="l"/>
              </a:tabLst>
            </a:pPr>
            <a:r>
              <a:rPr lang="ru-RU" sz="2400" u="sng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Ещё раз оторвите правый верхний угол.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750"/>
              </a:spcAft>
              <a:tabLst>
                <a:tab pos="457200" algn="l"/>
              </a:tabLst>
            </a:pPr>
            <a:r>
              <a:rPr lang="ru-RU" sz="2400" u="sng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Ещё раз сложите пополам.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750"/>
              </a:spcAft>
              <a:tabLst>
                <a:tab pos="457200" algn="l"/>
              </a:tabLst>
            </a:pPr>
            <a:r>
              <a:rPr lang="ru-RU" sz="2400" u="sng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ещё раз оторвите верхний правый угол.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750"/>
              </a:spcAft>
              <a:tabLst>
                <a:tab pos="457200" algn="l"/>
              </a:tabLst>
            </a:pPr>
            <a:r>
              <a:rPr lang="ru-RU" sz="2400" u="sng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Разверните листок и покажите своё “произведение искусства” коллегам.</a:t>
            </a:r>
            <a:endParaRPr lang="ru-RU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841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-1295370"/>
            <a:ext cx="87129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>
              <a:solidFill>
                <a:prstClr val="black"/>
              </a:solidFill>
            </a:endParaRPr>
          </a:p>
          <a:p>
            <a:endParaRPr lang="ru-RU" sz="3200" b="1" dirty="0">
              <a:solidFill>
                <a:prstClr val="black"/>
              </a:solidFill>
            </a:endParaRPr>
          </a:p>
          <a:p>
            <a:endParaRPr lang="ru-RU" sz="3200" b="1" dirty="0" smtClean="0">
              <a:solidFill>
                <a:prstClr val="black"/>
              </a:solidFill>
            </a:endParaRPr>
          </a:p>
          <a:p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764704"/>
            <a:ext cx="856895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>
                <a:solidFill>
                  <a:prstClr val="black"/>
                </a:solidFill>
              </a:rPr>
              <a:t>Конфли́кт</a:t>
            </a:r>
            <a:r>
              <a:rPr lang="ru-RU" sz="3200" dirty="0">
                <a:solidFill>
                  <a:prstClr val="black"/>
                </a:solidFill>
              </a:rPr>
              <a:t> — </a:t>
            </a:r>
            <a:r>
              <a:rPr lang="ru-RU" sz="40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40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от лат. </a:t>
            </a:r>
            <a:r>
              <a:rPr lang="ru-RU" sz="4000" dirty="0" err="1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Конфликтус</a:t>
            </a:r>
            <a:r>
              <a:rPr lang="ru-RU" sz="40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- столкновение) - это столкновение противоположно направленных целей, интересов, позиций, мнений, точек зрения, взглядов</a:t>
            </a:r>
            <a:r>
              <a:rPr lang="ru-RU" sz="40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endParaRPr lang="ru-RU" sz="3200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54890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51344"/>
            <a:ext cx="7704856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Выделяют 2 вида конфликта в зависимости от поведения оппонентов</a:t>
            </a:r>
            <a:r>
              <a:rPr lang="ru-RU" dirty="0" smtClean="0"/>
              <a:t>:</a:t>
            </a:r>
          </a:p>
          <a:p>
            <a:endParaRPr lang="ru-RU" dirty="0"/>
          </a:p>
          <a:p>
            <a:pPr algn="just"/>
            <a:r>
              <a:rPr lang="ru-RU" dirty="0" smtClean="0"/>
              <a:t> </a:t>
            </a:r>
            <a:r>
              <a:rPr lang="ru-RU" sz="2800" b="1" u="sng" dirty="0"/>
              <a:t>Деструктивный </a:t>
            </a:r>
            <a:r>
              <a:rPr lang="ru-RU" sz="2800" dirty="0"/>
              <a:t>— когда столкновения является </a:t>
            </a:r>
            <a:r>
              <a:rPr lang="ru-RU" sz="2800" dirty="0" smtClean="0"/>
              <a:t>неудовлетворением </a:t>
            </a:r>
            <a:r>
              <a:rPr lang="ru-RU" sz="2800" dirty="0"/>
              <a:t>одной или обеих сторон итогом столкновения, разрушение отношений, обиды, непонимание. </a:t>
            </a:r>
            <a:endParaRPr lang="ru-RU" sz="2800" dirty="0" smtClean="0"/>
          </a:p>
          <a:p>
            <a:pPr algn="just"/>
            <a:endParaRPr lang="ru-RU" sz="2800" dirty="0"/>
          </a:p>
          <a:p>
            <a:pPr algn="just"/>
            <a:r>
              <a:rPr lang="ru-RU" sz="2800" b="1" u="sng" dirty="0" smtClean="0"/>
              <a:t>Конструктивный</a:t>
            </a:r>
            <a:r>
              <a:rPr lang="ru-RU" sz="2800" dirty="0" smtClean="0"/>
              <a:t> </a:t>
            </a:r>
            <a:r>
              <a:rPr lang="ru-RU" sz="2800" dirty="0"/>
              <a:t>— является конфликт, решение которого стало полезным для сторон, принимавших в нем участие, если они построили, приобрели в нем что-то ценное для себя, удовлетворены его результатом.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11753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spor_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852936"/>
            <a:ext cx="2801888" cy="2099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77668"/>
            <a:ext cx="8568952" cy="5613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Характеристики поведения, направленного на привлечение внимания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При данном типе поведения  ученики делают то, что отвлекает внимание учителя и класса, демонстрируют поведение    «в-час-по-чайной-ложке»,  т.е. все требуемые учителем действия выполняют очень и очень медленно.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>
                <a:latin typeface="Times New Roman" pitchFamily="18" charset="0"/>
                <a:ea typeface="Times New Roman"/>
                <a:cs typeface="Times New Roman" pitchFamily="18" charset="0"/>
              </a:rPr>
              <a:t>Учитель </a:t>
            </a:r>
            <a:br>
              <a:rPr lang="ru-RU" sz="2400" u="sng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- раздражен и возмущен, 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-делает словесные замечания,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 -выговоры,  угрозы.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Для предотвращения данного поведения учителю нужно больше внимания уделять воспитанию тактичного поведении.</a:t>
            </a:r>
            <a:endParaRPr lang="ru-RU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183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748883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latin typeface="Times New Roman"/>
                <a:ea typeface="Times New Roman"/>
                <a:cs typeface="Times New Roman"/>
              </a:rPr>
              <a:t>Для  привлечения внимания учеников учителю лучше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u="sng" dirty="0">
                <a:latin typeface="Times New Roman"/>
                <a:ea typeface="Times New Roman"/>
                <a:cs typeface="Times New Roman"/>
              </a:rPr>
              <a:t>минимизировать внимание: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latin typeface="Times New Roman"/>
                <a:ea typeface="Times New Roman"/>
                <a:cs typeface="Times New Roman"/>
              </a:rPr>
              <a:t>-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игнорировать демонстративное поведение;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-вести контакт глазами;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 становиться рядом;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-вставлять имя ученика в текст объяснения урока;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-посылать секретный знак, письменные замечания.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u="sng" dirty="0">
                <a:latin typeface="Times New Roman"/>
                <a:ea typeface="Times New Roman"/>
                <a:cs typeface="Times New Roman"/>
              </a:rPr>
              <a:t>Делайте неожиданности!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-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Издайте музыкальный звук.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-Говорите тихим голосом.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-Измените голос.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-Говорите со стеной (или с портретом).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-Временно прекратите вести урок.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u="sng" dirty="0">
                <a:latin typeface="Times New Roman"/>
                <a:ea typeface="Times New Roman"/>
                <a:cs typeface="Times New Roman"/>
              </a:rPr>
              <a:t>Отвлеките ученика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latin typeface="Times New Roman"/>
                <a:ea typeface="Times New Roman"/>
                <a:cs typeface="Times New Roman"/>
              </a:rPr>
              <a:t>-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Задавайте прямые вопросы.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-Попросите об одолжении.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-Измените деятельность</a:t>
            </a:r>
            <a:r>
              <a:rPr lang="ru-RU" b="1" i="1" dirty="0">
                <a:latin typeface="Times New Roman"/>
                <a:ea typeface="Times New Roman"/>
                <a:cs typeface="Times New Roman"/>
              </a:rPr>
              <a:t>.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u="sng" dirty="0">
                <a:latin typeface="Times New Roman"/>
                <a:ea typeface="Times New Roman"/>
                <a:cs typeface="Times New Roman"/>
              </a:rPr>
              <a:t>Обращайте внимание класса на примеры хорошего поведения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-Благодарите учеников.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-Пишите примеры учеников на доске.</a:t>
            </a:r>
            <a:endParaRPr lang="ru-RU" sz="14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64943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56621"/>
            <a:ext cx="8064896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Характеристики властолюбивого поведения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При данном типе поведения ученики идут на конфронтацию и нагнетают напряжённость, у них пассивное властолюбивое поведение либо  ученики обещают и вежливо отвечают нам, но продолжают делать своё.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Учитель</a:t>
            </a:r>
            <a:br>
              <a:rPr lang="ru-RU" sz="2400" b="1" i="1" dirty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- в гневе, негодует, может возникнуть страх.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-учитель немедленно прекращает выходку с помощью физического воздействия (встряхнуть, </a:t>
            </a:r>
            <a:r>
              <a:rPr lang="ru-RU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и </a:t>
            </a: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т.п.)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Для устранения данного поведения рекомендуется: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- уходить от конфронтации и снижать напряжённость,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 -попытаться передать ученику часть своей организаторской власти.</a:t>
            </a:r>
            <a:endParaRPr lang="ru-RU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672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3"/>
            <a:ext cx="8280920" cy="511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Характеристики мстительного поведения. 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Ученик вредит всеми силами учителю, воспитателю или обоим, игнорирует всякие дружелюбные попытки контакта.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На что у учителя вызывает следующие  эмоции: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-</a:t>
            </a: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обиду, боль, опустошение в дополнение к гневу,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 -негодование и страх;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-немедленно отвечает силой на действия ученика, как равному (подавить)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-уйти из ситуации (убежать из класса).</a:t>
            </a:r>
            <a:endParaRPr lang="ru-RU" sz="2000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98245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176</TotalTime>
  <Words>869</Words>
  <Application>Microsoft Office PowerPoint</Application>
  <PresentationFormat>Экран (4:3)</PresentationFormat>
  <Paragraphs>154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Трудные (конфликтные) ситуации в школе. Причины возникновения и способы решения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Разнообразие школьных конфликтов.  Причины возникновения и способы решения</dc:title>
  <dc:creator>Admin</dc:creator>
  <cp:lastModifiedBy>1234</cp:lastModifiedBy>
  <cp:revision>14</cp:revision>
  <dcterms:created xsi:type="dcterms:W3CDTF">2017-04-06T09:12:28Z</dcterms:created>
  <dcterms:modified xsi:type="dcterms:W3CDTF">2022-03-30T19:07:51Z</dcterms:modified>
</cp:coreProperties>
</file>