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1" r:id="rId3"/>
    <p:sldId id="261" r:id="rId4"/>
    <p:sldId id="262" r:id="rId5"/>
    <p:sldId id="263" r:id="rId6"/>
    <p:sldId id="272" r:id="rId7"/>
    <p:sldId id="266" r:id="rId8"/>
    <p:sldId id="273" r:id="rId9"/>
    <p:sldId id="279" r:id="rId10"/>
    <p:sldId id="270" r:id="rId11"/>
    <p:sldId id="278" r:id="rId12"/>
    <p:sldId id="274" r:id="rId13"/>
    <p:sldId id="276" r:id="rId14"/>
    <p:sldId id="267" r:id="rId15"/>
    <p:sldId id="280" r:id="rId16"/>
    <p:sldId id="27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143C40"/>
    <a:srgbClr val="6600CC"/>
    <a:srgbClr val="A50021"/>
    <a:srgbClr val="006666"/>
    <a:srgbClr val="FF0000"/>
    <a:srgbClr val="9933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E51CA6-CE36-4653-BC02-A60C16378A31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5F38E4-0641-4CEA-8B4C-69DB11ADB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B7BA47-6285-41A5-8702-1D548719C31D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5866DC-5F2C-4E3B-B638-F51749AF0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9277C7-F531-4AFA-89FE-DBCA6533F6A6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2C784B-61EB-4924-BC9D-3D2E2D6EC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468942-67D8-4626-B0C8-D9693BF8F7B3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562356-1B4C-4E75-B896-84167D2D9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CC2EF3-0C9A-4AEE-B03E-26B907327A4F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2D70CB-5A29-417F-A9CF-F76FF8636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30CE1F-C49F-4612-8F31-D530AFE3D832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0FD485-A3BE-4091-801F-438F42E71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D93960-C995-4ACB-9FE0-2C639AA09A2C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C5B224-566C-4678-BBCD-7BC0888A1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C4D870-2FA2-4D73-AA32-8E0EB8EDBD96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F322BA-181D-4CA2-9D27-A5FA80198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7A6CC3-BF84-44A0-9436-3F3C663613A8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BE899C-1BA4-4F6D-99D8-F3FD77040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7B9BB1-2667-4614-A7C9-69983CE3F992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D36D8D-4DBE-4126-A2E3-4302EC1AA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45000">
              <a:schemeClr val="bg2">
                <a:shade val="68000"/>
                <a:satMod val="155000"/>
              </a:schemeClr>
            </a:gs>
            <a:gs pos="100000">
              <a:schemeClr val="bg2">
                <a:tint val="70000"/>
                <a:satMod val="17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6428065-DC2F-44F9-BC28-8E451FC8D20C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1403C8B-F440-4231-A32B-FC550FBAE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539750" y="1628775"/>
            <a:ext cx="7772400" cy="2643188"/>
          </a:xfrm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ru-RU" sz="2000" b="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2000" b="0" dirty="0" smtClean="0">
                <a:solidFill>
                  <a:srgbClr val="C00000"/>
                </a:solidFill>
                <a:effectLst/>
              </a:rPr>
            </a:br>
            <a:r>
              <a:rPr lang="ru-RU" sz="3200" i="1" u="sng" dirty="0" smtClean="0">
                <a:solidFill>
                  <a:srgbClr val="006666"/>
                </a:solidFill>
                <a:effectLst/>
                <a:latin typeface="Arial" charset="0"/>
              </a:rPr>
              <a:t>Мастер-класс</a:t>
            </a:r>
            <a:r>
              <a:rPr lang="ru-RU" sz="2000" b="0" dirty="0" smtClean="0">
                <a:solidFill>
                  <a:srgbClr val="C00000"/>
                </a:solidFill>
                <a:effectLst/>
                <a:latin typeface="Arial" charset="0"/>
              </a:rPr>
              <a:t> </a:t>
            </a:r>
            <a:br>
              <a:rPr lang="ru-RU" sz="2000" b="0" dirty="0" smtClean="0">
                <a:solidFill>
                  <a:srgbClr val="C00000"/>
                </a:solidFill>
                <a:effectLst/>
                <a:latin typeface="Arial" charset="0"/>
              </a:rPr>
            </a:br>
            <a:r>
              <a:rPr lang="ru-RU" sz="2800" i="1" dirty="0" smtClean="0">
                <a:solidFill>
                  <a:srgbClr val="990033"/>
                </a:solidFill>
                <a:effectLst/>
                <a:latin typeface="Arial" charset="0"/>
              </a:rPr>
              <a:t>«Использование технологии </a:t>
            </a:r>
            <a:r>
              <a:rPr lang="ru-RU" sz="2800" i="1" dirty="0" smtClean="0">
                <a:solidFill>
                  <a:srgbClr val="990033"/>
                </a:solidFill>
                <a:effectLst/>
                <a:latin typeface="Arial" charset="0"/>
              </a:rPr>
              <a:t>развития критического </a:t>
            </a:r>
            <a:r>
              <a:rPr lang="ru-RU" sz="2800" i="1" dirty="0" smtClean="0">
                <a:solidFill>
                  <a:srgbClr val="990033"/>
                </a:solidFill>
                <a:effectLst/>
                <a:latin typeface="Arial" charset="0"/>
              </a:rPr>
              <a:t>мышления на уроках ОРКСЭ»</a:t>
            </a:r>
            <a:r>
              <a:rPr lang="ru-RU" sz="2000" b="0" dirty="0" smtClean="0">
                <a:solidFill>
                  <a:srgbClr val="C00000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12290" name="Rectangle 3"/>
          <p:cNvSpPr txBox="1">
            <a:spLocks noChangeArrowheads="1"/>
          </p:cNvSpPr>
          <p:nvPr/>
        </p:nvSpPr>
        <p:spPr bwMode="auto">
          <a:xfrm>
            <a:off x="1258888" y="3933825"/>
            <a:ext cx="7318375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dirty="0">
              <a:latin typeface="Calibri" pitchFamily="34" charset="0"/>
            </a:endParaRPr>
          </a:p>
          <a:p>
            <a:pPr algn="r"/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   </a:t>
            </a:r>
          </a:p>
          <a:p>
            <a:pPr algn="r"/>
            <a:r>
              <a:rPr lang="ru-RU" sz="2000" b="1" i="1" dirty="0">
                <a:solidFill>
                  <a:srgbClr val="003366"/>
                </a:solidFill>
              </a:rPr>
              <a:t>Подготовила </a:t>
            </a:r>
          </a:p>
          <a:p>
            <a:pPr algn="r"/>
            <a:r>
              <a:rPr lang="ru-RU" sz="2000" b="1" i="1" dirty="0">
                <a:solidFill>
                  <a:srgbClr val="003366"/>
                </a:solidFill>
              </a:rPr>
              <a:t>учитель начальных классов</a:t>
            </a:r>
          </a:p>
          <a:p>
            <a:pPr algn="r"/>
            <a:r>
              <a:rPr lang="ru-RU" sz="2000" b="1" i="1" dirty="0">
                <a:solidFill>
                  <a:srgbClr val="003366"/>
                </a:solidFill>
              </a:rPr>
              <a:t>МБОУ «СОШ №3 г. Азнакаево»</a:t>
            </a:r>
          </a:p>
          <a:p>
            <a:pPr algn="r"/>
            <a:r>
              <a:rPr lang="ru-RU" sz="2000" b="1" i="1" dirty="0" err="1">
                <a:solidFill>
                  <a:srgbClr val="003366"/>
                </a:solidFill>
              </a:rPr>
              <a:t>Байкина</a:t>
            </a:r>
            <a:r>
              <a:rPr lang="ru-RU" sz="2000" b="1" i="1" dirty="0">
                <a:solidFill>
                  <a:srgbClr val="003366"/>
                </a:solidFill>
              </a:rPr>
              <a:t> Гузель </a:t>
            </a:r>
            <a:r>
              <a:rPr lang="ru-RU" sz="2000" b="1" i="1" dirty="0" err="1">
                <a:solidFill>
                  <a:srgbClr val="003366"/>
                </a:solidFill>
              </a:rPr>
              <a:t>Фангиловна</a:t>
            </a:r>
            <a:r>
              <a:rPr lang="ru-RU" sz="2000" b="1" i="1" dirty="0">
                <a:solidFill>
                  <a:srgbClr val="002060"/>
                </a:solidFill>
              </a:rPr>
              <a:t>                        </a:t>
            </a:r>
          </a:p>
          <a:p>
            <a:pPr algn="r">
              <a:spcBef>
                <a:spcPct val="20000"/>
              </a:spcBef>
            </a:pPr>
            <a:endParaRPr lang="ru-RU" sz="2000" b="1" i="1" dirty="0">
              <a:solidFill>
                <a:srgbClr val="002060"/>
              </a:solidFill>
            </a:endParaRPr>
          </a:p>
          <a:p>
            <a:pPr algn="ctr">
              <a:spcBef>
                <a:spcPct val="20000"/>
              </a:spcBef>
            </a:pPr>
            <a:endParaRPr lang="ru-RU" sz="2000" dirty="0">
              <a:latin typeface="Calibri" pitchFamily="34" charset="0"/>
            </a:endParaRPr>
          </a:p>
        </p:txBody>
      </p:sp>
      <p:pic>
        <p:nvPicPr>
          <p:cNvPr id="12291" name="Picture 4" descr="http://muftiyat.kg/sites/default/files/photo/tavola_rotonda.jpg"/>
          <p:cNvPicPr>
            <a:picLocks noGrp="1" noChangeAspect="1" noChangeArrowheads="1"/>
          </p:cNvPicPr>
          <p:nvPr>
            <p:ph type="subTitle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227763" y="620713"/>
            <a:ext cx="2436812" cy="1830387"/>
          </a:xfr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8069" y="4440248"/>
            <a:ext cx="1784086" cy="17954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500298" y="1000108"/>
            <a:ext cx="3959225" cy="647700"/>
          </a:xfrm>
          <a:prstGeom prst="rect">
            <a:avLst/>
          </a:prstGeom>
          <a:solidFill>
            <a:srgbClr val="D5C1B5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600" b="1" dirty="0">
                <a:solidFill>
                  <a:srgbClr val="800000"/>
                </a:solidFill>
                <a:cs typeface="+mn-cs"/>
              </a:rPr>
              <a:t>имя существительное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42852"/>
            <a:ext cx="7786742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5615F9"/>
                </a:solidFill>
                <a:cs typeface="Arial" charset="0"/>
              </a:rPr>
              <a:t>ПРАВИЛО СОСТАВЛЕНИЯ  СИНКВЕЙНА</a:t>
            </a:r>
            <a:endParaRPr lang="ru-RU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1472" y="2071678"/>
            <a:ext cx="3313113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cs typeface="+mn-cs"/>
              </a:rPr>
              <a:t>имя прилагательное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43438" y="2071678"/>
            <a:ext cx="3313113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cs typeface="+mn-cs"/>
              </a:rPr>
              <a:t>имя прилагательное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71472" y="3286124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solidFill>
                  <a:srgbClr val="800000"/>
                </a:solidFill>
                <a:cs typeface="+mn-cs"/>
              </a:rPr>
              <a:t>глагол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286116" y="3286124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solidFill>
                  <a:srgbClr val="800000"/>
                </a:solidFill>
                <a:cs typeface="+mn-cs"/>
              </a:rPr>
              <a:t>глагол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143636" y="3286124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solidFill>
                  <a:srgbClr val="800000"/>
                </a:solidFill>
                <a:cs typeface="+mn-cs"/>
              </a:rPr>
              <a:t>глагол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2844" y="4437063"/>
            <a:ext cx="8858312" cy="792162"/>
          </a:xfrm>
          <a:prstGeom prst="rect">
            <a:avLst/>
          </a:prstGeom>
          <a:solidFill>
            <a:srgbClr val="FF9B9B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solidFill>
                  <a:srgbClr val="800000"/>
                </a:solidFill>
              </a:rPr>
              <a:t>Предложение  из четырёх слов, показывающее отношение к теме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2844" y="5643578"/>
            <a:ext cx="8785225" cy="863600"/>
          </a:xfrm>
          <a:prstGeom prst="rect">
            <a:avLst/>
          </a:prstGeom>
          <a:solidFill>
            <a:srgbClr val="84ADD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100" b="1" dirty="0">
                <a:cs typeface="+mn-cs"/>
              </a:rPr>
              <a:t>Слово, связанное с первым словом , отражает сущность темы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5013325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endParaRPr lang="ru-RU" sz="3200" b="0" i="1" smtClean="0">
              <a:solidFill>
                <a:srgbClr val="5615F9"/>
              </a:solidFill>
              <a:effectLst/>
            </a:endParaRP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600" b="1" i="1" u="sng" smtClean="0">
                <a:solidFill>
                  <a:srgbClr val="A50021"/>
                </a:solidFill>
                <a:latin typeface="Times New Roman" pitchFamily="18" charset="0"/>
              </a:rPr>
              <a:t>Цели проведения «Синквейна»:</a:t>
            </a:r>
            <a:r>
              <a:rPr lang="ru-RU" sz="3600" b="1" i="1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6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Blip>
                <a:blip r:embed="rId2"/>
              </a:buBlip>
            </a:pPr>
            <a:r>
              <a:rPr lang="ru-RU" sz="3600" b="1" i="1" smtClean="0">
                <a:solidFill>
                  <a:srgbClr val="6600CC"/>
                </a:solidFill>
                <a:latin typeface="Times New Roman" pitchFamily="18" charset="0"/>
              </a:rPr>
              <a:t> обогащает словарный запас;</a:t>
            </a:r>
          </a:p>
          <a:p>
            <a:pPr>
              <a:lnSpc>
                <a:spcPct val="80000"/>
              </a:lnSpc>
              <a:buFont typeface="Wingdings 2" pitchFamily="18" charset="2"/>
              <a:buBlip>
                <a:blip r:embed="rId2"/>
              </a:buBlip>
            </a:pPr>
            <a:r>
              <a:rPr lang="ru-RU" sz="3600" b="1" i="1" smtClean="0">
                <a:solidFill>
                  <a:srgbClr val="6600CC"/>
                </a:solidFill>
                <a:latin typeface="Times New Roman" pitchFamily="18" charset="0"/>
              </a:rPr>
              <a:t> учит формулировать идею (ключевую фразу);</a:t>
            </a:r>
          </a:p>
          <a:p>
            <a:pPr>
              <a:lnSpc>
                <a:spcPct val="80000"/>
              </a:lnSpc>
              <a:buFont typeface="Wingdings 2" pitchFamily="18" charset="2"/>
              <a:buBlip>
                <a:blip r:embed="rId2"/>
              </a:buBlip>
            </a:pPr>
            <a:r>
              <a:rPr lang="ru-RU" sz="3600" b="1" i="1" smtClean="0">
                <a:solidFill>
                  <a:srgbClr val="6600CC"/>
                </a:solidFill>
                <a:latin typeface="Times New Roman" pitchFamily="18" charset="0"/>
              </a:rPr>
              <a:t> позволяет почувствовать себя хоть на мгновение творцом;</a:t>
            </a:r>
          </a:p>
          <a:p>
            <a:pPr>
              <a:lnSpc>
                <a:spcPct val="80000"/>
              </a:lnSpc>
              <a:buFont typeface="Wingdings 2" pitchFamily="18" charset="2"/>
              <a:buBlip>
                <a:blip r:embed="rId2"/>
              </a:buBlip>
            </a:pPr>
            <a:r>
              <a:rPr lang="ru-RU" sz="3600" b="1" i="1" smtClean="0">
                <a:solidFill>
                  <a:srgbClr val="6600CC"/>
                </a:solidFill>
                <a:latin typeface="Times New Roman" pitchFamily="18" charset="0"/>
              </a:rPr>
              <a:t> получается у всех.</a:t>
            </a:r>
          </a:p>
          <a:p>
            <a:pPr>
              <a:lnSpc>
                <a:spcPct val="80000"/>
              </a:lnSpc>
            </a:pPr>
            <a:endParaRPr lang="ru-RU" sz="3600" b="1" i="1" smtClean="0">
              <a:solidFill>
                <a:srgbClr val="6600CC"/>
              </a:solidFill>
              <a:latin typeface="Times New Roman" pitchFamily="18" charset="0"/>
            </a:endParaRPr>
          </a:p>
        </p:txBody>
      </p:sp>
      <p:pic>
        <p:nvPicPr>
          <p:cNvPr id="8" name="Picture 10" descr="Картинка 37 из 2610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696" r="8696" b="17390"/>
          <a:stretch>
            <a:fillRect/>
          </a:stretch>
        </p:blipFill>
        <p:spPr bwMode="auto">
          <a:xfrm>
            <a:off x="7164388" y="4005263"/>
            <a:ext cx="16557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503473" y="1000108"/>
            <a:ext cx="3959225" cy="647700"/>
          </a:xfrm>
          <a:prstGeom prst="rect">
            <a:avLst/>
          </a:prstGeom>
          <a:solidFill>
            <a:srgbClr val="D5C1B5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solidFill>
                  <a:srgbClr val="800000"/>
                </a:solidFill>
              </a:rPr>
              <a:t>СЕМЬЯ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3385" y="106339"/>
            <a:ext cx="7786742" cy="646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>
                <a:solidFill>
                  <a:srgbClr val="5615F9"/>
                </a:solidFill>
                <a:cs typeface="Arial" charset="0"/>
              </a:rPr>
              <a:t>СИНКВЕЙН</a:t>
            </a:r>
            <a:endParaRPr lang="ru-RU" sz="2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060422" y="2078028"/>
            <a:ext cx="3313113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0E2C3E"/>
                </a:solidFill>
              </a:rPr>
              <a:t>ДРУЖНАЯ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43438" y="2071678"/>
            <a:ext cx="3313113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0E2C3E"/>
                </a:solidFill>
              </a:rPr>
              <a:t>КРЕПКАЯ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85747" y="3303587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rgbClr val="800000"/>
                </a:solidFill>
              </a:rPr>
              <a:t>заботится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295641" y="3303587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rgbClr val="800000"/>
                </a:solidFill>
              </a:rPr>
              <a:t>любит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318261" y="3303587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rgbClr val="800000"/>
                </a:solidFill>
              </a:rPr>
              <a:t>воспитывает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28556" y="4454526"/>
            <a:ext cx="8858312" cy="792162"/>
          </a:xfrm>
          <a:prstGeom prst="rect">
            <a:avLst/>
          </a:prstGeom>
          <a:solidFill>
            <a:srgbClr val="FF9B9B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solidFill>
                  <a:srgbClr val="143C40"/>
                </a:solidFill>
              </a:rPr>
              <a:t>СЕМЬЯ – МОЯ НАДЁЖНАЯ КРЕПОСТЬ.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9994" y="5678503"/>
            <a:ext cx="8785225" cy="863600"/>
          </a:xfrm>
          <a:prstGeom prst="rect">
            <a:avLst/>
          </a:prstGeom>
          <a:solidFill>
            <a:srgbClr val="84ADD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A50021"/>
                </a:solidFill>
              </a:rPr>
              <a:t>ВЗАИМОПОНИМАНИЕ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28794" y="214290"/>
            <a:ext cx="5000660" cy="461665"/>
          </a:xfrm>
          <a:prstGeom prst="rect">
            <a:avLst/>
          </a:prstGeom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9848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Метод «СИНКВЕЙН»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1928802"/>
            <a:ext cx="285752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i="1" dirty="0">
                <a:solidFill>
                  <a:srgbClr val="604A7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АКТИВНЫЙ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1736" y="1000108"/>
            <a:ext cx="3643338" cy="642942"/>
          </a:xfrm>
          <a:prstGeom prst="roundRect">
            <a:avLst/>
          </a:prstGeom>
          <a:solidFill>
            <a:srgbClr val="FFFF99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3438" y="1928802"/>
            <a:ext cx="3500462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ДЕЯТЕЛЬНОСТНЫЙ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4357694"/>
            <a:ext cx="8715436" cy="785818"/>
          </a:xfrm>
          <a:prstGeom prst="roundRect">
            <a:avLst/>
          </a:prstGeom>
          <a:solidFill>
            <a:srgbClr val="FFCCFF">
              <a:alpha val="76863"/>
            </a:srgbClr>
          </a:solidFill>
          <a:ln>
            <a:solidFill>
              <a:srgbClr val="FF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Стимулирует познавательную деятельность обучающихся</a:t>
            </a:r>
            <a:r>
              <a:rPr lang="ru-RU" sz="28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786050" y="5572140"/>
            <a:ext cx="3643338" cy="785818"/>
          </a:xfrm>
          <a:prstGeom prst="roundRect">
            <a:avLst/>
          </a:prstGeom>
          <a:solidFill>
            <a:srgbClr val="FFFF99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5720" y="3071810"/>
            <a:ext cx="2500330" cy="714380"/>
          </a:xfrm>
          <a:prstGeom prst="roundRect">
            <a:avLst/>
          </a:prstGeom>
          <a:solidFill>
            <a:srgbClr val="66FF33">
              <a:alpha val="50196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РАЗВИВАЕТ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928926" y="3071810"/>
            <a:ext cx="3286148" cy="714380"/>
          </a:xfrm>
          <a:prstGeom prst="roundRect">
            <a:avLst/>
          </a:prstGeom>
          <a:solidFill>
            <a:srgbClr val="92D050">
              <a:alpha val="50196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АКТИВИЗИРУЕТ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57950" y="3071810"/>
            <a:ext cx="2286016" cy="714380"/>
          </a:xfrm>
          <a:prstGeom prst="roundRect">
            <a:avLst/>
          </a:prstGeom>
          <a:solidFill>
            <a:srgbClr val="92D050">
              <a:alpha val="50196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УЧИТ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755650" y="0"/>
            <a:ext cx="8183563" cy="51847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i="1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Таблица  «толстых»  и  «тонких»  вопросов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15140" y="4572008"/>
            <a:ext cx="1784087" cy="17954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5635" name="Group 35"/>
          <p:cNvGraphicFramePr>
            <a:graphicFrameLocks noGrp="1"/>
          </p:cNvGraphicFramePr>
          <p:nvPr/>
        </p:nvGraphicFramePr>
        <p:xfrm>
          <a:off x="428625" y="1136650"/>
          <a:ext cx="8286750" cy="4955540"/>
        </p:xfrm>
        <a:graphic>
          <a:graphicData uri="http://schemas.openxmlformats.org/drawingml/2006/table">
            <a:tbl>
              <a:tblPr/>
              <a:tblGrid>
                <a:gridCol w="4214813"/>
                <a:gridCol w="4071937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«толстые» вопросы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«тонкие»  вопросы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 Объясните,  почему…?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  Кто  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 Как  вы  считаете 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  Что  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 Чем  отличается 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  Согласны  ли  вы…?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 Почему  вы  думаете 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  Будет 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5. Подумайте,  а  могло  ли  быть  </a:t>
                      </a: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по- другому…?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5.  Когда …?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6.  Предположите,  что  будет,  если …?  и   т.д.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6.  Верно  ли …?  и т.д.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Ответы  на  эти  вопросы  тре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буют  развёрнутого  ответа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sng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Ответы  на  эти  вопросы  требуют  односложного  ответа</a:t>
                      </a:r>
                    </a:p>
                  </a:txBody>
                  <a:tcPr horzOverflow="overflow">
                    <a:lnL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2" y="121112"/>
            <a:ext cx="1464880" cy="1474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1"/>
          <p:cNvSpPr>
            <a:spLocks noGrp="1"/>
          </p:cNvSpPr>
          <p:nvPr>
            <p:ph idx="4294967295"/>
          </p:nvPr>
        </p:nvSpPr>
        <p:spPr>
          <a:xfrm>
            <a:off x="539750" y="476250"/>
            <a:ext cx="8229600" cy="4525963"/>
          </a:xfrm>
        </p:spPr>
        <p:txBody>
          <a:bodyPr lIns="91440" tIns="45720"/>
          <a:lstStyle/>
          <a:p>
            <a:pPr algn="ctr">
              <a:buFont typeface="Wingdings 2" pitchFamily="18" charset="2"/>
              <a:buNone/>
            </a:pPr>
            <a:r>
              <a:rPr lang="ru-RU" sz="4000" b="1" i="1" u="sng" smtClean="0">
                <a:solidFill>
                  <a:srgbClr val="FF0000"/>
                </a:solidFill>
                <a:latin typeface="Times New Roman" pitchFamily="18" charset="0"/>
              </a:rPr>
              <a:t>Рефлексия</a:t>
            </a:r>
          </a:p>
          <a:p>
            <a:r>
              <a:rPr lang="ru-RU" b="1" i="1" u="sng" smtClean="0">
                <a:solidFill>
                  <a:srgbClr val="6600CC"/>
                </a:solidFill>
                <a:latin typeface="Times New Roman" pitchFamily="18" charset="0"/>
              </a:rPr>
              <a:t>Большой палец</a:t>
            </a:r>
            <a:r>
              <a:rPr lang="ru-RU" b="1" i="1" smtClean="0">
                <a:solidFill>
                  <a:srgbClr val="6600CC"/>
                </a:solidFill>
                <a:latin typeface="Times New Roman" pitchFamily="18" charset="0"/>
              </a:rPr>
              <a:t> – сегодня для меня было важно и интересно…</a:t>
            </a:r>
            <a:endParaRPr lang="ru-RU" b="1" i="1" u="sng" smtClean="0">
              <a:solidFill>
                <a:srgbClr val="6600CC"/>
              </a:solidFill>
              <a:latin typeface="Times New Roman" pitchFamily="18" charset="0"/>
            </a:endParaRPr>
          </a:p>
          <a:p>
            <a:r>
              <a:rPr lang="ru-RU" b="1" i="1" u="sng" smtClean="0">
                <a:solidFill>
                  <a:srgbClr val="6600CC"/>
                </a:solidFill>
                <a:latin typeface="Times New Roman" pitchFamily="18" charset="0"/>
              </a:rPr>
              <a:t>Указательный</a:t>
            </a:r>
            <a:r>
              <a:rPr lang="ru-RU" b="1" i="1" smtClean="0">
                <a:solidFill>
                  <a:srgbClr val="6600CC"/>
                </a:solidFill>
                <a:latin typeface="Times New Roman" pitchFamily="18" charset="0"/>
              </a:rPr>
              <a:t> – я получил рекомендации…</a:t>
            </a:r>
            <a:endParaRPr lang="ru-RU" b="1" i="1" u="sng" smtClean="0">
              <a:solidFill>
                <a:srgbClr val="6600CC"/>
              </a:solidFill>
              <a:latin typeface="Times New Roman" pitchFamily="18" charset="0"/>
            </a:endParaRPr>
          </a:p>
          <a:p>
            <a:r>
              <a:rPr lang="ru-RU" b="1" i="1" u="sng" smtClean="0">
                <a:solidFill>
                  <a:srgbClr val="6600CC"/>
                </a:solidFill>
                <a:latin typeface="Times New Roman" pitchFamily="18" charset="0"/>
              </a:rPr>
              <a:t>Средний</a:t>
            </a:r>
            <a:r>
              <a:rPr lang="ru-RU" b="1" i="1" smtClean="0">
                <a:solidFill>
                  <a:srgbClr val="6600CC"/>
                </a:solidFill>
                <a:latin typeface="Times New Roman" pitchFamily="18" charset="0"/>
              </a:rPr>
              <a:t> – мне было трудно…</a:t>
            </a:r>
            <a:endParaRPr lang="ru-RU" b="1" i="1" u="sng" smtClean="0">
              <a:solidFill>
                <a:srgbClr val="6600CC"/>
              </a:solidFill>
              <a:latin typeface="Times New Roman" pitchFamily="18" charset="0"/>
            </a:endParaRPr>
          </a:p>
          <a:p>
            <a:r>
              <a:rPr lang="ru-RU" b="1" i="1" u="sng" smtClean="0">
                <a:solidFill>
                  <a:srgbClr val="6600CC"/>
                </a:solidFill>
                <a:latin typeface="Times New Roman" pitchFamily="18" charset="0"/>
              </a:rPr>
              <a:t>Безымянный</a:t>
            </a:r>
            <a:r>
              <a:rPr lang="ru-RU" b="1" i="1" smtClean="0">
                <a:solidFill>
                  <a:srgbClr val="6600CC"/>
                </a:solidFill>
                <a:latin typeface="Times New Roman" pitchFamily="18" charset="0"/>
              </a:rPr>
              <a:t> – моя оценка мастер-класса…</a:t>
            </a:r>
            <a:endParaRPr lang="ru-RU" b="1" i="1" u="sng" smtClean="0">
              <a:solidFill>
                <a:srgbClr val="6600CC"/>
              </a:solidFill>
              <a:latin typeface="Times New Roman" pitchFamily="18" charset="0"/>
            </a:endParaRPr>
          </a:p>
          <a:p>
            <a:r>
              <a:rPr lang="ru-RU" b="1" i="1" u="sng" smtClean="0">
                <a:solidFill>
                  <a:srgbClr val="6600CC"/>
                </a:solidFill>
                <a:latin typeface="Times New Roman" pitchFamily="18" charset="0"/>
              </a:rPr>
              <a:t>Мизинец</a:t>
            </a:r>
            <a:r>
              <a:rPr lang="ru-RU" b="1" i="1" smtClean="0">
                <a:solidFill>
                  <a:srgbClr val="6600CC"/>
                </a:solidFill>
                <a:latin typeface="Times New Roman" pitchFamily="18" charset="0"/>
              </a:rPr>
              <a:t> – для меня было недостаточно…</a:t>
            </a:r>
          </a:p>
        </p:txBody>
      </p:sp>
      <p:sp>
        <p:nvSpPr>
          <p:cNvPr id="26626" name="Заголовок 2"/>
          <p:cNvSpPr>
            <a:spLocks noGrp="1"/>
          </p:cNvSpPr>
          <p:nvPr>
            <p:ph type="title" idx="4294967295"/>
          </p:nvPr>
        </p:nvSpPr>
        <p:spPr bwMode="auto">
          <a:xfrm>
            <a:off x="468313" y="5013325"/>
            <a:ext cx="8183562" cy="1050925"/>
          </a:xfrm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u="sng" smtClean="0">
                <a:solidFill>
                  <a:srgbClr val="FF0000"/>
                </a:solidFill>
                <a:effectLst/>
              </a:rPr>
              <a:t/>
            </a:r>
            <a:br>
              <a:rPr lang="ru-RU" sz="2000" u="sng" smtClean="0">
                <a:solidFill>
                  <a:srgbClr val="FF0000"/>
                </a:solidFill>
                <a:effectLst/>
              </a:rPr>
            </a:br>
            <a:endParaRPr lang="ru-RU" sz="2000" smtClean="0"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3389">
            <a:off x="1116013" y="3860800"/>
            <a:ext cx="2579687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4221163"/>
            <a:ext cx="254793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C:\Users\PC\Desktop\spasibo_27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260350"/>
            <a:ext cx="5287963" cy="61801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-315913"/>
            <a:ext cx="8183563" cy="1050926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800" i="1" u="sng" smtClean="0">
                <a:solidFill>
                  <a:srgbClr val="A50021"/>
                </a:solidFill>
                <a:effectLst/>
                <a:latin typeface="Times New Roman" pitchFamily="18" charset="0"/>
              </a:rPr>
              <a:t>Что такое критическое мышление?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765175"/>
            <a:ext cx="8183562" cy="4187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0099"/>
                </a:solidFill>
                <a:latin typeface="Times New Roman" pitchFamily="18" charset="0"/>
              </a:rPr>
              <a:t>Это способ добывать знания;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b="1" i="1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6600CC"/>
                </a:solidFill>
                <a:latin typeface="Times New Roman" pitchFamily="18" charset="0"/>
              </a:rPr>
              <a:t>умение анализировать, оценивать, выносить обоснованное суждение;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b="1" i="1" smtClean="0">
              <a:solidFill>
                <a:srgbClr val="6600CC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0099"/>
                </a:solidFill>
                <a:latin typeface="Times New Roman" pitchFamily="18" charset="0"/>
              </a:rPr>
              <a:t>умение вырабатывать собственное мнение по изучаемой проблеме;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b="1" i="1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333399"/>
                </a:solidFill>
                <a:latin typeface="Times New Roman" pitchFamily="18" charset="0"/>
              </a:rPr>
              <a:t>умение применять знание, как в стандартной, так и в нестандартной ситуации;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b="1" i="1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0099"/>
                </a:solidFill>
                <a:latin typeface="Times New Roman" pitchFamily="18" charset="0"/>
              </a:rPr>
              <a:t>открытое мышление, развивающееся путём наложения новой информации на жизненный личный опыт;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333399"/>
                </a:solidFill>
                <a:latin typeface="Times New Roman" pitchFamily="18" charset="0"/>
              </a:rPr>
              <a:t>отправная точка для развития творческого мышления.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>
              <a:solidFill>
                <a:srgbClr val="3333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b="1" i="1" smtClean="0">
              <a:latin typeface="Arial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54906" y="5059372"/>
            <a:ext cx="1784087" cy="17954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500063" y="357188"/>
            <a:ext cx="8140700" cy="46847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000" b="1" i="1" u="sng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Что даёт применение технологии?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000" b="1" i="1" u="sng" smtClean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умение работать в группе;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умение графически оформить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текстовый материал;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умение творчески интерпретировать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имеющуюся информацию;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умение распределить информацию по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степени новизны и значимости;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умение обобщить полученные знания;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b="1" i="1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формирование культуры чтения, включающей в себя умение ориентироваться в источниках информации, пользоваться разными стратегиями чтения, адекватно понимать прочитанное, сортировать информацию с точки зрения ее                        важности, «отсеивать» второстепенную, критически оценивать новые знания, делать выводы и обобщения.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200" b="1" i="1" smtClean="0">
              <a:solidFill>
                <a:srgbClr val="000099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1000125"/>
            <a:ext cx="2905125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70755" y="4800610"/>
            <a:ext cx="1784087" cy="17954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50141B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b="1" i="1" u="sng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Письменные приёмы: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b="1" i="1" smtClean="0">
                <a:solidFill>
                  <a:srgbClr val="14425D"/>
                </a:solidFill>
                <a:latin typeface="Times New Roman" pitchFamily="18" charset="0"/>
                <a:cs typeface="Times New Roman" pitchFamily="18" charset="0"/>
              </a:rPr>
              <a:t> Написание эссе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b="1" i="1" smtClean="0">
                <a:solidFill>
                  <a:srgbClr val="14425D"/>
                </a:solidFill>
                <a:latin typeface="Times New Roman" pitchFamily="18" charset="0"/>
                <a:cs typeface="Times New Roman" pitchFamily="18" charset="0"/>
              </a:rPr>
              <a:t> Составление телеграммы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b="1" i="1" smtClean="0">
                <a:solidFill>
                  <a:srgbClr val="14425D"/>
                </a:solidFill>
                <a:latin typeface="Times New Roman" pitchFamily="18" charset="0"/>
                <a:cs typeface="Times New Roman" pitchFamily="18" charset="0"/>
              </a:rPr>
              <a:t> Стихотворение по алгоритму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b="1" i="1" smtClean="0">
                <a:solidFill>
                  <a:srgbClr val="14425D"/>
                </a:solidFill>
                <a:latin typeface="Times New Roman" pitchFamily="18" charset="0"/>
                <a:cs typeface="Times New Roman" pitchFamily="18" charset="0"/>
              </a:rPr>
              <a:t> Нарисуй счастье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b="1" i="1" smtClean="0">
                <a:solidFill>
                  <a:srgbClr val="14425D"/>
                </a:solidFill>
                <a:latin typeface="Times New Roman" pitchFamily="18" charset="0"/>
                <a:cs typeface="Times New Roman" pitchFamily="18" charset="0"/>
              </a:rPr>
              <a:t> Письмо по кругу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3357563"/>
            <a:ext cx="2065337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76250"/>
            <a:ext cx="22860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4005263"/>
            <a:ext cx="21050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013325"/>
            <a:ext cx="8183562" cy="10525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539750" y="115888"/>
            <a:ext cx="8183563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FF0000"/>
                </a:solidFill>
              </a:rPr>
              <a:t>  </a:t>
            </a:r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Кластер </a:t>
            </a:r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способ графической организации материала, позволяющий сделать наглядными те мыслительные процессы, которые происходят при погружении в ту или иную тему. </a:t>
            </a:r>
          </a:p>
        </p:txBody>
      </p:sp>
      <p:grpSp>
        <p:nvGrpSpPr>
          <p:cNvPr id="16387" name="Group 2"/>
          <p:cNvGrpSpPr>
            <a:grpSpLocks/>
          </p:cNvGrpSpPr>
          <p:nvPr/>
        </p:nvGrpSpPr>
        <p:grpSpPr bwMode="auto">
          <a:xfrm>
            <a:off x="1331913" y="1341438"/>
            <a:ext cx="6811962" cy="5027612"/>
            <a:chOff x="2601" y="9122"/>
            <a:chExt cx="7740" cy="5220"/>
          </a:xfrm>
        </p:grpSpPr>
        <p:sp>
          <p:nvSpPr>
            <p:cNvPr id="16388" name="Oval 3"/>
            <p:cNvSpPr>
              <a:spLocks noChangeArrowheads="1"/>
            </p:cNvSpPr>
            <p:nvPr/>
          </p:nvSpPr>
          <p:spPr bwMode="auto">
            <a:xfrm>
              <a:off x="5481" y="11225"/>
              <a:ext cx="1800" cy="90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/>
                <a:t>Ключевое слово</a:t>
              </a:r>
            </a:p>
            <a:p>
              <a:pPr algn="ctr"/>
              <a:endParaRPr lang="ru-RU" sz="1400" b="1"/>
            </a:p>
          </p:txBody>
        </p:sp>
        <p:sp>
          <p:nvSpPr>
            <p:cNvPr id="16389" name="Oval 4"/>
            <p:cNvSpPr>
              <a:spLocks noChangeArrowheads="1"/>
            </p:cNvSpPr>
            <p:nvPr/>
          </p:nvSpPr>
          <p:spPr bwMode="auto">
            <a:xfrm>
              <a:off x="3141" y="9965"/>
              <a:ext cx="2160" cy="540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/>
                <a:t>Категория 1</a:t>
              </a:r>
            </a:p>
          </p:txBody>
        </p:sp>
        <p:sp>
          <p:nvSpPr>
            <p:cNvPr id="16390" name="Oval 5"/>
            <p:cNvSpPr>
              <a:spLocks noChangeArrowheads="1"/>
            </p:cNvSpPr>
            <p:nvPr/>
          </p:nvSpPr>
          <p:spPr bwMode="auto">
            <a:xfrm>
              <a:off x="3141" y="12845"/>
              <a:ext cx="2160" cy="540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/>
                <a:t>Категория 4</a:t>
              </a:r>
            </a:p>
          </p:txBody>
        </p:sp>
        <p:sp>
          <p:nvSpPr>
            <p:cNvPr id="16391" name="Oval 6"/>
            <p:cNvSpPr>
              <a:spLocks noChangeArrowheads="1"/>
            </p:cNvSpPr>
            <p:nvPr/>
          </p:nvSpPr>
          <p:spPr bwMode="auto">
            <a:xfrm>
              <a:off x="7461" y="12845"/>
              <a:ext cx="2160" cy="540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/>
                <a:t>Категория 3</a:t>
              </a:r>
            </a:p>
          </p:txBody>
        </p:sp>
        <p:sp>
          <p:nvSpPr>
            <p:cNvPr id="16392" name="Oval 7"/>
            <p:cNvSpPr>
              <a:spLocks noChangeArrowheads="1"/>
            </p:cNvSpPr>
            <p:nvPr/>
          </p:nvSpPr>
          <p:spPr bwMode="auto">
            <a:xfrm>
              <a:off x="7101" y="9965"/>
              <a:ext cx="2160" cy="540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b="1"/>
                <a:t>Категория 2</a:t>
              </a:r>
            </a:p>
          </p:txBody>
        </p:sp>
        <p:sp>
          <p:nvSpPr>
            <p:cNvPr id="16393" name="Oval 8"/>
            <p:cNvSpPr>
              <a:spLocks noChangeArrowheads="1"/>
            </p:cNvSpPr>
            <p:nvPr/>
          </p:nvSpPr>
          <p:spPr bwMode="auto">
            <a:xfrm>
              <a:off x="2961" y="1074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394" name="Oval 9"/>
            <p:cNvSpPr>
              <a:spLocks noChangeArrowheads="1"/>
            </p:cNvSpPr>
            <p:nvPr/>
          </p:nvSpPr>
          <p:spPr bwMode="auto">
            <a:xfrm>
              <a:off x="2601" y="1146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395" name="Oval 10"/>
            <p:cNvSpPr>
              <a:spLocks noChangeArrowheads="1"/>
            </p:cNvSpPr>
            <p:nvPr/>
          </p:nvSpPr>
          <p:spPr bwMode="auto">
            <a:xfrm>
              <a:off x="4746" y="1371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396" name="Oval 11"/>
            <p:cNvSpPr>
              <a:spLocks noChangeArrowheads="1"/>
            </p:cNvSpPr>
            <p:nvPr/>
          </p:nvSpPr>
          <p:spPr bwMode="auto">
            <a:xfrm>
              <a:off x="3141" y="1362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397" name="Oval 12"/>
            <p:cNvSpPr>
              <a:spLocks noChangeArrowheads="1"/>
            </p:cNvSpPr>
            <p:nvPr/>
          </p:nvSpPr>
          <p:spPr bwMode="auto">
            <a:xfrm>
              <a:off x="6381" y="1380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398" name="Oval 13"/>
            <p:cNvSpPr>
              <a:spLocks noChangeArrowheads="1"/>
            </p:cNvSpPr>
            <p:nvPr/>
          </p:nvSpPr>
          <p:spPr bwMode="auto">
            <a:xfrm>
              <a:off x="6741" y="1308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399" name="Oval 14"/>
            <p:cNvSpPr>
              <a:spLocks noChangeArrowheads="1"/>
            </p:cNvSpPr>
            <p:nvPr/>
          </p:nvSpPr>
          <p:spPr bwMode="auto">
            <a:xfrm>
              <a:off x="8541" y="1380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400" name="Oval 15"/>
            <p:cNvSpPr>
              <a:spLocks noChangeArrowheads="1"/>
            </p:cNvSpPr>
            <p:nvPr/>
          </p:nvSpPr>
          <p:spPr bwMode="auto">
            <a:xfrm>
              <a:off x="9801" y="1038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401" name="Oval 16"/>
            <p:cNvSpPr>
              <a:spLocks noChangeArrowheads="1"/>
            </p:cNvSpPr>
            <p:nvPr/>
          </p:nvSpPr>
          <p:spPr bwMode="auto">
            <a:xfrm>
              <a:off x="5841" y="1020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402" name="Oval 17"/>
            <p:cNvSpPr>
              <a:spLocks noChangeArrowheads="1"/>
            </p:cNvSpPr>
            <p:nvPr/>
          </p:nvSpPr>
          <p:spPr bwMode="auto">
            <a:xfrm>
              <a:off x="6381" y="948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403" name="Oval 18"/>
            <p:cNvSpPr>
              <a:spLocks noChangeArrowheads="1"/>
            </p:cNvSpPr>
            <p:nvPr/>
          </p:nvSpPr>
          <p:spPr bwMode="auto">
            <a:xfrm>
              <a:off x="8901" y="912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6404" name="Oval 19"/>
            <p:cNvSpPr>
              <a:spLocks noChangeArrowheads="1"/>
            </p:cNvSpPr>
            <p:nvPr/>
          </p:nvSpPr>
          <p:spPr bwMode="auto">
            <a:xfrm>
              <a:off x="5481" y="9662"/>
              <a:ext cx="540" cy="54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FFFF99"/>
                </a:solidFill>
              </a:endParaRPr>
            </a:p>
          </p:txBody>
        </p:sp>
        <p:sp>
          <p:nvSpPr>
            <p:cNvPr id="16405" name="Line 20"/>
            <p:cNvSpPr>
              <a:spLocks noChangeShapeType="1"/>
            </p:cNvSpPr>
            <p:nvPr/>
          </p:nvSpPr>
          <p:spPr bwMode="auto">
            <a:xfrm>
              <a:off x="5121" y="10382"/>
              <a:ext cx="90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6" name="Line 21"/>
            <p:cNvSpPr>
              <a:spLocks noChangeShapeType="1"/>
            </p:cNvSpPr>
            <p:nvPr/>
          </p:nvSpPr>
          <p:spPr bwMode="auto">
            <a:xfrm flipH="1">
              <a:off x="6741" y="10382"/>
              <a:ext cx="54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7" name="Line 22"/>
            <p:cNvSpPr>
              <a:spLocks noChangeShapeType="1"/>
            </p:cNvSpPr>
            <p:nvPr/>
          </p:nvSpPr>
          <p:spPr bwMode="auto">
            <a:xfrm>
              <a:off x="7101" y="12002"/>
              <a:ext cx="108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8" name="Line 23"/>
            <p:cNvSpPr>
              <a:spLocks noChangeShapeType="1"/>
            </p:cNvSpPr>
            <p:nvPr/>
          </p:nvSpPr>
          <p:spPr bwMode="auto">
            <a:xfrm flipH="1">
              <a:off x="4761" y="12002"/>
              <a:ext cx="108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9" name="Line 24"/>
            <p:cNvSpPr>
              <a:spLocks noChangeShapeType="1"/>
            </p:cNvSpPr>
            <p:nvPr/>
          </p:nvSpPr>
          <p:spPr bwMode="auto">
            <a:xfrm flipH="1">
              <a:off x="3321" y="10382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0" name="Line 25"/>
            <p:cNvSpPr>
              <a:spLocks noChangeShapeType="1"/>
            </p:cNvSpPr>
            <p:nvPr/>
          </p:nvSpPr>
          <p:spPr bwMode="auto">
            <a:xfrm flipH="1">
              <a:off x="2961" y="11282"/>
              <a:ext cx="18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1" name="Line 26"/>
            <p:cNvSpPr>
              <a:spLocks noChangeShapeType="1"/>
            </p:cNvSpPr>
            <p:nvPr/>
          </p:nvSpPr>
          <p:spPr bwMode="auto">
            <a:xfrm flipV="1">
              <a:off x="5121" y="9842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2" name="Line 27"/>
            <p:cNvSpPr>
              <a:spLocks noChangeShapeType="1"/>
            </p:cNvSpPr>
            <p:nvPr/>
          </p:nvSpPr>
          <p:spPr bwMode="auto">
            <a:xfrm>
              <a:off x="5301" y="10202"/>
              <a:ext cx="54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3" name="Line 28"/>
            <p:cNvSpPr>
              <a:spLocks noChangeShapeType="1"/>
            </p:cNvSpPr>
            <p:nvPr/>
          </p:nvSpPr>
          <p:spPr bwMode="auto">
            <a:xfrm>
              <a:off x="6921" y="9842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4" name="Line 29"/>
            <p:cNvSpPr>
              <a:spLocks noChangeShapeType="1"/>
            </p:cNvSpPr>
            <p:nvPr/>
          </p:nvSpPr>
          <p:spPr bwMode="auto">
            <a:xfrm flipH="1">
              <a:off x="8901" y="9662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5" name="Line 30"/>
            <p:cNvSpPr>
              <a:spLocks noChangeShapeType="1"/>
            </p:cNvSpPr>
            <p:nvPr/>
          </p:nvSpPr>
          <p:spPr bwMode="auto">
            <a:xfrm flipH="1" flipV="1">
              <a:off x="9261" y="10382"/>
              <a:ext cx="54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6" name="Line 31"/>
            <p:cNvSpPr>
              <a:spLocks noChangeShapeType="1"/>
            </p:cNvSpPr>
            <p:nvPr/>
          </p:nvSpPr>
          <p:spPr bwMode="auto">
            <a:xfrm flipH="1">
              <a:off x="3291" y="13292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7" name="Line 32"/>
            <p:cNvSpPr>
              <a:spLocks noChangeShapeType="1"/>
            </p:cNvSpPr>
            <p:nvPr/>
          </p:nvSpPr>
          <p:spPr bwMode="auto">
            <a:xfrm flipV="1">
              <a:off x="7281" y="13082"/>
              <a:ext cx="18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8" name="Line 33"/>
            <p:cNvSpPr>
              <a:spLocks noChangeShapeType="1"/>
            </p:cNvSpPr>
            <p:nvPr/>
          </p:nvSpPr>
          <p:spPr bwMode="auto">
            <a:xfrm flipV="1">
              <a:off x="6741" y="13622"/>
              <a:ext cx="18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9" name="Line 34"/>
            <p:cNvSpPr>
              <a:spLocks noChangeShapeType="1"/>
            </p:cNvSpPr>
            <p:nvPr/>
          </p:nvSpPr>
          <p:spPr bwMode="auto">
            <a:xfrm>
              <a:off x="8811" y="13427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0" name="Line 35"/>
            <p:cNvSpPr>
              <a:spLocks noChangeShapeType="1"/>
            </p:cNvSpPr>
            <p:nvPr/>
          </p:nvSpPr>
          <p:spPr bwMode="auto">
            <a:xfrm>
              <a:off x="4761" y="13374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-100013"/>
            <a:ext cx="8183563" cy="1050926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i="1" u="sng" smtClean="0">
                <a:solidFill>
                  <a:srgbClr val="A50021"/>
                </a:solidFill>
                <a:effectLst/>
                <a:latin typeface="Times New Roman" pitchFamily="18" charset="0"/>
              </a:rPr>
              <a:t>Алгоритм составления кластера: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981075"/>
            <a:ext cx="8183562" cy="4187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0099"/>
                </a:solidFill>
                <a:latin typeface="Times New Roman" pitchFamily="18" charset="0"/>
              </a:rPr>
              <a:t>Посередине чистого листа (классной доски)  написать ключевое слово или предложение, которое является «сердцем» идеи, темы.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b="1" i="1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0099"/>
                </a:solidFill>
                <a:latin typeface="Times New Roman" pitchFamily="18" charset="0"/>
              </a:rPr>
              <a:t>Вокруг «накидать» слова или предложения, выражающие идеи, факты, образы, подходящие для данной темы.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b="1" i="1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0099"/>
                </a:solidFill>
                <a:latin typeface="Times New Roman" pitchFamily="18" charset="0"/>
              </a:rPr>
              <a:t>По мере записи, появившиеся слова соединяются прямыми линиями с ключевым понятием. У каждого из «спутников» в свою очередь тоже появляются «спутники», устанавливаются новые логические связи.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b="1" i="1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3118" y="4802197"/>
            <a:ext cx="1784088" cy="17954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FF0000"/>
                </a:solidFill>
              </a:rPr>
              <a:t>Тема: «Добро и зло»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071688"/>
            <a:ext cx="4556125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9350" y="1643063"/>
            <a:ext cx="3589338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>
          <a:xfrm>
            <a:off x="503238" y="214313"/>
            <a:ext cx="8183562" cy="47863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ЛАДНАЯ СЕМЬЯ  (китайская притча)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Жила-была на свете семья. Не простая семья. Более 100 человек насчитывалось в ней. Мало ли таких семей? Да, не мало. Но это семья была особая. Ни ссор, ни ругани, ни драк, ни раздоров. Дошел слух об этой семье до самого владыки. И решил он проверить, правду ли говорят люди. Прибыл он в село, и душа его порадовалась: чистота и порядок, красота и мир. Хорошо детям, спокойно старикам.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	Удивился владыка и решил узнать, как добилась всего этого семья. Пришел он к старейшине. «Расскажи»,- говорит. Долго писал что-то на бумаге старейшина. А, когда написал, протянул владыке. Всего 3 слова были написаны на бумаге:</a:t>
            </a:r>
            <a:r>
              <a:rPr lang="ru-RU" sz="2000" smtClean="0">
                <a:solidFill>
                  <a:srgbClr val="0E2C3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ЛЮБОВЬ, ПРОЩЕНИЕ, ТЕРПЕНИЕ». </a:t>
            </a:r>
            <a:r>
              <a:rPr lang="ru-RU" sz="18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 в конце листа:</a:t>
            </a: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 СТО РАЗ ЛЮБОВЬ, СТО РАЗ ПРОЩЕНИЕ, СТО РАЗ ТЕРПЕНИЕ</a:t>
            </a:r>
            <a:r>
              <a:rPr lang="ru-RU" sz="1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rgbClr val="0E2C3E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-И все?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-Да, - отвечал старик, - это и есть основа жизни всякой хорошей семьи.- И подумав, добавил: "И мира тоже".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437063"/>
            <a:ext cx="335756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4508500"/>
            <a:ext cx="2789238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1"/>
          <p:cNvSpPr>
            <a:spLocks noGrp="1"/>
          </p:cNvSpPr>
          <p:nvPr>
            <p:ph idx="4294967295"/>
          </p:nvPr>
        </p:nvSpPr>
        <p:spPr>
          <a:xfrm>
            <a:off x="395288" y="1341438"/>
            <a:ext cx="8229600" cy="4899025"/>
          </a:xfrm>
        </p:spPr>
        <p:txBody>
          <a:bodyPr lIns="91440" tIns="45720"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повысить уровень энергии в группе, прийти в бодрое настроение, активно подвигаться перед началом работы.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A340A"/>
                </a:solidFill>
              </a:rPr>
              <a:t>               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A340A"/>
                </a:solidFill>
              </a:rPr>
              <a:t/>
            </a:r>
            <a:br>
              <a:rPr lang="ru-RU" b="1" smtClean="0">
                <a:solidFill>
                  <a:srgbClr val="0A340A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> 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sz="2000" b="1" smtClean="0">
                <a:solidFill>
                  <a:srgbClr val="FFFF00"/>
                </a:solidFill>
              </a:rPr>
              <a:t/>
            </a:r>
            <a:br>
              <a:rPr lang="ru-RU" sz="2000" b="1" smtClean="0">
                <a:solidFill>
                  <a:srgbClr val="FFFF00"/>
                </a:solidFill>
              </a:rPr>
            </a:br>
            <a:endParaRPr lang="ru-RU" smtClean="0"/>
          </a:p>
        </p:txBody>
      </p:sp>
      <p:sp>
        <p:nvSpPr>
          <p:cNvPr id="20482" name="Заголовок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z="2400" smtClean="0">
              <a:effectLst/>
            </a:endParaRPr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08155">
            <a:off x="5508625" y="3068638"/>
            <a:ext cx="3192463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" descr="C:\Users\PC\Desktop\animashki-sport-136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213100"/>
            <a:ext cx="2281237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 descr="C:\Users\PC\Desktop\animashki-sport-133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700338" y="4292600"/>
            <a:ext cx="2357437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1331913" y="2636838"/>
            <a:ext cx="4103687" cy="5746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i="1" dirty="0">
                <a:solidFill>
                  <a:srgbClr val="8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«ЧЕТЫРЕ   СТИХИИ»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2888" y="436861"/>
            <a:ext cx="4572032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МЕТОДЫ   РЕЛАКСАЦИИ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401</TotalTime>
  <Words>511</Words>
  <Application>Microsoft Office PowerPoint</Application>
  <PresentationFormat>Экран (4:3)</PresentationFormat>
  <Paragraphs>118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 Мастер-класс  «Использование технологии развития критического мышления на уроках ОРКСЭ» </vt:lpstr>
      <vt:lpstr>Что такое критическое мышление?</vt:lpstr>
      <vt:lpstr>Презентация PowerPoint</vt:lpstr>
      <vt:lpstr>Презентация PowerPoint</vt:lpstr>
      <vt:lpstr>Презентация PowerPoint</vt:lpstr>
      <vt:lpstr>Алгоритм составления кластера: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ГУЗЕЛЬ</cp:lastModifiedBy>
  <cp:revision>29</cp:revision>
  <dcterms:created xsi:type="dcterms:W3CDTF">2013-11-30T12:09:15Z</dcterms:created>
  <dcterms:modified xsi:type="dcterms:W3CDTF">2022-04-05T11:37:22Z</dcterms:modified>
</cp:coreProperties>
</file>