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4" r:id="rId7"/>
    <p:sldId id="280" r:id="rId8"/>
    <p:sldId id="263" r:id="rId9"/>
    <p:sldId id="265" r:id="rId10"/>
    <p:sldId id="266" r:id="rId11"/>
    <p:sldId id="279" r:id="rId12"/>
    <p:sldId id="267" r:id="rId13"/>
    <p:sldId id="268" r:id="rId14"/>
    <p:sldId id="269" r:id="rId15"/>
    <p:sldId id="270" r:id="rId16"/>
    <p:sldId id="281" r:id="rId17"/>
    <p:sldId id="271" r:id="rId18"/>
    <p:sldId id="272" r:id="rId19"/>
    <p:sldId id="273" r:id="rId20"/>
    <p:sldId id="274" r:id="rId21"/>
    <p:sldId id="275" r:id="rId22"/>
    <p:sldId id="282" r:id="rId23"/>
    <p:sldId id="283" r:id="rId24"/>
    <p:sldId id="284" r:id="rId25"/>
    <p:sldId id="285" r:id="rId26"/>
    <p:sldId id="286" r:id="rId27"/>
    <p:sldId id="287" r:id="rId28"/>
    <p:sldId id="288" r:id="rId29"/>
    <p:sldId id="289" r:id="rId30"/>
    <p:sldId id="277" r:id="rId31"/>
    <p:sldId id="278"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AE3B39-D7C8-48EF-B821-8E377EAF5C84}" type="doc">
      <dgm:prSet loTypeId="urn:microsoft.com/office/officeart/2005/8/layout/cycle5" loCatId="cycle" qsTypeId="urn:microsoft.com/office/officeart/2005/8/quickstyle/simple1" qsCatId="simple" csTypeId="urn:microsoft.com/office/officeart/2005/8/colors/colorful3" csCatId="colorful" phldr="1"/>
      <dgm:spPr/>
      <dgm:t>
        <a:bodyPr/>
        <a:lstStyle/>
        <a:p>
          <a:endParaRPr lang="ru-RU"/>
        </a:p>
      </dgm:t>
    </dgm:pt>
    <dgm:pt modelId="{2AF03460-E722-4723-97EB-D76125200A36}">
      <dgm:prSet phldrT="[Текст]"/>
      <dgm:spPr/>
      <dgm:t>
        <a:bodyPr/>
        <a:lstStyle/>
        <a:p>
          <a:r>
            <a:rPr lang="ru-RU" dirty="0" smtClean="0"/>
            <a:t>Обучение составлению рассказов (по картинам и серии картин, описательный, творческий рассказ).</a:t>
          </a:r>
          <a:endParaRPr lang="ru-RU" dirty="0"/>
        </a:p>
      </dgm:t>
    </dgm:pt>
    <dgm:pt modelId="{6EEEB325-AF2C-4E2A-8EA6-128B1EF6C3FD}" type="parTrans" cxnId="{8CFB4385-1DFC-4FB4-93A9-5C454FCF403A}">
      <dgm:prSet/>
      <dgm:spPr/>
      <dgm:t>
        <a:bodyPr/>
        <a:lstStyle/>
        <a:p>
          <a:endParaRPr lang="ru-RU"/>
        </a:p>
      </dgm:t>
    </dgm:pt>
    <dgm:pt modelId="{E2327487-BEF7-4DD1-B245-6AD1EFD0A689}" type="sibTrans" cxnId="{8CFB4385-1DFC-4FB4-93A9-5C454FCF403A}">
      <dgm:prSet/>
      <dgm:spPr/>
      <dgm:t>
        <a:bodyPr/>
        <a:lstStyle/>
        <a:p>
          <a:endParaRPr lang="ru-RU"/>
        </a:p>
      </dgm:t>
    </dgm:pt>
    <dgm:pt modelId="{C9D11E65-593B-43C1-BBAB-D75F99563422}">
      <dgm:prSet phldrT="[Текст]"/>
      <dgm:spPr/>
      <dgm:t>
        <a:bodyPr/>
        <a:lstStyle/>
        <a:p>
          <a:r>
            <a:rPr lang="ru-RU" dirty="0" smtClean="0"/>
            <a:t>Заучивание стихотворений</a:t>
          </a:r>
          <a:endParaRPr lang="ru-RU" dirty="0"/>
        </a:p>
      </dgm:t>
    </dgm:pt>
    <dgm:pt modelId="{B11751C6-25A7-47BA-9679-38200EE55E9F}" type="parTrans" cxnId="{7E8926EF-B26D-4862-82AD-41F34A5CBDD7}">
      <dgm:prSet/>
      <dgm:spPr/>
      <dgm:t>
        <a:bodyPr/>
        <a:lstStyle/>
        <a:p>
          <a:endParaRPr lang="ru-RU"/>
        </a:p>
      </dgm:t>
    </dgm:pt>
    <dgm:pt modelId="{8A402BC4-DEB6-4029-9710-7B76A165CBBF}" type="sibTrans" cxnId="{7E8926EF-B26D-4862-82AD-41F34A5CBDD7}">
      <dgm:prSet/>
      <dgm:spPr/>
      <dgm:t>
        <a:bodyPr/>
        <a:lstStyle/>
        <a:p>
          <a:endParaRPr lang="ru-RU"/>
        </a:p>
      </dgm:t>
    </dgm:pt>
    <dgm:pt modelId="{293907F6-B279-4551-8390-ACDAF23104D9}">
      <dgm:prSet phldrT="[Текст]"/>
      <dgm:spPr/>
      <dgm:t>
        <a:bodyPr/>
        <a:lstStyle/>
        <a:p>
          <a:r>
            <a:rPr lang="ru-RU" dirty="0" smtClean="0"/>
            <a:t>Дидактические игры</a:t>
          </a:r>
          <a:endParaRPr lang="ru-RU" dirty="0"/>
        </a:p>
      </dgm:t>
    </dgm:pt>
    <dgm:pt modelId="{8BED5D52-6D97-4C1B-B08E-07FBAE43E33F}" type="parTrans" cxnId="{10999BDD-4E0F-4DEB-B268-964D66B887A1}">
      <dgm:prSet/>
      <dgm:spPr/>
      <dgm:t>
        <a:bodyPr/>
        <a:lstStyle/>
        <a:p>
          <a:endParaRPr lang="ru-RU"/>
        </a:p>
      </dgm:t>
    </dgm:pt>
    <dgm:pt modelId="{56208453-459D-4A18-B758-AF722E8227A8}" type="sibTrans" cxnId="{10999BDD-4E0F-4DEB-B268-964D66B887A1}">
      <dgm:prSet/>
      <dgm:spPr/>
      <dgm:t>
        <a:bodyPr/>
        <a:lstStyle/>
        <a:p>
          <a:endParaRPr lang="ru-RU"/>
        </a:p>
      </dgm:t>
    </dgm:pt>
    <dgm:pt modelId="{3C0BCE63-2AAF-4B1A-9EA8-CE7467D0D3A1}">
      <dgm:prSet phldrT="[Текст]"/>
      <dgm:spPr/>
      <dgm:t>
        <a:bodyPr/>
        <a:lstStyle/>
        <a:p>
          <a:r>
            <a:rPr lang="ru-RU" dirty="0" smtClean="0"/>
            <a:t>Отгадывание и загадывание загадок</a:t>
          </a:r>
          <a:endParaRPr lang="ru-RU" dirty="0"/>
        </a:p>
      </dgm:t>
    </dgm:pt>
    <dgm:pt modelId="{931A06A5-54DB-4B2C-8954-EAAC9055C850}" type="parTrans" cxnId="{0AEB9BBF-D63D-4CE7-90A4-10C5708B91A2}">
      <dgm:prSet/>
      <dgm:spPr/>
      <dgm:t>
        <a:bodyPr/>
        <a:lstStyle/>
        <a:p>
          <a:endParaRPr lang="ru-RU"/>
        </a:p>
      </dgm:t>
    </dgm:pt>
    <dgm:pt modelId="{868A0E5C-5870-44FA-9C56-5509E2F052B6}" type="sibTrans" cxnId="{0AEB9BBF-D63D-4CE7-90A4-10C5708B91A2}">
      <dgm:prSet/>
      <dgm:spPr/>
      <dgm:t>
        <a:bodyPr/>
        <a:lstStyle/>
        <a:p>
          <a:endParaRPr lang="ru-RU"/>
        </a:p>
      </dgm:t>
    </dgm:pt>
    <dgm:pt modelId="{D53D0F78-0C14-4428-B88D-FEF129AB8FF9}">
      <dgm:prSet phldrT="[Текст]"/>
      <dgm:spPr/>
      <dgm:t>
        <a:bodyPr/>
        <a:lstStyle/>
        <a:p>
          <a:r>
            <a:rPr lang="ru-RU" dirty="0" smtClean="0"/>
            <a:t>Пересказ художественной литературы</a:t>
          </a:r>
          <a:endParaRPr lang="ru-RU" dirty="0"/>
        </a:p>
      </dgm:t>
    </dgm:pt>
    <dgm:pt modelId="{6FDBDD39-B359-4F1A-81B1-713D97D4E4C4}" type="parTrans" cxnId="{477C4E73-0D32-480C-A46A-D2935ABF0FCD}">
      <dgm:prSet/>
      <dgm:spPr/>
      <dgm:t>
        <a:bodyPr/>
        <a:lstStyle/>
        <a:p>
          <a:endParaRPr lang="ru-RU"/>
        </a:p>
      </dgm:t>
    </dgm:pt>
    <dgm:pt modelId="{0BCA92FA-BAE3-4E2F-AAB7-4896A26578C4}" type="sibTrans" cxnId="{477C4E73-0D32-480C-A46A-D2935ABF0FCD}">
      <dgm:prSet/>
      <dgm:spPr/>
      <dgm:t>
        <a:bodyPr/>
        <a:lstStyle/>
        <a:p>
          <a:endParaRPr lang="ru-RU"/>
        </a:p>
      </dgm:t>
    </dgm:pt>
    <dgm:pt modelId="{9A98940E-11AF-4226-A0EF-1AF89DD62587}" type="pres">
      <dgm:prSet presAssocID="{C5AE3B39-D7C8-48EF-B821-8E377EAF5C84}" presName="cycle" presStyleCnt="0">
        <dgm:presLayoutVars>
          <dgm:dir/>
          <dgm:resizeHandles val="exact"/>
        </dgm:presLayoutVars>
      </dgm:prSet>
      <dgm:spPr/>
      <dgm:t>
        <a:bodyPr/>
        <a:lstStyle/>
        <a:p>
          <a:endParaRPr lang="ru-RU"/>
        </a:p>
      </dgm:t>
    </dgm:pt>
    <dgm:pt modelId="{054B547C-07DA-431B-BD77-8121E1469427}" type="pres">
      <dgm:prSet presAssocID="{2AF03460-E722-4723-97EB-D76125200A36}" presName="node" presStyleLbl="node1" presStyleIdx="0" presStyleCnt="5" custScaleY="145867">
        <dgm:presLayoutVars>
          <dgm:bulletEnabled val="1"/>
        </dgm:presLayoutVars>
      </dgm:prSet>
      <dgm:spPr/>
      <dgm:t>
        <a:bodyPr/>
        <a:lstStyle/>
        <a:p>
          <a:endParaRPr lang="ru-RU"/>
        </a:p>
      </dgm:t>
    </dgm:pt>
    <dgm:pt modelId="{287C6D8C-D5BE-41B0-AF9C-066DF90F425B}" type="pres">
      <dgm:prSet presAssocID="{2AF03460-E722-4723-97EB-D76125200A36}" presName="spNode" presStyleCnt="0"/>
      <dgm:spPr/>
    </dgm:pt>
    <dgm:pt modelId="{6EB26B1B-C05F-46E5-8AFE-CC48B4961C0C}" type="pres">
      <dgm:prSet presAssocID="{E2327487-BEF7-4DD1-B245-6AD1EFD0A689}" presName="sibTrans" presStyleLbl="sibTrans1D1" presStyleIdx="0" presStyleCnt="5"/>
      <dgm:spPr/>
      <dgm:t>
        <a:bodyPr/>
        <a:lstStyle/>
        <a:p>
          <a:endParaRPr lang="ru-RU"/>
        </a:p>
      </dgm:t>
    </dgm:pt>
    <dgm:pt modelId="{A95F09FE-B366-4D8C-82E6-4D15CD25E46F}" type="pres">
      <dgm:prSet presAssocID="{C9D11E65-593B-43C1-BBAB-D75F99563422}" presName="node" presStyleLbl="node1" presStyleIdx="1" presStyleCnt="5" custScaleY="131940">
        <dgm:presLayoutVars>
          <dgm:bulletEnabled val="1"/>
        </dgm:presLayoutVars>
      </dgm:prSet>
      <dgm:spPr/>
      <dgm:t>
        <a:bodyPr/>
        <a:lstStyle/>
        <a:p>
          <a:endParaRPr lang="ru-RU"/>
        </a:p>
      </dgm:t>
    </dgm:pt>
    <dgm:pt modelId="{416F2CB5-1088-4649-9098-2CCB27C72B52}" type="pres">
      <dgm:prSet presAssocID="{C9D11E65-593B-43C1-BBAB-D75F99563422}" presName="spNode" presStyleCnt="0"/>
      <dgm:spPr/>
    </dgm:pt>
    <dgm:pt modelId="{21140A50-AABC-4034-AE57-25FDFEBBAE27}" type="pres">
      <dgm:prSet presAssocID="{8A402BC4-DEB6-4029-9710-7B76A165CBBF}" presName="sibTrans" presStyleLbl="sibTrans1D1" presStyleIdx="1" presStyleCnt="5"/>
      <dgm:spPr/>
      <dgm:t>
        <a:bodyPr/>
        <a:lstStyle/>
        <a:p>
          <a:endParaRPr lang="ru-RU"/>
        </a:p>
      </dgm:t>
    </dgm:pt>
    <dgm:pt modelId="{35757E42-7A22-49B8-9298-6E64C0A2DFDD}" type="pres">
      <dgm:prSet presAssocID="{293907F6-B279-4551-8390-ACDAF23104D9}" presName="node" presStyleLbl="node1" presStyleIdx="2" presStyleCnt="5" custScaleY="142690">
        <dgm:presLayoutVars>
          <dgm:bulletEnabled val="1"/>
        </dgm:presLayoutVars>
      </dgm:prSet>
      <dgm:spPr/>
      <dgm:t>
        <a:bodyPr/>
        <a:lstStyle/>
        <a:p>
          <a:endParaRPr lang="ru-RU"/>
        </a:p>
      </dgm:t>
    </dgm:pt>
    <dgm:pt modelId="{49D5889E-85C1-4428-B784-244C43308871}" type="pres">
      <dgm:prSet presAssocID="{293907F6-B279-4551-8390-ACDAF23104D9}" presName="spNode" presStyleCnt="0"/>
      <dgm:spPr/>
    </dgm:pt>
    <dgm:pt modelId="{3AF08E50-9A51-44BA-83FA-C9A837E609F1}" type="pres">
      <dgm:prSet presAssocID="{56208453-459D-4A18-B758-AF722E8227A8}" presName="sibTrans" presStyleLbl="sibTrans1D1" presStyleIdx="2" presStyleCnt="5"/>
      <dgm:spPr/>
      <dgm:t>
        <a:bodyPr/>
        <a:lstStyle/>
        <a:p>
          <a:endParaRPr lang="ru-RU"/>
        </a:p>
      </dgm:t>
    </dgm:pt>
    <dgm:pt modelId="{EBC34413-A4D0-4874-B283-CB207830B4FE}" type="pres">
      <dgm:prSet presAssocID="{3C0BCE63-2AAF-4B1A-9EA8-CE7467D0D3A1}" presName="node" presStyleLbl="node1" presStyleIdx="3" presStyleCnt="5" custScaleY="146253">
        <dgm:presLayoutVars>
          <dgm:bulletEnabled val="1"/>
        </dgm:presLayoutVars>
      </dgm:prSet>
      <dgm:spPr/>
      <dgm:t>
        <a:bodyPr/>
        <a:lstStyle/>
        <a:p>
          <a:endParaRPr lang="ru-RU"/>
        </a:p>
      </dgm:t>
    </dgm:pt>
    <dgm:pt modelId="{295F4CEE-DB35-4518-98AD-C45467D8C095}" type="pres">
      <dgm:prSet presAssocID="{3C0BCE63-2AAF-4B1A-9EA8-CE7467D0D3A1}" presName="spNode" presStyleCnt="0"/>
      <dgm:spPr/>
    </dgm:pt>
    <dgm:pt modelId="{8F4E355A-55BF-413B-A0A5-6398E2427894}" type="pres">
      <dgm:prSet presAssocID="{868A0E5C-5870-44FA-9C56-5509E2F052B6}" presName="sibTrans" presStyleLbl="sibTrans1D1" presStyleIdx="3" presStyleCnt="5"/>
      <dgm:spPr/>
      <dgm:t>
        <a:bodyPr/>
        <a:lstStyle/>
        <a:p>
          <a:endParaRPr lang="ru-RU"/>
        </a:p>
      </dgm:t>
    </dgm:pt>
    <dgm:pt modelId="{34895D85-960C-4DA4-B54C-8B336044D1DE}" type="pres">
      <dgm:prSet presAssocID="{D53D0F78-0C14-4428-B88D-FEF129AB8FF9}" presName="node" presStyleLbl="node1" presStyleIdx="4" presStyleCnt="5" custScaleY="144896">
        <dgm:presLayoutVars>
          <dgm:bulletEnabled val="1"/>
        </dgm:presLayoutVars>
      </dgm:prSet>
      <dgm:spPr/>
      <dgm:t>
        <a:bodyPr/>
        <a:lstStyle/>
        <a:p>
          <a:endParaRPr lang="ru-RU"/>
        </a:p>
      </dgm:t>
    </dgm:pt>
    <dgm:pt modelId="{A0410306-6521-4519-BA63-058F326197C7}" type="pres">
      <dgm:prSet presAssocID="{D53D0F78-0C14-4428-B88D-FEF129AB8FF9}" presName="spNode" presStyleCnt="0"/>
      <dgm:spPr/>
    </dgm:pt>
    <dgm:pt modelId="{306018F7-B6B0-4883-ACCF-FCAC05BCB293}" type="pres">
      <dgm:prSet presAssocID="{0BCA92FA-BAE3-4E2F-AAB7-4896A26578C4}" presName="sibTrans" presStyleLbl="sibTrans1D1" presStyleIdx="4" presStyleCnt="5"/>
      <dgm:spPr/>
      <dgm:t>
        <a:bodyPr/>
        <a:lstStyle/>
        <a:p>
          <a:endParaRPr lang="ru-RU"/>
        </a:p>
      </dgm:t>
    </dgm:pt>
  </dgm:ptLst>
  <dgm:cxnLst>
    <dgm:cxn modelId="{7E8926EF-B26D-4862-82AD-41F34A5CBDD7}" srcId="{C5AE3B39-D7C8-48EF-B821-8E377EAF5C84}" destId="{C9D11E65-593B-43C1-BBAB-D75F99563422}" srcOrd="1" destOrd="0" parTransId="{B11751C6-25A7-47BA-9679-38200EE55E9F}" sibTransId="{8A402BC4-DEB6-4029-9710-7B76A165CBBF}"/>
    <dgm:cxn modelId="{DA9E52F8-81D3-47CE-829B-6700A2FC7B16}" type="presOf" srcId="{C5AE3B39-D7C8-48EF-B821-8E377EAF5C84}" destId="{9A98940E-11AF-4226-A0EF-1AF89DD62587}" srcOrd="0" destOrd="0" presId="urn:microsoft.com/office/officeart/2005/8/layout/cycle5"/>
    <dgm:cxn modelId="{10999BDD-4E0F-4DEB-B268-964D66B887A1}" srcId="{C5AE3B39-D7C8-48EF-B821-8E377EAF5C84}" destId="{293907F6-B279-4551-8390-ACDAF23104D9}" srcOrd="2" destOrd="0" parTransId="{8BED5D52-6D97-4C1B-B08E-07FBAE43E33F}" sibTransId="{56208453-459D-4A18-B758-AF722E8227A8}"/>
    <dgm:cxn modelId="{30427742-C51C-4501-B484-C6F5ED793996}" type="presOf" srcId="{0BCA92FA-BAE3-4E2F-AAB7-4896A26578C4}" destId="{306018F7-B6B0-4883-ACCF-FCAC05BCB293}" srcOrd="0" destOrd="0" presId="urn:microsoft.com/office/officeart/2005/8/layout/cycle5"/>
    <dgm:cxn modelId="{0AEB9BBF-D63D-4CE7-90A4-10C5708B91A2}" srcId="{C5AE3B39-D7C8-48EF-B821-8E377EAF5C84}" destId="{3C0BCE63-2AAF-4B1A-9EA8-CE7467D0D3A1}" srcOrd="3" destOrd="0" parTransId="{931A06A5-54DB-4B2C-8954-EAAC9055C850}" sibTransId="{868A0E5C-5870-44FA-9C56-5509E2F052B6}"/>
    <dgm:cxn modelId="{8CFB4385-1DFC-4FB4-93A9-5C454FCF403A}" srcId="{C5AE3B39-D7C8-48EF-B821-8E377EAF5C84}" destId="{2AF03460-E722-4723-97EB-D76125200A36}" srcOrd="0" destOrd="0" parTransId="{6EEEB325-AF2C-4E2A-8EA6-128B1EF6C3FD}" sibTransId="{E2327487-BEF7-4DD1-B245-6AD1EFD0A689}"/>
    <dgm:cxn modelId="{477C4E73-0D32-480C-A46A-D2935ABF0FCD}" srcId="{C5AE3B39-D7C8-48EF-B821-8E377EAF5C84}" destId="{D53D0F78-0C14-4428-B88D-FEF129AB8FF9}" srcOrd="4" destOrd="0" parTransId="{6FDBDD39-B359-4F1A-81B1-713D97D4E4C4}" sibTransId="{0BCA92FA-BAE3-4E2F-AAB7-4896A26578C4}"/>
    <dgm:cxn modelId="{4F77DBE2-DDC8-4AA2-AB27-9CB81C45EF4F}" type="presOf" srcId="{D53D0F78-0C14-4428-B88D-FEF129AB8FF9}" destId="{34895D85-960C-4DA4-B54C-8B336044D1DE}" srcOrd="0" destOrd="0" presId="urn:microsoft.com/office/officeart/2005/8/layout/cycle5"/>
    <dgm:cxn modelId="{E913277D-9BFD-4940-A51D-EF5A73B0A159}" type="presOf" srcId="{3C0BCE63-2AAF-4B1A-9EA8-CE7467D0D3A1}" destId="{EBC34413-A4D0-4874-B283-CB207830B4FE}" srcOrd="0" destOrd="0" presId="urn:microsoft.com/office/officeart/2005/8/layout/cycle5"/>
    <dgm:cxn modelId="{EF5FDE6C-4FD9-4C58-8CD3-23B2C490BB26}" type="presOf" srcId="{2AF03460-E722-4723-97EB-D76125200A36}" destId="{054B547C-07DA-431B-BD77-8121E1469427}" srcOrd="0" destOrd="0" presId="urn:microsoft.com/office/officeart/2005/8/layout/cycle5"/>
    <dgm:cxn modelId="{BE67150E-75B4-4AFA-990C-03F39D3738F3}" type="presOf" srcId="{56208453-459D-4A18-B758-AF722E8227A8}" destId="{3AF08E50-9A51-44BA-83FA-C9A837E609F1}" srcOrd="0" destOrd="0" presId="urn:microsoft.com/office/officeart/2005/8/layout/cycle5"/>
    <dgm:cxn modelId="{41808327-BF32-4453-A265-7E1A2CFFDFE9}" type="presOf" srcId="{C9D11E65-593B-43C1-BBAB-D75F99563422}" destId="{A95F09FE-B366-4D8C-82E6-4D15CD25E46F}" srcOrd="0" destOrd="0" presId="urn:microsoft.com/office/officeart/2005/8/layout/cycle5"/>
    <dgm:cxn modelId="{AA02A4F6-A600-4152-979A-C8EBA6BEF478}" type="presOf" srcId="{868A0E5C-5870-44FA-9C56-5509E2F052B6}" destId="{8F4E355A-55BF-413B-A0A5-6398E2427894}" srcOrd="0" destOrd="0" presId="urn:microsoft.com/office/officeart/2005/8/layout/cycle5"/>
    <dgm:cxn modelId="{4586EE2F-6616-4F3E-8090-2BAC62AFE8B1}" type="presOf" srcId="{8A402BC4-DEB6-4029-9710-7B76A165CBBF}" destId="{21140A50-AABC-4034-AE57-25FDFEBBAE27}" srcOrd="0" destOrd="0" presId="urn:microsoft.com/office/officeart/2005/8/layout/cycle5"/>
    <dgm:cxn modelId="{BD1DD711-D446-48B3-969B-A564076A1E6F}" type="presOf" srcId="{E2327487-BEF7-4DD1-B245-6AD1EFD0A689}" destId="{6EB26B1B-C05F-46E5-8AFE-CC48B4961C0C}" srcOrd="0" destOrd="0" presId="urn:microsoft.com/office/officeart/2005/8/layout/cycle5"/>
    <dgm:cxn modelId="{ED4AB8F7-8524-45A4-A354-6A4993A8785D}" type="presOf" srcId="{293907F6-B279-4551-8390-ACDAF23104D9}" destId="{35757E42-7A22-49B8-9298-6E64C0A2DFDD}" srcOrd="0" destOrd="0" presId="urn:microsoft.com/office/officeart/2005/8/layout/cycle5"/>
    <dgm:cxn modelId="{C2822428-64FD-444E-9D88-88C435A2155F}" type="presParOf" srcId="{9A98940E-11AF-4226-A0EF-1AF89DD62587}" destId="{054B547C-07DA-431B-BD77-8121E1469427}" srcOrd="0" destOrd="0" presId="urn:microsoft.com/office/officeart/2005/8/layout/cycle5"/>
    <dgm:cxn modelId="{F18C5B1F-2ACE-4104-8E49-C7A4CD02EC51}" type="presParOf" srcId="{9A98940E-11AF-4226-A0EF-1AF89DD62587}" destId="{287C6D8C-D5BE-41B0-AF9C-066DF90F425B}" srcOrd="1" destOrd="0" presId="urn:microsoft.com/office/officeart/2005/8/layout/cycle5"/>
    <dgm:cxn modelId="{3720C4FE-6644-453B-B926-69967B187EEF}" type="presParOf" srcId="{9A98940E-11AF-4226-A0EF-1AF89DD62587}" destId="{6EB26B1B-C05F-46E5-8AFE-CC48B4961C0C}" srcOrd="2" destOrd="0" presId="urn:microsoft.com/office/officeart/2005/8/layout/cycle5"/>
    <dgm:cxn modelId="{A75E4EAD-9C69-4458-9CE0-F9BFF447D935}" type="presParOf" srcId="{9A98940E-11AF-4226-A0EF-1AF89DD62587}" destId="{A95F09FE-B366-4D8C-82E6-4D15CD25E46F}" srcOrd="3" destOrd="0" presId="urn:microsoft.com/office/officeart/2005/8/layout/cycle5"/>
    <dgm:cxn modelId="{56BB9957-5923-41EB-9CF4-38AE40EDC070}" type="presParOf" srcId="{9A98940E-11AF-4226-A0EF-1AF89DD62587}" destId="{416F2CB5-1088-4649-9098-2CCB27C72B52}" srcOrd="4" destOrd="0" presId="urn:microsoft.com/office/officeart/2005/8/layout/cycle5"/>
    <dgm:cxn modelId="{19DF5C64-321C-4DF5-980A-9CF753F3804F}" type="presParOf" srcId="{9A98940E-11AF-4226-A0EF-1AF89DD62587}" destId="{21140A50-AABC-4034-AE57-25FDFEBBAE27}" srcOrd="5" destOrd="0" presId="urn:microsoft.com/office/officeart/2005/8/layout/cycle5"/>
    <dgm:cxn modelId="{EE6A3265-8A97-4C3B-AA1E-5959BDE87E3E}" type="presParOf" srcId="{9A98940E-11AF-4226-A0EF-1AF89DD62587}" destId="{35757E42-7A22-49B8-9298-6E64C0A2DFDD}" srcOrd="6" destOrd="0" presId="urn:microsoft.com/office/officeart/2005/8/layout/cycle5"/>
    <dgm:cxn modelId="{98A77522-7816-4B64-ABFE-6EA06B218062}" type="presParOf" srcId="{9A98940E-11AF-4226-A0EF-1AF89DD62587}" destId="{49D5889E-85C1-4428-B784-244C43308871}" srcOrd="7" destOrd="0" presId="urn:microsoft.com/office/officeart/2005/8/layout/cycle5"/>
    <dgm:cxn modelId="{D4BA9CC4-812F-4246-B150-ACFC8CA3C1AB}" type="presParOf" srcId="{9A98940E-11AF-4226-A0EF-1AF89DD62587}" destId="{3AF08E50-9A51-44BA-83FA-C9A837E609F1}" srcOrd="8" destOrd="0" presId="urn:microsoft.com/office/officeart/2005/8/layout/cycle5"/>
    <dgm:cxn modelId="{39799441-0B74-4EC0-AF17-AEFD52D0332B}" type="presParOf" srcId="{9A98940E-11AF-4226-A0EF-1AF89DD62587}" destId="{EBC34413-A4D0-4874-B283-CB207830B4FE}" srcOrd="9" destOrd="0" presId="urn:microsoft.com/office/officeart/2005/8/layout/cycle5"/>
    <dgm:cxn modelId="{67520625-4785-4A08-B775-BA1EA7C21C85}" type="presParOf" srcId="{9A98940E-11AF-4226-A0EF-1AF89DD62587}" destId="{295F4CEE-DB35-4518-98AD-C45467D8C095}" srcOrd="10" destOrd="0" presId="urn:microsoft.com/office/officeart/2005/8/layout/cycle5"/>
    <dgm:cxn modelId="{1744DC31-B01E-4D88-97CF-05C30AAD0C59}" type="presParOf" srcId="{9A98940E-11AF-4226-A0EF-1AF89DD62587}" destId="{8F4E355A-55BF-413B-A0A5-6398E2427894}" srcOrd="11" destOrd="0" presId="urn:microsoft.com/office/officeart/2005/8/layout/cycle5"/>
    <dgm:cxn modelId="{C997CE84-F2D1-4AFA-83AD-A02FC10F0C90}" type="presParOf" srcId="{9A98940E-11AF-4226-A0EF-1AF89DD62587}" destId="{34895D85-960C-4DA4-B54C-8B336044D1DE}" srcOrd="12" destOrd="0" presId="urn:microsoft.com/office/officeart/2005/8/layout/cycle5"/>
    <dgm:cxn modelId="{9D65FB6B-C8E4-4962-AFB4-D9D9C9B626D5}" type="presParOf" srcId="{9A98940E-11AF-4226-A0EF-1AF89DD62587}" destId="{A0410306-6521-4519-BA63-058F326197C7}" srcOrd="13" destOrd="0" presId="urn:microsoft.com/office/officeart/2005/8/layout/cycle5"/>
    <dgm:cxn modelId="{EC2FEBBD-EEDF-4A3D-B98B-E17556104F96}" type="presParOf" srcId="{9A98940E-11AF-4226-A0EF-1AF89DD62587}" destId="{306018F7-B6B0-4883-ACCF-FCAC05BCB293}" srcOrd="14"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4B547C-07DA-431B-BD77-8121E1469427}">
      <dsp:nvSpPr>
        <dsp:cNvPr id="0" name=""/>
        <dsp:cNvSpPr/>
      </dsp:nvSpPr>
      <dsp:spPr>
        <a:xfrm>
          <a:off x="2878745" y="-217264"/>
          <a:ext cx="1710109" cy="1621415"/>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Обучение составлению рассказов (по картинам и серии картин, описательный, творческий рассказ).</a:t>
          </a:r>
          <a:endParaRPr lang="ru-RU" sz="1200" kern="1200" dirty="0"/>
        </a:p>
      </dsp:txBody>
      <dsp:txXfrm>
        <a:off x="2957896" y="-138113"/>
        <a:ext cx="1551807" cy="1463113"/>
      </dsp:txXfrm>
    </dsp:sp>
    <dsp:sp modelId="{6EB26B1B-C05F-46E5-8AFE-CC48B4961C0C}">
      <dsp:nvSpPr>
        <dsp:cNvPr id="0" name=""/>
        <dsp:cNvSpPr/>
      </dsp:nvSpPr>
      <dsp:spPr>
        <a:xfrm>
          <a:off x="1513600" y="593443"/>
          <a:ext cx="4440399" cy="4440399"/>
        </a:xfrm>
        <a:custGeom>
          <a:avLst/>
          <a:gdLst/>
          <a:ahLst/>
          <a:cxnLst/>
          <a:rect l="0" t="0" r="0" b="0"/>
          <a:pathLst>
            <a:path>
              <a:moveTo>
                <a:pt x="3266622" y="262066"/>
              </a:moveTo>
              <a:arcTo wR="2220199" hR="2220199" stAng="17887197" swAng="1000299"/>
            </a:path>
          </a:pathLst>
        </a:custGeom>
        <a:noFill/>
        <a:ln w="1000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5F09FE-B366-4D8C-82E6-4D15CD25E46F}">
      <dsp:nvSpPr>
        <dsp:cNvPr id="0" name=""/>
        <dsp:cNvSpPr/>
      </dsp:nvSpPr>
      <dsp:spPr>
        <a:xfrm>
          <a:off x="4990280" y="1394260"/>
          <a:ext cx="1710109" cy="1466607"/>
        </a:xfrm>
        <a:prstGeom prst="roundRect">
          <a:avLst/>
        </a:prstGeom>
        <a:solidFill>
          <a:schemeClr val="accent3">
            <a:hueOff val="593843"/>
            <a:satOff val="3198"/>
            <a:lumOff val="436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Заучивание стихотворений</a:t>
          </a:r>
          <a:endParaRPr lang="ru-RU" sz="1200" kern="1200" dirty="0"/>
        </a:p>
      </dsp:txBody>
      <dsp:txXfrm>
        <a:off x="5061874" y="1465854"/>
        <a:ext cx="1566921" cy="1323419"/>
      </dsp:txXfrm>
    </dsp:sp>
    <dsp:sp modelId="{21140A50-AABC-4034-AE57-25FDFEBBAE27}">
      <dsp:nvSpPr>
        <dsp:cNvPr id="0" name=""/>
        <dsp:cNvSpPr/>
      </dsp:nvSpPr>
      <dsp:spPr>
        <a:xfrm>
          <a:off x="1513600" y="593443"/>
          <a:ext cx="4440399" cy="4440399"/>
        </a:xfrm>
        <a:custGeom>
          <a:avLst/>
          <a:gdLst/>
          <a:ahLst/>
          <a:cxnLst/>
          <a:rect l="0" t="0" r="0" b="0"/>
          <a:pathLst>
            <a:path>
              <a:moveTo>
                <a:pt x="4426973" y="2464002"/>
              </a:moveTo>
              <a:arcTo wR="2220199" hR="2220199" stAng="378266" swAng="928223"/>
            </a:path>
          </a:pathLst>
        </a:custGeom>
        <a:noFill/>
        <a:ln w="10000" cap="flat" cmpd="sng" algn="ctr">
          <a:solidFill>
            <a:schemeClr val="accent3">
              <a:hueOff val="593843"/>
              <a:satOff val="3198"/>
              <a:lumOff val="4363"/>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5757E42-7A22-49B8-9298-6E64C0A2DFDD}">
      <dsp:nvSpPr>
        <dsp:cNvPr id="0" name=""/>
        <dsp:cNvSpPr/>
      </dsp:nvSpPr>
      <dsp:spPr>
        <a:xfrm>
          <a:off x="4183746" y="3816772"/>
          <a:ext cx="1710109" cy="1586100"/>
        </a:xfrm>
        <a:prstGeom prst="roundRect">
          <a:avLst/>
        </a:prstGeom>
        <a:solidFill>
          <a:schemeClr val="accent3">
            <a:hueOff val="1187685"/>
            <a:satOff val="6397"/>
            <a:lumOff val="872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Дидактические игры</a:t>
          </a:r>
          <a:endParaRPr lang="ru-RU" sz="1200" kern="1200" dirty="0"/>
        </a:p>
      </dsp:txBody>
      <dsp:txXfrm>
        <a:off x="4261173" y="3894199"/>
        <a:ext cx="1555255" cy="1431246"/>
      </dsp:txXfrm>
    </dsp:sp>
    <dsp:sp modelId="{3AF08E50-9A51-44BA-83FA-C9A837E609F1}">
      <dsp:nvSpPr>
        <dsp:cNvPr id="0" name=""/>
        <dsp:cNvSpPr/>
      </dsp:nvSpPr>
      <dsp:spPr>
        <a:xfrm>
          <a:off x="1513600" y="593443"/>
          <a:ext cx="4440399" cy="4440399"/>
        </a:xfrm>
        <a:custGeom>
          <a:avLst/>
          <a:gdLst/>
          <a:ahLst/>
          <a:cxnLst/>
          <a:rect l="0" t="0" r="0" b="0"/>
          <a:pathLst>
            <a:path>
              <a:moveTo>
                <a:pt x="2492617" y="4423623"/>
              </a:moveTo>
              <a:arcTo wR="2220199" hR="2220199" stAng="4977124" swAng="845752"/>
            </a:path>
          </a:pathLst>
        </a:custGeom>
        <a:noFill/>
        <a:ln w="10000" cap="flat" cmpd="sng" algn="ctr">
          <a:solidFill>
            <a:schemeClr val="accent3">
              <a:hueOff val="1187685"/>
              <a:satOff val="6397"/>
              <a:lumOff val="8726"/>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BC34413-A4D0-4874-B283-CB207830B4FE}">
      <dsp:nvSpPr>
        <dsp:cNvPr id="0" name=""/>
        <dsp:cNvSpPr/>
      </dsp:nvSpPr>
      <dsp:spPr>
        <a:xfrm>
          <a:off x="1573744" y="3796969"/>
          <a:ext cx="1710109" cy="1625706"/>
        </a:xfrm>
        <a:prstGeom prst="roundRect">
          <a:avLst/>
        </a:prstGeom>
        <a:solidFill>
          <a:schemeClr val="accent3">
            <a:hueOff val="1781528"/>
            <a:satOff val="9595"/>
            <a:lumOff val="1308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Отгадывание и загадывание загадок</a:t>
          </a:r>
          <a:endParaRPr lang="ru-RU" sz="1200" kern="1200" dirty="0"/>
        </a:p>
      </dsp:txBody>
      <dsp:txXfrm>
        <a:off x="1653104" y="3876329"/>
        <a:ext cx="1551389" cy="1466986"/>
      </dsp:txXfrm>
    </dsp:sp>
    <dsp:sp modelId="{8F4E355A-55BF-413B-A0A5-6398E2427894}">
      <dsp:nvSpPr>
        <dsp:cNvPr id="0" name=""/>
        <dsp:cNvSpPr/>
      </dsp:nvSpPr>
      <dsp:spPr>
        <a:xfrm>
          <a:off x="1513600" y="593443"/>
          <a:ext cx="4440399" cy="4440399"/>
        </a:xfrm>
        <a:custGeom>
          <a:avLst/>
          <a:gdLst/>
          <a:ahLst/>
          <a:cxnLst/>
          <a:rect l="0" t="0" r="0" b="0"/>
          <a:pathLst>
            <a:path>
              <a:moveTo>
                <a:pt x="157033" y="3040341"/>
              </a:moveTo>
              <a:arcTo wR="2220199" hR="2220199" stAng="9499284" swAng="839383"/>
            </a:path>
          </a:pathLst>
        </a:custGeom>
        <a:noFill/>
        <a:ln w="10000" cap="flat" cmpd="sng" algn="ctr">
          <a:solidFill>
            <a:schemeClr val="accent3">
              <a:hueOff val="1781528"/>
              <a:satOff val="9595"/>
              <a:lumOff val="13089"/>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4895D85-960C-4DA4-B54C-8B336044D1DE}">
      <dsp:nvSpPr>
        <dsp:cNvPr id="0" name=""/>
        <dsp:cNvSpPr/>
      </dsp:nvSpPr>
      <dsp:spPr>
        <a:xfrm>
          <a:off x="767209" y="1322252"/>
          <a:ext cx="1710109" cy="1610622"/>
        </a:xfrm>
        <a:prstGeom prst="roundRect">
          <a:avLst/>
        </a:prstGeom>
        <a:solidFill>
          <a:schemeClr val="accent3">
            <a:hueOff val="2375371"/>
            <a:satOff val="12794"/>
            <a:lumOff val="1745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Пересказ художественной литературы</a:t>
          </a:r>
          <a:endParaRPr lang="ru-RU" sz="1200" kern="1200" dirty="0"/>
        </a:p>
      </dsp:txBody>
      <dsp:txXfrm>
        <a:off x="845833" y="1400876"/>
        <a:ext cx="1552861" cy="1453374"/>
      </dsp:txXfrm>
    </dsp:sp>
    <dsp:sp modelId="{306018F7-B6B0-4883-ACCF-FCAC05BCB293}">
      <dsp:nvSpPr>
        <dsp:cNvPr id="0" name=""/>
        <dsp:cNvSpPr/>
      </dsp:nvSpPr>
      <dsp:spPr>
        <a:xfrm>
          <a:off x="1513600" y="593443"/>
          <a:ext cx="4440399" cy="4440399"/>
        </a:xfrm>
        <a:custGeom>
          <a:avLst/>
          <a:gdLst/>
          <a:ahLst/>
          <a:cxnLst/>
          <a:rect l="0" t="0" r="0" b="0"/>
          <a:pathLst>
            <a:path>
              <a:moveTo>
                <a:pt x="711432" y="591424"/>
              </a:moveTo>
              <a:arcTo wR="2220199" hR="2220199" stAng="13631427" swAng="910132"/>
            </a:path>
          </a:pathLst>
        </a:custGeom>
        <a:noFill/>
        <a:ln w="10000" cap="flat" cmpd="sng" algn="ctr">
          <a:solidFill>
            <a:schemeClr val="accent3">
              <a:hueOff val="2375371"/>
              <a:satOff val="12794"/>
              <a:lumOff val="17452"/>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81CC5125-63A8-4624-B44D-FF35E531A0EE}" type="datetimeFigureOut">
              <a:rPr lang="ru-RU" smtClean="0"/>
              <a:pPr/>
              <a:t>06.04.2022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96AC926-EEED-4CDD-AE43-3350E0F71FB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CC5125-63A8-4624-B44D-FF35E531A0E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AC926-EEED-4CDD-AE43-3350E0F71FB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CC5125-63A8-4624-B44D-FF35E531A0EE}" type="datetimeFigureOut">
              <a:rPr lang="ru-RU" smtClean="0"/>
              <a:pPr/>
              <a:t>06.04.2022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6AC926-EEED-4CDD-AE43-3350E0F71FB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81CC5125-63A8-4624-B44D-FF35E531A0EE}" type="datetimeFigureOut">
              <a:rPr lang="ru-RU" smtClean="0"/>
              <a:pPr/>
              <a:t>06.04.2022</a:t>
            </a:fld>
            <a:endParaRPr lang="ru-RU"/>
          </a:p>
        </p:txBody>
      </p:sp>
      <p:sp>
        <p:nvSpPr>
          <p:cNvPr id="9" name="Номер слайда 8"/>
          <p:cNvSpPr>
            <a:spLocks noGrp="1"/>
          </p:cNvSpPr>
          <p:nvPr>
            <p:ph type="sldNum" sz="quarter" idx="15"/>
          </p:nvPr>
        </p:nvSpPr>
        <p:spPr/>
        <p:txBody>
          <a:bodyPr rtlCol="0"/>
          <a:lstStyle/>
          <a:p>
            <a:fld id="{196AC926-EEED-4CDD-AE43-3350E0F71FBC}"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81CC5125-63A8-4624-B44D-FF35E531A0EE}" type="datetimeFigureOut">
              <a:rPr lang="ru-RU" smtClean="0"/>
              <a:pPr/>
              <a:t>06.04.2022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96AC926-EEED-4CDD-AE43-3350E0F71FB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81CC5125-63A8-4624-B44D-FF35E531A0EE}" type="datetimeFigureOut">
              <a:rPr lang="ru-RU" smtClean="0"/>
              <a:pPr/>
              <a:t>06.04.2022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6AC926-EEED-4CDD-AE43-3350E0F71FBC}"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81CC5125-63A8-4624-B44D-FF35E531A0EE}" type="datetimeFigureOut">
              <a:rPr lang="ru-RU" smtClean="0"/>
              <a:pPr/>
              <a:t>06.04.2022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6AC926-EEED-4CDD-AE43-3350E0F71FBC}"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81CC5125-63A8-4624-B44D-FF35E531A0EE}" type="datetimeFigureOut">
              <a:rPr lang="ru-RU" smtClean="0"/>
              <a:pPr/>
              <a:t>06.04.2022</a:t>
            </a:fld>
            <a:endParaRPr lang="ru-RU"/>
          </a:p>
        </p:txBody>
      </p:sp>
      <p:sp>
        <p:nvSpPr>
          <p:cNvPr id="7" name="Номер слайда 6"/>
          <p:cNvSpPr>
            <a:spLocks noGrp="1"/>
          </p:cNvSpPr>
          <p:nvPr>
            <p:ph type="sldNum" sz="quarter" idx="11"/>
          </p:nvPr>
        </p:nvSpPr>
        <p:spPr/>
        <p:txBody>
          <a:bodyPr rtlCol="0"/>
          <a:lstStyle/>
          <a:p>
            <a:fld id="{196AC926-EEED-4CDD-AE43-3350E0F71FBC}"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CC5125-63A8-4624-B44D-FF35E531A0EE}" type="datetimeFigureOut">
              <a:rPr lang="ru-RU" smtClean="0"/>
              <a:pPr/>
              <a:t>06.04.2022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6AC926-EEED-4CDD-AE43-3350E0F71FB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81CC5125-63A8-4624-B44D-FF35E531A0EE}" type="datetimeFigureOut">
              <a:rPr lang="ru-RU" smtClean="0"/>
              <a:pPr/>
              <a:t>06.04.2022</a:t>
            </a:fld>
            <a:endParaRPr lang="ru-RU"/>
          </a:p>
        </p:txBody>
      </p:sp>
      <p:sp>
        <p:nvSpPr>
          <p:cNvPr id="22" name="Номер слайда 21"/>
          <p:cNvSpPr>
            <a:spLocks noGrp="1"/>
          </p:cNvSpPr>
          <p:nvPr>
            <p:ph type="sldNum" sz="quarter" idx="15"/>
          </p:nvPr>
        </p:nvSpPr>
        <p:spPr/>
        <p:txBody>
          <a:bodyPr rtlCol="0"/>
          <a:lstStyle/>
          <a:p>
            <a:fld id="{196AC926-EEED-4CDD-AE43-3350E0F71FBC}"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81CC5125-63A8-4624-B44D-FF35E531A0EE}" type="datetimeFigureOut">
              <a:rPr lang="ru-RU" smtClean="0"/>
              <a:pPr/>
              <a:t>06.04.2022</a:t>
            </a:fld>
            <a:endParaRPr lang="ru-RU"/>
          </a:p>
        </p:txBody>
      </p:sp>
      <p:sp>
        <p:nvSpPr>
          <p:cNvPr id="18" name="Номер слайда 17"/>
          <p:cNvSpPr>
            <a:spLocks noGrp="1"/>
          </p:cNvSpPr>
          <p:nvPr>
            <p:ph type="sldNum" sz="quarter" idx="11"/>
          </p:nvPr>
        </p:nvSpPr>
        <p:spPr/>
        <p:txBody>
          <a:bodyPr rtlCol="0"/>
          <a:lstStyle/>
          <a:p>
            <a:fld id="{196AC926-EEED-4CDD-AE43-3350E0F71FBC}"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1CC5125-63A8-4624-B44D-FF35E531A0EE}" type="datetimeFigureOut">
              <a:rPr lang="ru-RU" smtClean="0"/>
              <a:pPr/>
              <a:t>06.04.2022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96AC926-EEED-4CDD-AE43-3350E0F71FB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39752" y="3068960"/>
            <a:ext cx="6172200" cy="1440160"/>
          </a:xfrm>
        </p:spPr>
        <p:txBody>
          <a:bodyPr>
            <a:normAutofit/>
          </a:bodyPr>
          <a:lstStyle/>
          <a:p>
            <a:r>
              <a:rPr lang="ru-RU" sz="4800" dirty="0" smtClean="0">
                <a:solidFill>
                  <a:schemeClr val="accent1">
                    <a:lumMod val="75000"/>
                  </a:schemeClr>
                </a:solidFill>
              </a:rPr>
              <a:t>Мнемотехника</a:t>
            </a:r>
            <a:endParaRPr lang="ru-RU" sz="4800" dirty="0">
              <a:solidFill>
                <a:schemeClr val="accent1">
                  <a:lumMod val="75000"/>
                </a:schemeClr>
              </a:solidFill>
            </a:endParaRPr>
          </a:p>
        </p:txBody>
      </p:sp>
      <p:sp>
        <p:nvSpPr>
          <p:cNvPr id="3" name="Подзаголовок 2"/>
          <p:cNvSpPr>
            <a:spLocks noGrp="1"/>
          </p:cNvSpPr>
          <p:nvPr>
            <p:ph type="subTitle" idx="1"/>
          </p:nvPr>
        </p:nvSpPr>
        <p:spPr>
          <a:xfrm>
            <a:off x="2843808" y="5003322"/>
            <a:ext cx="5614392" cy="1371600"/>
          </a:xfrm>
        </p:spPr>
        <p:txBody>
          <a:bodyPr/>
          <a:lstStyle/>
          <a:p>
            <a:r>
              <a:rPr lang="ru-RU" dirty="0" smtClean="0"/>
              <a:t>Выполнила: воспитатель МБДОУ  ДС № 389</a:t>
            </a:r>
          </a:p>
          <a:p>
            <a:r>
              <a:rPr lang="ru-RU" dirty="0" smtClean="0"/>
              <a:t>	Тараканова Светлана Михайловна</a:t>
            </a:r>
            <a:endParaRPr lang="ru-RU"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7313240" cy="850106"/>
          </a:xfrm>
        </p:spPr>
        <p:txBody>
          <a:bodyPr>
            <a:normAutofit fontScale="90000"/>
          </a:bodyPr>
          <a:lstStyle/>
          <a:p>
            <a:r>
              <a:rPr lang="ru-RU" dirty="0" smtClean="0"/>
              <a:t>Можно составить рассказ о временах года.</a:t>
            </a:r>
            <a:endParaRPr lang="ru-RU" dirty="0"/>
          </a:p>
        </p:txBody>
      </p:sp>
      <p:pic>
        <p:nvPicPr>
          <p:cNvPr id="12" name="Содержимое 11" descr="изображения 562.JPG"/>
          <p:cNvPicPr>
            <a:picLocks noGrp="1" noChangeAspect="1"/>
          </p:cNvPicPr>
          <p:nvPr>
            <p:ph sz="quarter" idx="2"/>
          </p:nvPr>
        </p:nvPicPr>
        <p:blipFill>
          <a:blip r:embed="rId2" cstate="screen">
            <a:lum bright="7000"/>
            <a:extLst>
              <a:ext uri="{28A0092B-C50C-407E-A947-70E740481C1C}">
                <a14:useLocalDpi xmlns:a14="http://schemas.microsoft.com/office/drawing/2010/main"/>
              </a:ext>
            </a:extLst>
          </a:blip>
          <a:srcRect/>
          <a:stretch>
            <a:fillRect/>
          </a:stretch>
        </p:blipFill>
        <p:spPr>
          <a:xfrm>
            <a:off x="4211960" y="2060848"/>
            <a:ext cx="4118049" cy="318618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1" name="Содержимое 10" descr="изображения 560.JPG"/>
          <p:cNvPicPr>
            <a:picLocks noGrp="1" noChangeAspect="1"/>
          </p:cNvPicPr>
          <p:nvPr>
            <p:ph sz="quarter" idx="1"/>
          </p:nvPr>
        </p:nvPicPr>
        <p:blipFill>
          <a:blip r:embed="rId3" cstate="screen">
            <a:lum bright="7000" contrast="2000"/>
            <a:extLst>
              <a:ext uri="{28A0092B-C50C-407E-A947-70E740481C1C}">
                <a14:useLocalDpi xmlns:a14="http://schemas.microsoft.com/office/drawing/2010/main"/>
              </a:ext>
            </a:extLst>
          </a:blip>
          <a:srcRect/>
          <a:stretch>
            <a:fillRect/>
          </a:stretch>
        </p:blipFill>
        <p:spPr>
          <a:xfrm>
            <a:off x="554530" y="1556793"/>
            <a:ext cx="3786637" cy="30243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Сначала знакомимся с </a:t>
            </a:r>
            <a:r>
              <a:rPr lang="ru-RU" sz="2400" dirty="0" err="1" smtClean="0"/>
              <a:t>мнемоквадратами</a:t>
            </a:r>
            <a:r>
              <a:rPr lang="ru-RU" sz="2400" dirty="0" smtClean="0"/>
              <a:t>, затем с </a:t>
            </a:r>
            <a:r>
              <a:rPr lang="ru-RU" sz="2400" dirty="0" err="1" smtClean="0"/>
              <a:t>мнемодорожками</a:t>
            </a:r>
            <a:r>
              <a:rPr lang="ru-RU" sz="2400" dirty="0" smtClean="0"/>
              <a:t>.</a:t>
            </a:r>
            <a:endParaRPr lang="ru-RU" sz="2400" dirty="0"/>
          </a:p>
        </p:txBody>
      </p:sp>
      <p:pic>
        <p:nvPicPr>
          <p:cNvPr id="5" name="Содержимое 4" descr="мнемотехника 099.JPG"/>
          <p:cNvPicPr>
            <a:picLocks noGrp="1" noChangeAspect="1"/>
          </p:cNvPicPr>
          <p:nvPr>
            <p:ph sz="quarter" idx="1"/>
          </p:nvPr>
        </p:nvPicPr>
        <p:blipFill>
          <a:blip r:embed="rId2" cstate="screen">
            <a:extLst>
              <a:ext uri="{28A0092B-C50C-407E-A947-70E740481C1C}">
                <a14:useLocalDpi xmlns:a14="http://schemas.microsoft.com/office/drawing/2010/main"/>
              </a:ext>
            </a:extLst>
          </a:blip>
          <a:srcRect/>
          <a:stretch>
            <a:fillRect/>
          </a:stretch>
        </p:blipFill>
        <p:spPr>
          <a:xfrm rot="5400000">
            <a:off x="949127" y="1795289"/>
            <a:ext cx="2565225" cy="3096344"/>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pic>
        <p:nvPicPr>
          <p:cNvPr id="6" name="Содержимое 5" descr="мнемотехника 117.JPG"/>
          <p:cNvPicPr>
            <a:picLocks noGrp="1" noChangeAspect="1"/>
          </p:cNvPicPr>
          <p:nvPr>
            <p:ph sz="quarter" idx="2"/>
          </p:nvPr>
        </p:nvPicPr>
        <p:blipFill>
          <a:blip r:embed="rId3" cstate="screen">
            <a:extLst>
              <a:ext uri="{28A0092B-C50C-407E-A947-70E740481C1C}">
                <a14:useLocalDpi xmlns:a14="http://schemas.microsoft.com/office/drawing/2010/main"/>
              </a:ext>
            </a:extLst>
          </a:blip>
          <a:srcRect/>
          <a:stretch>
            <a:fillRect/>
          </a:stretch>
        </p:blipFill>
        <p:spPr>
          <a:xfrm rot="5400000">
            <a:off x="5357587" y="1491284"/>
            <a:ext cx="2064713" cy="4211953"/>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rPr>
              <a:t>Отгадывание </a:t>
            </a:r>
            <a:r>
              <a:rPr lang="ru-RU" dirty="0" smtClean="0">
                <a:solidFill>
                  <a:srgbClr val="FF0000"/>
                </a:solidFill>
              </a:rPr>
              <a:t>загадок</a:t>
            </a:r>
            <a:endParaRPr lang="ru-RU" dirty="0">
              <a:solidFill>
                <a:srgbClr val="FF0000"/>
              </a:solidFill>
            </a:endParaRPr>
          </a:p>
        </p:txBody>
      </p:sp>
      <p:pic>
        <p:nvPicPr>
          <p:cNvPr id="5" name="Содержимое 4" descr="изображения 550.JPG"/>
          <p:cNvPicPr>
            <a:picLocks noGrp="1" noChangeAspect="1"/>
          </p:cNvPicPr>
          <p:nvPr>
            <p:ph sz="quarter" idx="1"/>
          </p:nvPr>
        </p:nvPicPr>
        <p:blipFill>
          <a:blip r:embed="rId2" cstate="screen">
            <a:lum bright="9000"/>
            <a:extLst>
              <a:ext uri="{28A0092B-C50C-407E-A947-70E740481C1C}">
                <a14:useLocalDpi xmlns:a14="http://schemas.microsoft.com/office/drawing/2010/main"/>
              </a:ext>
            </a:extLst>
          </a:blip>
          <a:srcRect/>
          <a:stretch>
            <a:fillRect/>
          </a:stretch>
        </p:blipFill>
        <p:spPr>
          <a:xfrm>
            <a:off x="457200" y="2514600"/>
            <a:ext cx="3657600" cy="271919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Содержимое 5" descr="изображения 554.JPG"/>
          <p:cNvPicPr>
            <a:picLocks noGrp="1" noChangeAspect="1"/>
          </p:cNvPicPr>
          <p:nvPr>
            <p:ph sz="quarter" idx="2"/>
          </p:nvPr>
        </p:nvPicPr>
        <p:blipFill>
          <a:blip r:embed="rId3" cstate="screen">
            <a:lum bright="3000"/>
            <a:extLst>
              <a:ext uri="{28A0092B-C50C-407E-A947-70E740481C1C}">
                <a14:useLocalDpi xmlns:a14="http://schemas.microsoft.com/office/drawing/2010/main"/>
              </a:ext>
            </a:extLst>
          </a:blip>
          <a:srcRect/>
          <a:stretch>
            <a:fillRect/>
          </a:stretch>
        </p:blipFill>
        <p:spPr>
          <a:xfrm>
            <a:off x="4355976" y="1988840"/>
            <a:ext cx="4248492" cy="229875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06090"/>
          </a:xfrm>
        </p:spPr>
        <p:txBody>
          <a:bodyPr>
            <a:normAutofit fontScale="90000"/>
          </a:bodyPr>
          <a:lstStyle/>
          <a:p>
            <a:r>
              <a:rPr lang="ru-RU" sz="2400" dirty="0" smtClean="0">
                <a:solidFill>
                  <a:srgbClr val="FF0000"/>
                </a:solidFill>
              </a:rPr>
              <a:t>Пересказ сказки «Курочка Ряба» (</a:t>
            </a:r>
            <a:r>
              <a:rPr lang="ru-RU" sz="2400" dirty="0" err="1" smtClean="0">
                <a:solidFill>
                  <a:srgbClr val="FF0000"/>
                </a:solidFill>
              </a:rPr>
              <a:t>мнемоквадраты</a:t>
            </a:r>
            <a:r>
              <a:rPr lang="ru-RU" sz="2400" dirty="0" smtClean="0">
                <a:solidFill>
                  <a:srgbClr val="FF0000"/>
                </a:solidFill>
              </a:rPr>
              <a:t>)</a:t>
            </a:r>
            <a:endParaRPr lang="ru-RU" sz="2400" dirty="0">
              <a:solidFill>
                <a:srgbClr val="FF0000"/>
              </a:solidFill>
            </a:endParaRPr>
          </a:p>
        </p:txBody>
      </p:sp>
      <p:pic>
        <p:nvPicPr>
          <p:cNvPr id="8" name="Содержимое 7" descr="изображения 481.JPG"/>
          <p:cNvPicPr>
            <a:picLocks noGrp="1" noChangeAspect="1"/>
          </p:cNvPicPr>
          <p:nvPr>
            <p:ph sz="quarter" idx="2"/>
          </p:nvPr>
        </p:nvPicPr>
        <p:blipFill>
          <a:blip r:embed="rId2" cstate="screen">
            <a:extLst>
              <a:ext uri="{28A0092B-C50C-407E-A947-70E740481C1C}">
                <a14:useLocalDpi xmlns:a14="http://schemas.microsoft.com/office/drawing/2010/main"/>
              </a:ext>
            </a:extLst>
          </a:blip>
          <a:stretch>
            <a:fillRect/>
          </a:stretch>
        </p:blipFill>
        <p:spPr>
          <a:xfrm rot="6060000">
            <a:off x="4744851" y="1834670"/>
            <a:ext cx="3161333" cy="4572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6" name="Содержимое 5" descr="мнемотехника 031.JPG"/>
          <p:cNvPicPr>
            <a:picLocks noGrp="1" noChangeAspect="1"/>
          </p:cNvPicPr>
          <p:nvPr>
            <p:ph sz="quarter" idx="1"/>
          </p:nvPr>
        </p:nvPicPr>
        <p:blipFill>
          <a:blip r:embed="rId3" cstate="screen">
            <a:extLst>
              <a:ext uri="{28A0092B-C50C-407E-A947-70E740481C1C}">
                <a14:useLocalDpi xmlns:a14="http://schemas.microsoft.com/office/drawing/2010/main"/>
              </a:ext>
            </a:extLst>
          </a:blip>
          <a:srcRect/>
          <a:stretch>
            <a:fillRect/>
          </a:stretch>
        </p:blipFill>
        <p:spPr>
          <a:xfrm rot="5400000">
            <a:off x="522730" y="1935659"/>
            <a:ext cx="3096344" cy="320270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94122"/>
          </a:xfrm>
        </p:spPr>
        <p:txBody>
          <a:bodyPr/>
          <a:lstStyle/>
          <a:p>
            <a:pPr algn="ctr"/>
            <a:r>
              <a:rPr lang="ru-RU" dirty="0" err="1" smtClean="0">
                <a:solidFill>
                  <a:srgbClr val="FF0000"/>
                </a:solidFill>
              </a:rPr>
              <a:t>Мнемодорожки</a:t>
            </a:r>
            <a:endParaRPr lang="ru-RU" dirty="0">
              <a:solidFill>
                <a:srgbClr val="FF0000"/>
              </a:solidFill>
            </a:endParaRPr>
          </a:p>
        </p:txBody>
      </p:sp>
      <p:pic>
        <p:nvPicPr>
          <p:cNvPr id="4" name="Содержимое 3" descr="изображения 485.JPG"/>
          <p:cNvPicPr>
            <a:picLocks noGrp="1" noChangeAspect="1"/>
          </p:cNvPicPr>
          <p:nvPr>
            <p:ph sz="quarter" idx="1"/>
          </p:nvPr>
        </p:nvPicPr>
        <p:blipFill>
          <a:blip r:embed="rId2" cstate="screen">
            <a:lum bright="3000" contrast="24000"/>
            <a:extLst>
              <a:ext uri="{28A0092B-C50C-407E-A947-70E740481C1C}">
                <a14:useLocalDpi xmlns:a14="http://schemas.microsoft.com/office/drawing/2010/main"/>
              </a:ext>
            </a:extLst>
          </a:blip>
          <a:srcRect/>
          <a:stretch>
            <a:fillRect/>
          </a:stretch>
        </p:blipFill>
        <p:spPr>
          <a:xfrm rot="5400000">
            <a:off x="2498920" y="1191854"/>
            <a:ext cx="3952060" cy="529674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pPr algn="ctr"/>
            <a:r>
              <a:rPr lang="ru-RU" dirty="0" err="1" smtClean="0">
                <a:solidFill>
                  <a:srgbClr val="FF0000"/>
                </a:solidFill>
              </a:rPr>
              <a:t>Мнемотаблицы</a:t>
            </a:r>
            <a:endParaRPr lang="ru-RU" dirty="0">
              <a:solidFill>
                <a:srgbClr val="FF0000"/>
              </a:solidFill>
            </a:endParaRPr>
          </a:p>
        </p:txBody>
      </p:sp>
      <p:pic>
        <p:nvPicPr>
          <p:cNvPr id="5" name="Содержимое 4" descr="изображения 487.JPG"/>
          <p:cNvPicPr>
            <a:picLocks noGrp="1" noChangeAspect="1"/>
          </p:cNvPicPr>
          <p:nvPr>
            <p:ph sz="quarter" idx="1"/>
          </p:nvPr>
        </p:nvPicPr>
        <p:blipFill>
          <a:blip r:embed="rId2" cstate="screen">
            <a:lum bright="9000"/>
            <a:extLst>
              <a:ext uri="{28A0092B-C50C-407E-A947-70E740481C1C}">
                <a14:useLocalDpi xmlns:a14="http://schemas.microsoft.com/office/drawing/2010/main"/>
              </a:ext>
            </a:extLst>
          </a:blip>
          <a:srcRect/>
          <a:stretch>
            <a:fillRect/>
          </a:stretch>
        </p:blipFill>
        <p:spPr>
          <a:xfrm>
            <a:off x="336598" y="1844824"/>
            <a:ext cx="3488233" cy="295232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Содержимое 5" descr="изображения 488.JPG"/>
          <p:cNvPicPr>
            <a:picLocks noGrp="1" noChangeAspect="1"/>
          </p:cNvPicPr>
          <p:nvPr>
            <p:ph sz="quarter" idx="2"/>
          </p:nvPr>
        </p:nvPicPr>
        <p:blipFill>
          <a:blip r:embed="rId3" cstate="screen">
            <a:lum bright="8000"/>
            <a:extLst>
              <a:ext uri="{28A0092B-C50C-407E-A947-70E740481C1C}">
                <a14:useLocalDpi xmlns:a14="http://schemas.microsoft.com/office/drawing/2010/main"/>
              </a:ext>
            </a:extLst>
          </a:blip>
          <a:srcRect/>
          <a:stretch>
            <a:fillRect/>
          </a:stretch>
        </p:blipFill>
        <p:spPr>
          <a:xfrm rot="5700000">
            <a:off x="5042764" y="1624725"/>
            <a:ext cx="2927549" cy="40578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pull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7313240" cy="994122"/>
          </a:xfrm>
        </p:spPr>
        <p:txBody>
          <a:bodyPr>
            <a:normAutofit/>
          </a:bodyPr>
          <a:lstStyle/>
          <a:p>
            <a:pPr algn="ctr"/>
            <a:r>
              <a:rPr lang="ru-RU" sz="2800" dirty="0" err="1" smtClean="0">
                <a:solidFill>
                  <a:srgbClr val="FF0000"/>
                </a:solidFill>
              </a:rPr>
              <a:t>Мнемотаблицы</a:t>
            </a:r>
            <a:r>
              <a:rPr lang="ru-RU" sz="2800" dirty="0" smtClean="0">
                <a:solidFill>
                  <a:srgbClr val="FF0000"/>
                </a:solidFill>
              </a:rPr>
              <a:t> в старшем дошкольном возрасте</a:t>
            </a:r>
            <a:endParaRPr lang="ru-RU" sz="2800" dirty="0">
              <a:solidFill>
                <a:srgbClr val="FF0000"/>
              </a:solidFill>
            </a:endParaRPr>
          </a:p>
        </p:txBody>
      </p:sp>
      <p:pic>
        <p:nvPicPr>
          <p:cNvPr id="8" name="Содержимое 7" descr="005.JPG"/>
          <p:cNvPicPr>
            <a:picLocks noGrp="1" noChangeAspect="1"/>
          </p:cNvPicPr>
          <p:nvPr>
            <p:ph sz="quarter" idx="2"/>
          </p:nvPr>
        </p:nvPicPr>
        <p:blipFill>
          <a:blip r:embed="rId2" cstate="screen">
            <a:lum bright="9000" contrast="5000"/>
            <a:extLst>
              <a:ext uri="{28A0092B-C50C-407E-A947-70E740481C1C}">
                <a14:useLocalDpi xmlns:a14="http://schemas.microsoft.com/office/drawing/2010/main"/>
              </a:ext>
            </a:extLst>
          </a:blip>
          <a:srcRect/>
          <a:stretch>
            <a:fillRect/>
          </a:stretch>
        </p:blipFill>
        <p:spPr>
          <a:xfrm rot="5400000">
            <a:off x="4760900" y="2015964"/>
            <a:ext cx="3001548" cy="409942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Содержимое 6" descr="004.JPG"/>
          <p:cNvPicPr>
            <a:picLocks noGrp="1" noChangeAspect="1"/>
          </p:cNvPicPr>
          <p:nvPr>
            <p:ph sz="quarter" idx="1"/>
          </p:nvPr>
        </p:nvPicPr>
        <p:blipFill>
          <a:blip r:embed="rId3" cstate="screen">
            <a:lum bright="7000" contrast="3000"/>
            <a:extLst>
              <a:ext uri="{28A0092B-C50C-407E-A947-70E740481C1C}">
                <a14:useLocalDpi xmlns:a14="http://schemas.microsoft.com/office/drawing/2010/main"/>
              </a:ext>
            </a:extLst>
          </a:blip>
          <a:srcRect/>
          <a:stretch>
            <a:fillRect/>
          </a:stretch>
        </p:blipFill>
        <p:spPr>
          <a:xfrm>
            <a:off x="323528" y="1556792"/>
            <a:ext cx="3651478" cy="303128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4)">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изображения 500.JPG"/>
          <p:cNvPicPr>
            <a:picLocks noGrp="1" noChangeAspect="1"/>
          </p:cNvPicPr>
          <p:nvPr>
            <p:ph sz="quarter" idx="2"/>
          </p:nvPr>
        </p:nvPicPr>
        <p:blipFill>
          <a:blip r:embed="rId2" cstate="screen">
            <a:lum bright="6000"/>
            <a:extLst>
              <a:ext uri="{28A0092B-C50C-407E-A947-70E740481C1C}">
                <a14:useLocalDpi xmlns:a14="http://schemas.microsoft.com/office/drawing/2010/main"/>
              </a:ext>
            </a:extLst>
          </a:blip>
          <a:srcRect/>
          <a:stretch>
            <a:fillRect/>
          </a:stretch>
        </p:blipFill>
        <p:spPr>
          <a:xfrm rot="5400000">
            <a:off x="4709908" y="3071578"/>
            <a:ext cx="2736304" cy="40272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683568" y="274638"/>
            <a:ext cx="7241232" cy="418058"/>
          </a:xfrm>
        </p:spPr>
        <p:txBody>
          <a:bodyPr>
            <a:normAutofit fontScale="90000"/>
          </a:bodyPr>
          <a:lstStyle/>
          <a:p>
            <a:r>
              <a:rPr lang="ru-RU" dirty="0" smtClean="0">
                <a:solidFill>
                  <a:srgbClr val="FF0000"/>
                </a:solidFill>
              </a:rPr>
              <a:t>Сказка « Теремок»</a:t>
            </a:r>
            <a:endParaRPr lang="ru-RU" dirty="0">
              <a:solidFill>
                <a:srgbClr val="FF0000"/>
              </a:solidFill>
            </a:endParaRPr>
          </a:p>
        </p:txBody>
      </p:sp>
      <p:pic>
        <p:nvPicPr>
          <p:cNvPr id="5" name="Содержимое 4" descr="изображения 498.JPG"/>
          <p:cNvPicPr>
            <a:picLocks noGrp="1" noChangeAspect="1"/>
          </p:cNvPicPr>
          <p:nvPr>
            <p:ph sz="quarter" idx="1"/>
          </p:nvPr>
        </p:nvPicPr>
        <p:blipFill>
          <a:blip r:embed="rId3" cstate="screen">
            <a:lum bright="1000"/>
            <a:extLst>
              <a:ext uri="{28A0092B-C50C-407E-A947-70E740481C1C}">
                <a14:useLocalDpi xmlns:a14="http://schemas.microsoft.com/office/drawing/2010/main"/>
              </a:ext>
            </a:extLst>
          </a:blip>
          <a:srcRect/>
          <a:stretch>
            <a:fillRect/>
          </a:stretch>
        </p:blipFill>
        <p:spPr>
          <a:xfrm rot="5400000">
            <a:off x="1316516" y="461551"/>
            <a:ext cx="2736305" cy="377466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plus(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94122"/>
          </a:xfrm>
        </p:spPr>
        <p:txBody>
          <a:bodyPr>
            <a:normAutofit fontScale="90000"/>
          </a:bodyPr>
          <a:lstStyle/>
          <a:p>
            <a:r>
              <a:rPr lang="ru-RU" dirty="0" smtClean="0">
                <a:solidFill>
                  <a:srgbClr val="FF0000"/>
                </a:solidFill>
              </a:rPr>
              <a:t>Наш метод организации работы с детьми отличается:</a:t>
            </a:r>
            <a:endParaRPr lang="ru-RU" dirty="0">
              <a:solidFill>
                <a:srgbClr val="FF0000"/>
              </a:solidFill>
            </a:endParaRPr>
          </a:p>
        </p:txBody>
      </p:sp>
      <p:sp>
        <p:nvSpPr>
          <p:cNvPr id="3" name="Содержимое 2"/>
          <p:cNvSpPr>
            <a:spLocks noGrp="1"/>
          </p:cNvSpPr>
          <p:nvPr>
            <p:ph sz="quarter" idx="1"/>
          </p:nvPr>
        </p:nvSpPr>
        <p:spPr>
          <a:xfrm>
            <a:off x="457200" y="1412776"/>
            <a:ext cx="7467600" cy="5061176"/>
          </a:xfrm>
        </p:spPr>
        <p:txBody>
          <a:bodyPr>
            <a:normAutofit fontScale="92500" lnSpcReduction="10000"/>
          </a:bodyPr>
          <a:lstStyle/>
          <a:p>
            <a:r>
              <a:rPr lang="ru-RU" dirty="0" err="1" smtClean="0"/>
              <a:t>Интегративностью</a:t>
            </a:r>
            <a:r>
              <a:rPr lang="ru-RU" dirty="0" smtClean="0"/>
              <a:t>- образовательная деятельность реализуется в нескольких областях- «коммуникация», « познание» и др.</a:t>
            </a:r>
          </a:p>
          <a:p>
            <a:r>
              <a:rPr lang="ru-RU" dirty="0" smtClean="0"/>
              <a:t>Экономичностью- используются имеющиеся методические средства и создаются дидактические средства не требующие финансовых затрат;</a:t>
            </a:r>
          </a:p>
          <a:p>
            <a:r>
              <a:rPr lang="ru-RU" dirty="0" err="1" smtClean="0"/>
              <a:t>Процессуальностью</a:t>
            </a:r>
            <a:r>
              <a:rPr lang="ru-RU" dirty="0" smtClean="0"/>
              <a:t>- развитие ребёнка рассматривается как процесс;</a:t>
            </a:r>
          </a:p>
          <a:p>
            <a:r>
              <a:rPr lang="ru-RU" dirty="0" smtClean="0"/>
              <a:t> </a:t>
            </a:r>
            <a:r>
              <a:rPr lang="ru-RU" dirty="0" err="1" smtClean="0"/>
              <a:t>Здоровьесбережением</a:t>
            </a:r>
            <a:r>
              <a:rPr lang="ru-RU" dirty="0" smtClean="0"/>
              <a:t>- проявляются и реализуются потенции ребёнка, исходя из его потребностей и возможностей, ребёнок не испытывает давление со стороны педагога; педагог выступает в роли </a:t>
            </a:r>
            <a:r>
              <a:rPr lang="ru-RU" dirty="0" err="1" smtClean="0"/>
              <a:t>сотрудника,наставника</a:t>
            </a:r>
            <a:r>
              <a:rPr lang="ru-RU" dirty="0" smtClean="0"/>
              <a:t>.</a:t>
            </a:r>
          </a:p>
          <a:p>
            <a:r>
              <a:rPr lang="ru-RU" dirty="0" smtClean="0"/>
              <a:t>Универсальностью- может использоваться педагогами других групп и детских садов.</a:t>
            </a: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457256" cy="1084982"/>
          </a:xfrm>
        </p:spPr>
        <p:txBody>
          <a:bodyPr>
            <a:normAutofit/>
          </a:bodyPr>
          <a:lstStyle/>
          <a:p>
            <a:r>
              <a:rPr lang="ru-RU" sz="2000" dirty="0" smtClean="0">
                <a:solidFill>
                  <a:srgbClr val="FF0000"/>
                </a:solidFill>
              </a:rPr>
              <a:t>Принцип интеграции</a:t>
            </a:r>
            <a:r>
              <a:rPr lang="ru-RU" sz="2000" dirty="0" smtClean="0"/>
              <a:t>- целостность образовательного процесса обеспечивается взаимодействием образовательных областей.</a:t>
            </a:r>
            <a:endParaRPr lang="ru-RU" sz="2000" dirty="0"/>
          </a:p>
        </p:txBody>
      </p:sp>
      <p:pic>
        <p:nvPicPr>
          <p:cNvPr id="5" name="Содержимое 4" descr="изображения 526.JPG"/>
          <p:cNvPicPr>
            <a:picLocks noGrp="1" noChangeAspect="1"/>
          </p:cNvPicPr>
          <p:nvPr>
            <p:ph sz="quarter" idx="1"/>
          </p:nvPr>
        </p:nvPicPr>
        <p:blipFill>
          <a:blip r:embed="rId2" cstate="screen">
            <a:lum bright="3000"/>
            <a:extLst>
              <a:ext uri="{28A0092B-C50C-407E-A947-70E740481C1C}">
                <a14:useLocalDpi xmlns:a14="http://schemas.microsoft.com/office/drawing/2010/main"/>
              </a:ext>
            </a:extLst>
          </a:blip>
          <a:srcRect/>
          <a:stretch>
            <a:fillRect/>
          </a:stretch>
        </p:blipFill>
        <p:spPr>
          <a:xfrm>
            <a:off x="467544" y="2420888"/>
            <a:ext cx="3621579" cy="261721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Содержимое 3"/>
          <p:cNvSpPr>
            <a:spLocks noGrp="1"/>
          </p:cNvSpPr>
          <p:nvPr>
            <p:ph sz="quarter" idx="2"/>
          </p:nvPr>
        </p:nvSpPr>
        <p:spPr/>
        <p:txBody>
          <a:bodyPr>
            <a:normAutofit/>
          </a:bodyPr>
          <a:lstStyle/>
          <a:p>
            <a:r>
              <a:rPr lang="ru-RU" sz="1800" u="sng" dirty="0" smtClean="0">
                <a:solidFill>
                  <a:srgbClr val="FF0000"/>
                </a:solidFill>
              </a:rPr>
              <a:t>Музыкальное воспитание</a:t>
            </a:r>
            <a:endParaRPr lang="ru-RU" sz="1800" u="sng" dirty="0">
              <a:solidFill>
                <a:srgbClr val="FF0000"/>
              </a:solidFill>
            </a:endParaRPr>
          </a:p>
        </p:txBody>
      </p:sp>
      <p:pic>
        <p:nvPicPr>
          <p:cNvPr id="6" name="Рисунок 5" descr="изображения 521.JPG"/>
          <p:cNvPicPr>
            <a:picLocks noChangeAspect="1"/>
          </p:cNvPicPr>
          <p:nvPr/>
        </p:nvPicPr>
        <p:blipFill>
          <a:blip r:embed="rId3" cstate="screen">
            <a:lum bright="5000"/>
            <a:extLst>
              <a:ext uri="{28A0092B-C50C-407E-A947-70E740481C1C}">
                <a14:useLocalDpi xmlns:a14="http://schemas.microsoft.com/office/drawing/2010/main"/>
              </a:ext>
            </a:extLst>
          </a:blip>
          <a:srcRect/>
          <a:stretch>
            <a:fillRect/>
          </a:stretch>
        </p:blipFill>
        <p:spPr>
          <a:xfrm>
            <a:off x="3996488" y="2132857"/>
            <a:ext cx="4355423" cy="324036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edg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3050"/>
            <a:ext cx="7245424" cy="995710"/>
          </a:xfrm>
        </p:spPr>
        <p:txBody>
          <a:bodyPr>
            <a:normAutofit/>
          </a:bodyPr>
          <a:lstStyle/>
          <a:p>
            <a:r>
              <a:rPr lang="ru-RU" sz="3200" dirty="0" smtClean="0">
                <a:solidFill>
                  <a:srgbClr val="FF0000"/>
                </a:solidFill>
              </a:rPr>
              <a:t>Что такое « мнемотехника»?</a:t>
            </a:r>
            <a:endParaRPr lang="ru-RU" sz="3200" dirty="0">
              <a:solidFill>
                <a:srgbClr val="FF0000"/>
              </a:solidFill>
            </a:endParaRPr>
          </a:p>
        </p:txBody>
      </p:sp>
      <p:sp>
        <p:nvSpPr>
          <p:cNvPr id="3" name="Содержимое 2"/>
          <p:cNvSpPr>
            <a:spLocks noGrp="1"/>
          </p:cNvSpPr>
          <p:nvPr>
            <p:ph sz="quarter" idx="2"/>
          </p:nvPr>
        </p:nvSpPr>
        <p:spPr>
          <a:xfrm>
            <a:off x="467544" y="2132856"/>
            <a:ext cx="3647256" cy="4115544"/>
          </a:xfrm>
        </p:spPr>
        <p:txBody>
          <a:bodyPr>
            <a:normAutofit fontScale="77500" lnSpcReduction="20000"/>
          </a:bodyPr>
          <a:lstStyle/>
          <a:p>
            <a:r>
              <a:rPr lang="ru-RU" dirty="0" smtClean="0"/>
              <a:t>Мнемотехника происходит от греческого «</a:t>
            </a:r>
            <a:r>
              <a:rPr lang="en-US" dirty="0" err="1" smtClean="0"/>
              <a:t>mnemonikon</a:t>
            </a:r>
            <a:r>
              <a:rPr lang="ru-RU" dirty="0" smtClean="0"/>
              <a:t>»- искусство запоминания. Первые сохранившиеся работы по мнемотехнике датируются примерно 86-82гг. до н.э.,  принадлежат перу Цицерона и </a:t>
            </a:r>
            <a:r>
              <a:rPr lang="ru-RU" dirty="0" err="1" smtClean="0"/>
              <a:t>Квинтилиана</a:t>
            </a:r>
            <a:r>
              <a:rPr lang="ru-RU" dirty="0" smtClean="0"/>
              <a:t>. Первоначально мнемотехника возникла как неотъемлемая часть риторики ( ораторского искусства) и предназначалась для запоминания длинных речей.</a:t>
            </a:r>
            <a:endParaRPr lang="ru-RU" dirty="0"/>
          </a:p>
        </p:txBody>
      </p:sp>
      <p:sp>
        <p:nvSpPr>
          <p:cNvPr id="4" name="Содержимое 3"/>
          <p:cNvSpPr>
            <a:spLocks noGrp="1"/>
          </p:cNvSpPr>
          <p:nvPr>
            <p:ph sz="quarter" idx="4"/>
          </p:nvPr>
        </p:nvSpPr>
        <p:spPr>
          <a:xfrm>
            <a:off x="4427984" y="2060848"/>
            <a:ext cx="3657600" cy="4797152"/>
          </a:xfrm>
        </p:spPr>
        <p:txBody>
          <a:bodyPr>
            <a:noAutofit/>
          </a:bodyPr>
          <a:lstStyle/>
          <a:p>
            <a:r>
              <a:rPr lang="ru-RU" sz="1600" dirty="0" smtClean="0"/>
              <a:t>Современный энциклопедический словарь:</a:t>
            </a:r>
          </a:p>
          <a:p>
            <a:pPr>
              <a:buNone/>
            </a:pPr>
            <a:r>
              <a:rPr lang="ru-RU" sz="1600" dirty="0" smtClean="0"/>
              <a:t>	 «Мнемотехника- искусство запоминания, совокупность приёмов и способов, облегчающих запоминание и увеличивающих объём памяти путём образования искусственных ассоциаций.</a:t>
            </a:r>
          </a:p>
          <a:p>
            <a:r>
              <a:rPr lang="ru-RU" sz="1600" dirty="0" smtClean="0"/>
              <a:t>Современная мнемотехника делает возможным не только фиксацию в памяти последовательности текстового материала, но и позволяет безошибочно запоминать любую точную информацию, которая традиционно  считается </a:t>
            </a:r>
            <a:r>
              <a:rPr lang="ru-RU" sz="1600" dirty="0" err="1" smtClean="0"/>
              <a:t>незапоминаемой</a:t>
            </a:r>
            <a:r>
              <a:rPr lang="ru-RU" sz="1600" dirty="0" smtClean="0"/>
              <a:t>.</a:t>
            </a:r>
            <a:endParaRPr lang="ru-RU" sz="1600" dirty="0"/>
          </a:p>
        </p:txBody>
      </p:sp>
      <p:sp>
        <p:nvSpPr>
          <p:cNvPr id="5" name="Текст 4"/>
          <p:cNvSpPr>
            <a:spLocks noGrp="1"/>
          </p:cNvSpPr>
          <p:nvPr>
            <p:ph type="body" sz="quarter" idx="1"/>
          </p:nvPr>
        </p:nvSpPr>
        <p:spPr>
          <a:xfrm>
            <a:off x="611560" y="1569720"/>
            <a:ext cx="3503240" cy="491128"/>
          </a:xfrm>
        </p:spPr>
        <p:txBody>
          <a:bodyPr/>
          <a:lstStyle/>
          <a:p>
            <a:r>
              <a:rPr lang="ru-RU" dirty="0" smtClean="0"/>
              <a:t>Немного истории</a:t>
            </a:r>
            <a:endParaRPr lang="ru-RU" dirty="0"/>
          </a:p>
        </p:txBody>
      </p:sp>
      <p:sp>
        <p:nvSpPr>
          <p:cNvPr id="6" name="Текст 5"/>
          <p:cNvSpPr>
            <a:spLocks noGrp="1"/>
          </p:cNvSpPr>
          <p:nvPr>
            <p:ph type="body" sz="quarter" idx="3"/>
          </p:nvPr>
        </p:nvSpPr>
        <p:spPr>
          <a:xfrm>
            <a:off x="4427984" y="1569720"/>
            <a:ext cx="3573016" cy="491128"/>
          </a:xfrm>
        </p:spPr>
        <p:txBody>
          <a:bodyPr/>
          <a:lstStyle/>
          <a:p>
            <a:r>
              <a:rPr lang="ru-RU" dirty="0" smtClean="0"/>
              <a:t>В наше время</a:t>
            </a:r>
            <a:endParaRPr lang="ru-RU" dirty="0"/>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467600" cy="706090"/>
          </a:xfrm>
        </p:spPr>
        <p:txBody>
          <a:bodyPr>
            <a:normAutofit/>
          </a:bodyPr>
          <a:lstStyle/>
          <a:p>
            <a:r>
              <a:rPr lang="ru-RU" sz="2000" u="sng" dirty="0" smtClean="0">
                <a:solidFill>
                  <a:srgbClr val="FF0000"/>
                </a:solidFill>
              </a:rPr>
              <a:t>Безопасность</a:t>
            </a:r>
            <a:endParaRPr lang="ru-RU" sz="2000" u="sng" dirty="0">
              <a:solidFill>
                <a:srgbClr val="FF0000"/>
              </a:solidFill>
            </a:endParaRPr>
          </a:p>
        </p:txBody>
      </p:sp>
      <p:pic>
        <p:nvPicPr>
          <p:cNvPr id="5" name="Содержимое 4" descr="изображения 505.JPG"/>
          <p:cNvPicPr>
            <a:picLocks noGrp="1" noChangeAspect="1"/>
          </p:cNvPicPr>
          <p:nvPr>
            <p:ph sz="quarter" idx="1"/>
          </p:nvPr>
        </p:nvPicPr>
        <p:blipFill>
          <a:blip r:embed="rId2" cstate="screen">
            <a:lum bright="3000"/>
            <a:extLst>
              <a:ext uri="{28A0092B-C50C-407E-A947-70E740481C1C}">
                <a14:useLocalDpi xmlns:a14="http://schemas.microsoft.com/office/drawing/2010/main"/>
              </a:ext>
            </a:extLst>
          </a:blip>
          <a:srcRect/>
          <a:stretch>
            <a:fillRect/>
          </a:stretch>
        </p:blipFill>
        <p:spPr>
          <a:xfrm>
            <a:off x="611560" y="1484784"/>
            <a:ext cx="3657417" cy="25810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Содержимое 5" descr="изображения 508.JPG"/>
          <p:cNvPicPr>
            <a:picLocks noGrp="1" noChangeAspect="1"/>
          </p:cNvPicPr>
          <p:nvPr>
            <p:ph sz="quarter" idx="2"/>
          </p:nvPr>
        </p:nvPicPr>
        <p:blipFill>
          <a:blip r:embed="rId3" cstate="screen">
            <a:lum bright="3000"/>
            <a:extLst>
              <a:ext uri="{28A0092B-C50C-407E-A947-70E740481C1C}">
                <a14:useLocalDpi xmlns:a14="http://schemas.microsoft.com/office/drawing/2010/main"/>
              </a:ext>
            </a:extLst>
          </a:blip>
          <a:srcRect/>
          <a:stretch>
            <a:fillRect/>
          </a:stretch>
        </p:blipFill>
        <p:spPr>
          <a:xfrm rot="660000">
            <a:off x="4711655" y="2738842"/>
            <a:ext cx="3579511" cy="256324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plus(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7457256" cy="1800200"/>
          </a:xfrm>
        </p:spPr>
        <p:txBody>
          <a:bodyPr>
            <a:normAutofit fontScale="90000"/>
          </a:bodyPr>
          <a:lstStyle/>
          <a:p>
            <a:r>
              <a:rPr lang="ru-RU" sz="1600" u="sng" dirty="0" smtClean="0">
                <a:solidFill>
                  <a:srgbClr val="FF0000"/>
                </a:solidFill>
              </a:rPr>
              <a:t>Познание </a:t>
            </a:r>
            <a:r>
              <a:rPr lang="ru-RU" sz="1600" b="1" dirty="0" smtClean="0"/>
              <a:t/>
            </a:r>
            <a:br>
              <a:rPr lang="ru-RU" sz="1600" b="1" dirty="0" smtClean="0"/>
            </a:br>
            <a:r>
              <a:rPr lang="ru-RU" sz="1600" b="1" dirty="0" smtClean="0"/>
              <a:t> </a:t>
            </a:r>
            <a:r>
              <a:rPr lang="ru-RU" sz="1600" dirty="0" smtClean="0"/>
              <a:t>Взял треугольник и квадрат, из них построил домик, и этому я очень рад: теперь живёт там гномик.</a:t>
            </a:r>
            <a:br>
              <a:rPr lang="ru-RU" sz="1600" dirty="0" smtClean="0"/>
            </a:br>
            <a:r>
              <a:rPr lang="ru-RU" sz="1600" dirty="0" smtClean="0"/>
              <a:t/>
            </a:r>
            <a:br>
              <a:rPr lang="ru-RU" sz="1600" dirty="0" smtClean="0"/>
            </a:br>
            <a:r>
              <a:rPr lang="ru-RU" sz="1600" dirty="0" smtClean="0"/>
              <a:t>У нас растёт зелёный лук и огурцы зелёные. А за окном зелёный луг и домики зелёные. С зелёной крышей каждый дом, и в нём живёт весёлый гном в зелёных брючках новых из листиков кленовых.</a:t>
            </a:r>
            <a:r>
              <a:rPr lang="ru-RU" sz="1800" dirty="0" smtClean="0"/>
              <a:t/>
            </a:r>
            <a:br>
              <a:rPr lang="ru-RU" sz="1800" dirty="0" smtClean="0"/>
            </a:br>
            <a:endParaRPr lang="ru-RU" sz="1800" dirty="0"/>
          </a:p>
        </p:txBody>
      </p:sp>
      <p:pic>
        <p:nvPicPr>
          <p:cNvPr id="5" name="Содержимое 4" descr="изображения 509.JPG"/>
          <p:cNvPicPr>
            <a:picLocks noGrp="1" noChangeAspect="1"/>
          </p:cNvPicPr>
          <p:nvPr>
            <p:ph sz="quarter" idx="1"/>
          </p:nvPr>
        </p:nvPicPr>
        <p:blipFill>
          <a:blip r:embed="rId2" cstate="screen">
            <a:lum bright="3000" contrast="1000"/>
            <a:extLst>
              <a:ext uri="{28A0092B-C50C-407E-A947-70E740481C1C}">
                <a14:useLocalDpi xmlns:a14="http://schemas.microsoft.com/office/drawing/2010/main"/>
              </a:ext>
            </a:extLst>
          </a:blip>
          <a:srcRect/>
          <a:stretch>
            <a:fillRect/>
          </a:stretch>
        </p:blipFill>
        <p:spPr>
          <a:xfrm>
            <a:off x="539552" y="2060848"/>
            <a:ext cx="3657600" cy="26651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Содержимое 5" descr="изображения 514.JPG"/>
          <p:cNvPicPr>
            <a:picLocks noGrp="1" noChangeAspect="1"/>
          </p:cNvPicPr>
          <p:nvPr>
            <p:ph sz="quarter" idx="2"/>
          </p:nvPr>
        </p:nvPicPr>
        <p:blipFill>
          <a:blip r:embed="rId3" cstate="screen">
            <a:lum bright="3000" contrast="1000"/>
            <a:extLst>
              <a:ext uri="{28A0092B-C50C-407E-A947-70E740481C1C}">
                <a14:useLocalDpi xmlns:a14="http://schemas.microsoft.com/office/drawing/2010/main"/>
              </a:ext>
            </a:extLst>
          </a:blip>
          <a:srcRect/>
          <a:stretch>
            <a:fillRect/>
          </a:stretch>
        </p:blipFill>
        <p:spPr>
          <a:xfrm>
            <a:off x="4644008" y="3140968"/>
            <a:ext cx="3615548" cy="258722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4)">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p:cNvSpPr/>
          <p:nvPr/>
        </p:nvSpPr>
        <p:spPr>
          <a:xfrm>
            <a:off x="755576" y="2636912"/>
            <a:ext cx="2160240" cy="14904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 детьми</a:t>
            </a:r>
            <a:endParaRPr lang="ru-RU" dirty="0"/>
          </a:p>
        </p:txBody>
      </p:sp>
      <p:sp>
        <p:nvSpPr>
          <p:cNvPr id="5" name="Скругленный прямоугольник 4"/>
          <p:cNvSpPr/>
          <p:nvPr/>
        </p:nvSpPr>
        <p:spPr>
          <a:xfrm>
            <a:off x="2411760" y="764704"/>
            <a:ext cx="3672408" cy="14904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Использование мнемотехники в работе:</a:t>
            </a:r>
            <a:endParaRPr lang="ru-RU" dirty="0"/>
          </a:p>
        </p:txBody>
      </p:sp>
      <p:sp>
        <p:nvSpPr>
          <p:cNvPr id="6" name="Овал 5"/>
          <p:cNvSpPr/>
          <p:nvPr/>
        </p:nvSpPr>
        <p:spPr>
          <a:xfrm>
            <a:off x="3059832" y="4149080"/>
            <a:ext cx="2304256" cy="177849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 родителями</a:t>
            </a:r>
            <a:endParaRPr lang="ru-RU" dirty="0"/>
          </a:p>
        </p:txBody>
      </p:sp>
      <p:sp>
        <p:nvSpPr>
          <p:cNvPr id="7" name="Овал 6"/>
          <p:cNvSpPr/>
          <p:nvPr/>
        </p:nvSpPr>
        <p:spPr>
          <a:xfrm>
            <a:off x="5364088" y="2636912"/>
            <a:ext cx="2304256"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 педагогами</a:t>
            </a:r>
            <a:endParaRPr lang="ru-RU" dirty="0"/>
          </a:p>
        </p:txBody>
      </p:sp>
      <p:cxnSp>
        <p:nvCxnSpPr>
          <p:cNvPr id="9" name="Прямая соединительная линия 8"/>
          <p:cNvCxnSpPr/>
          <p:nvPr/>
        </p:nvCxnSpPr>
        <p:spPr>
          <a:xfrm flipH="1">
            <a:off x="2267744" y="2204864"/>
            <a:ext cx="36004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5868144" y="2132856"/>
            <a:ext cx="576064"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211960" y="2060848"/>
            <a:ext cx="0" cy="230425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836712"/>
            <a:ext cx="3657600" cy="5335488"/>
          </a:xfrm>
        </p:spPr>
        <p:txBody>
          <a:bodyPr/>
          <a:lstStyle/>
          <a:p>
            <a:pPr>
              <a:buNone/>
            </a:pPr>
            <a:r>
              <a:rPr lang="ru-RU" dirty="0" smtClean="0"/>
              <a:t>	</a:t>
            </a:r>
            <a:r>
              <a:rPr lang="ru-RU" u="sng" dirty="0" smtClean="0"/>
              <a:t>В работе с детьми </a:t>
            </a:r>
            <a:r>
              <a:rPr lang="ru-RU" dirty="0" smtClean="0"/>
              <a:t>мнемотехника может использоваться:</a:t>
            </a:r>
          </a:p>
          <a:p>
            <a:r>
              <a:rPr lang="ru-RU" dirty="0" smtClean="0"/>
              <a:t>в любое время;</a:t>
            </a:r>
          </a:p>
          <a:p>
            <a:r>
              <a:rPr lang="ru-RU" dirty="0" smtClean="0"/>
              <a:t>во всех видах деятельности.</a:t>
            </a:r>
            <a:endParaRPr lang="ru-RU" dirty="0"/>
          </a:p>
        </p:txBody>
      </p:sp>
      <p:sp>
        <p:nvSpPr>
          <p:cNvPr id="4" name="Содержимое 3"/>
          <p:cNvSpPr>
            <a:spLocks noGrp="1"/>
          </p:cNvSpPr>
          <p:nvPr>
            <p:ph sz="quarter" idx="2"/>
          </p:nvPr>
        </p:nvSpPr>
        <p:spPr>
          <a:xfrm>
            <a:off x="4270248" y="836712"/>
            <a:ext cx="3657600" cy="5335488"/>
          </a:xfrm>
        </p:spPr>
        <p:txBody>
          <a:bodyPr/>
          <a:lstStyle/>
          <a:p>
            <a:pPr>
              <a:buNone/>
            </a:pPr>
            <a:r>
              <a:rPr lang="ru-RU" dirty="0" smtClean="0"/>
              <a:t>	</a:t>
            </a:r>
            <a:r>
              <a:rPr lang="ru-RU" u="sng" dirty="0" smtClean="0"/>
              <a:t>С педагогами </a:t>
            </a:r>
            <a:r>
              <a:rPr lang="ru-RU" dirty="0" smtClean="0"/>
              <a:t>по ознакомлению с мнемотехникой проводятся различные формы работы:</a:t>
            </a:r>
          </a:p>
          <a:p>
            <a:r>
              <a:rPr lang="ru-RU" dirty="0" smtClean="0"/>
              <a:t>консультации;</a:t>
            </a:r>
          </a:p>
          <a:p>
            <a:r>
              <a:rPr lang="ru-RU" dirty="0" smtClean="0"/>
              <a:t>презентации;</a:t>
            </a:r>
          </a:p>
          <a:p>
            <a:r>
              <a:rPr lang="ru-RU" dirty="0" smtClean="0"/>
              <a:t>мастер-классы;</a:t>
            </a:r>
          </a:p>
          <a:p>
            <a:r>
              <a:rPr lang="ru-RU" dirty="0" smtClean="0"/>
              <a:t>командные соревнования;</a:t>
            </a:r>
          </a:p>
          <a:p>
            <a:r>
              <a:rPr lang="ru-RU" dirty="0" smtClean="0"/>
              <a:t>конкурсы.</a:t>
            </a:r>
          </a:p>
          <a:p>
            <a:pPr>
              <a:buNone/>
            </a:pPr>
            <a:endParaRPr lang="ru-RU" dirty="0"/>
          </a:p>
        </p:txBody>
      </p:sp>
    </p:spTree>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7385248" cy="850106"/>
          </a:xfrm>
        </p:spPr>
        <p:txBody>
          <a:bodyPr/>
          <a:lstStyle/>
          <a:p>
            <a:r>
              <a:rPr lang="ru-RU" b="1" dirty="0" smtClean="0">
                <a:solidFill>
                  <a:srgbClr val="FF0000"/>
                </a:solidFill>
              </a:rPr>
              <a:t>Работа с родителями</a:t>
            </a:r>
            <a:endParaRPr lang="ru-RU" b="1" dirty="0">
              <a:solidFill>
                <a:srgbClr val="FF0000"/>
              </a:solidFill>
            </a:endParaRPr>
          </a:p>
        </p:txBody>
      </p:sp>
      <p:sp>
        <p:nvSpPr>
          <p:cNvPr id="3" name="Содержимое 2"/>
          <p:cNvSpPr>
            <a:spLocks noGrp="1"/>
          </p:cNvSpPr>
          <p:nvPr>
            <p:ph sz="quarter" idx="1"/>
          </p:nvPr>
        </p:nvSpPr>
        <p:spPr>
          <a:xfrm>
            <a:off x="457200" y="1268760"/>
            <a:ext cx="7467600" cy="5205192"/>
          </a:xfrm>
        </p:spPr>
        <p:txBody>
          <a:bodyPr>
            <a:normAutofit lnSpcReduction="10000"/>
          </a:bodyPr>
          <a:lstStyle/>
          <a:p>
            <a:r>
              <a:rPr lang="ru-RU" dirty="0" smtClean="0"/>
              <a:t>Это сложная и важная часть деятельности педагогического коллектива, включающая повышение уровня педагогических знаний, умений и навыков родителей;</a:t>
            </a:r>
          </a:p>
          <a:p>
            <a:r>
              <a:rPr lang="ru-RU" dirty="0" smtClean="0"/>
              <a:t>Помощь педагогов родителям в семейном воспитании для создания необходимых условий правильного воспитания детей;</a:t>
            </a:r>
          </a:p>
          <a:p>
            <a:r>
              <a:rPr lang="ru-RU" dirty="0" smtClean="0"/>
              <a:t>Взаимодействие воспитателей и родителей в процессе развития детей.</a:t>
            </a:r>
          </a:p>
          <a:p>
            <a:pPr>
              <a:buNone/>
            </a:pPr>
            <a:r>
              <a:rPr lang="ru-RU" dirty="0" smtClean="0"/>
              <a:t>В современных условиях дошкольное учреждение становится всё более открытой социально-педагогической системой, стремится к диалогу, межличностному общению, широкому социальному взаимодействию.</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Работа с родителями по изучению мнемотехники:</a:t>
            </a:r>
            <a:endParaRPr lang="ru-RU" dirty="0">
              <a:solidFill>
                <a:srgbClr val="FF0000"/>
              </a:solidFill>
            </a:endParaRPr>
          </a:p>
        </p:txBody>
      </p:sp>
      <p:sp>
        <p:nvSpPr>
          <p:cNvPr id="3" name="Содержимое 2"/>
          <p:cNvSpPr>
            <a:spLocks noGrp="1"/>
          </p:cNvSpPr>
          <p:nvPr>
            <p:ph sz="quarter" idx="1"/>
          </p:nvPr>
        </p:nvSpPr>
        <p:spPr>
          <a:xfrm>
            <a:off x="467544" y="1844824"/>
            <a:ext cx="7632848" cy="4441704"/>
          </a:xfrm>
        </p:spPr>
        <p:txBody>
          <a:bodyPr>
            <a:normAutofit/>
          </a:bodyPr>
          <a:lstStyle/>
          <a:p>
            <a:r>
              <a:rPr lang="ru-RU" sz="2000" dirty="0" smtClean="0"/>
              <a:t>В группе была изготовлена информационная  ширма для уголка развития речи «Мнемотехника для детей»;</a:t>
            </a:r>
          </a:p>
          <a:p>
            <a:r>
              <a:rPr lang="ru-RU" sz="2000" dirty="0" smtClean="0"/>
              <a:t>Папка-передвижка с образцами </a:t>
            </a:r>
            <a:r>
              <a:rPr lang="ru-RU" sz="2000" dirty="0" err="1" smtClean="0"/>
              <a:t>мнемотаблиц</a:t>
            </a:r>
            <a:r>
              <a:rPr lang="ru-RU" sz="2000" dirty="0" smtClean="0"/>
              <a:t>, составленных по произведениям (</a:t>
            </a:r>
            <a:r>
              <a:rPr lang="ru-RU" sz="2000" dirty="0" err="1" smtClean="0"/>
              <a:t>стихи,сказки</a:t>
            </a:r>
            <a:r>
              <a:rPr lang="ru-RU" sz="2000" dirty="0" smtClean="0"/>
              <a:t>, рассказы);</a:t>
            </a:r>
          </a:p>
          <a:p>
            <a:r>
              <a:rPr lang="ru-RU" sz="2000" dirty="0" smtClean="0"/>
              <a:t>Родители вместе с детьми составляли дома </a:t>
            </a:r>
            <a:r>
              <a:rPr lang="ru-RU" sz="2000" dirty="0" err="1" smtClean="0"/>
              <a:t>мнемотаблицы</a:t>
            </a:r>
            <a:r>
              <a:rPr lang="ru-RU" sz="2000" dirty="0" smtClean="0"/>
              <a:t> по произведениям(сказки и стихи);</a:t>
            </a:r>
          </a:p>
          <a:p>
            <a:r>
              <a:rPr lang="ru-RU" sz="2000" dirty="0" smtClean="0"/>
              <a:t>Ещё планируем с родителями: составить дома рассказ с детьми по готовой таблице; провести конкурс-развлечение « Лучшие чтецы».</a:t>
            </a:r>
          </a:p>
          <a:p>
            <a:r>
              <a:rPr lang="ru-RU" sz="2000" dirty="0" smtClean="0"/>
              <a:t>В заключении нашей работы разместим информацию в блоге</a:t>
            </a:r>
            <a:r>
              <a:rPr lang="ru-RU" sz="2000" dirty="0"/>
              <a:t> </a:t>
            </a:r>
            <a:r>
              <a:rPr lang="ru-RU" sz="2000" dirty="0" smtClean="0"/>
              <a:t>нашей группы.</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normAutofit/>
          </a:bodyPr>
          <a:lstStyle/>
          <a:p>
            <a:r>
              <a:rPr lang="ru-RU" sz="2400" dirty="0" smtClean="0">
                <a:solidFill>
                  <a:srgbClr val="FF0000"/>
                </a:solidFill>
              </a:rPr>
              <a:t>Сказка « </a:t>
            </a:r>
            <a:r>
              <a:rPr lang="ru-RU" sz="2400" dirty="0" err="1" smtClean="0">
                <a:solidFill>
                  <a:srgbClr val="FF0000"/>
                </a:solidFill>
              </a:rPr>
              <a:t>Колобок».Семья</a:t>
            </a:r>
            <a:r>
              <a:rPr lang="ru-RU" sz="2400" dirty="0" smtClean="0">
                <a:solidFill>
                  <a:srgbClr val="FF0000"/>
                </a:solidFill>
              </a:rPr>
              <a:t> </a:t>
            </a:r>
            <a:r>
              <a:rPr lang="ru-RU" sz="2400" dirty="0" smtClean="0">
                <a:solidFill>
                  <a:srgbClr val="FF0000"/>
                </a:solidFill>
              </a:rPr>
              <a:t>Алёши</a:t>
            </a:r>
            <a:endParaRPr lang="ru-RU" sz="2400" dirty="0">
              <a:solidFill>
                <a:srgbClr val="FF0000"/>
              </a:solidFill>
            </a:endParaRPr>
          </a:p>
        </p:txBody>
      </p:sp>
      <p:pic>
        <p:nvPicPr>
          <p:cNvPr id="4" name="Содержимое 3" descr="мнемотехника 001.JPG"/>
          <p:cNvPicPr>
            <a:picLocks noGrp="1" noChangeAspect="1"/>
          </p:cNvPicPr>
          <p:nvPr>
            <p:ph sz="quarter" idx="1"/>
          </p:nvPr>
        </p:nvPicPr>
        <p:blipFill>
          <a:blip r:embed="rId2" cstate="screen">
            <a:lum bright="14000" contrast="5000"/>
            <a:extLst>
              <a:ext uri="{28A0092B-C50C-407E-A947-70E740481C1C}">
                <a14:useLocalDpi xmlns:a14="http://schemas.microsoft.com/office/drawing/2010/main"/>
              </a:ext>
            </a:extLst>
          </a:blip>
          <a:srcRect/>
          <a:stretch>
            <a:fillRect/>
          </a:stretch>
        </p:blipFill>
        <p:spPr>
          <a:xfrm>
            <a:off x="1403648" y="1628800"/>
            <a:ext cx="5951918" cy="4176464"/>
          </a:xfrm>
          <a:prstGeom prst="rect">
            <a:avLst/>
          </a:prstGeom>
          <a:solidFill>
            <a:srgbClr val="FFFFFF">
              <a:shade val="85000"/>
            </a:srgbClr>
          </a:solidFill>
          <a:ln w="190500" cap="sq">
            <a:solidFill>
              <a:srgbClr val="FFFF0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78098"/>
          </a:xfrm>
        </p:spPr>
        <p:txBody>
          <a:bodyPr/>
          <a:lstStyle/>
          <a:p>
            <a:r>
              <a:rPr lang="ru-RU" dirty="0" smtClean="0">
                <a:solidFill>
                  <a:srgbClr val="FF0000"/>
                </a:solidFill>
              </a:rPr>
              <a:t>Сказка «Репка». Семья </a:t>
            </a:r>
            <a:r>
              <a:rPr lang="ru-RU" dirty="0" smtClean="0">
                <a:solidFill>
                  <a:srgbClr val="FF0000"/>
                </a:solidFill>
              </a:rPr>
              <a:t>Вари</a:t>
            </a:r>
            <a:endParaRPr lang="ru-RU" dirty="0">
              <a:solidFill>
                <a:srgbClr val="FF0000"/>
              </a:solidFill>
            </a:endParaRPr>
          </a:p>
        </p:txBody>
      </p:sp>
      <p:pic>
        <p:nvPicPr>
          <p:cNvPr id="4" name="Содержимое 3" descr="мнемотехника 004.JPG"/>
          <p:cNvPicPr>
            <a:picLocks noGrp="1" noChangeAspect="1"/>
          </p:cNvPicPr>
          <p:nvPr>
            <p:ph sz="quarter" idx="1"/>
          </p:nvPr>
        </p:nvPicPr>
        <p:blipFill>
          <a:blip r:embed="rId2" cstate="screen">
            <a:lum bright="13000" contrast="4000"/>
            <a:extLst>
              <a:ext uri="{28A0092B-C50C-407E-A947-70E740481C1C}">
                <a14:useLocalDpi xmlns:a14="http://schemas.microsoft.com/office/drawing/2010/main"/>
              </a:ext>
            </a:extLst>
          </a:blip>
          <a:srcRect/>
          <a:stretch>
            <a:fillRect/>
          </a:stretch>
        </p:blipFill>
        <p:spPr>
          <a:xfrm>
            <a:off x="1101908" y="1845366"/>
            <a:ext cx="6338175" cy="4521885"/>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282154"/>
          </a:xfrm>
        </p:spPr>
        <p:txBody>
          <a:bodyPr>
            <a:normAutofit/>
          </a:bodyPr>
          <a:lstStyle/>
          <a:p>
            <a:r>
              <a:rPr lang="ru-RU" sz="2000" dirty="0" smtClean="0">
                <a:solidFill>
                  <a:srgbClr val="FF0000"/>
                </a:solidFill>
              </a:rPr>
              <a:t>Стихотворение</a:t>
            </a:r>
            <a:r>
              <a:rPr lang="ru-RU" sz="2000" dirty="0" smtClean="0"/>
              <a:t/>
            </a:r>
            <a:br>
              <a:rPr lang="ru-RU" sz="2000" dirty="0" smtClean="0"/>
            </a:br>
            <a:r>
              <a:rPr lang="ru-RU" sz="2000" dirty="0" smtClean="0"/>
              <a:t>Как у нашей ёлки колючие иголки. Ветки – лапы называются, дети удивляются. ( Семья Маши).</a:t>
            </a:r>
            <a:endParaRPr lang="ru-RU" sz="2000" dirty="0"/>
          </a:p>
        </p:txBody>
      </p:sp>
      <p:pic>
        <p:nvPicPr>
          <p:cNvPr id="4" name="Содержимое 3" descr="мнемотехника 002.JPG"/>
          <p:cNvPicPr>
            <a:picLocks noGrp="1" noChangeAspect="1"/>
          </p:cNvPicPr>
          <p:nvPr>
            <p:ph sz="quarter" idx="1"/>
          </p:nvPr>
        </p:nvPicPr>
        <p:blipFill>
          <a:blip r:embed="rId2" cstate="screen">
            <a:lum bright="14000" contrast="3000"/>
            <a:extLst>
              <a:ext uri="{28A0092B-C50C-407E-A947-70E740481C1C}">
                <a14:useLocalDpi xmlns:a14="http://schemas.microsoft.com/office/drawing/2010/main"/>
              </a:ext>
            </a:extLst>
          </a:blip>
          <a:srcRect/>
          <a:stretch>
            <a:fillRect/>
          </a:stretch>
        </p:blipFill>
        <p:spPr>
          <a:xfrm>
            <a:off x="1043608" y="1916832"/>
            <a:ext cx="6434156" cy="4074213"/>
          </a:xfrm>
          <a:prstGeom prst="rect">
            <a:avLst/>
          </a:prstGeom>
          <a:solidFill>
            <a:srgbClr val="FFFFFF">
              <a:shade val="85000"/>
            </a:srgbClr>
          </a:solidFill>
          <a:ln w="88900" cap="sq">
            <a:solidFill>
              <a:srgbClr val="92D05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7467600" cy="1152128"/>
          </a:xfrm>
        </p:spPr>
        <p:txBody>
          <a:bodyPr>
            <a:normAutofit fontScale="90000"/>
          </a:bodyPr>
          <a:lstStyle/>
          <a:p>
            <a:r>
              <a:rPr lang="ru-RU" sz="2000" dirty="0" smtClean="0"/>
              <a:t>Коровушка, коровушка,</a:t>
            </a:r>
            <a:br>
              <a:rPr lang="ru-RU" sz="2000" dirty="0" smtClean="0"/>
            </a:br>
            <a:r>
              <a:rPr lang="ru-RU" sz="2000" dirty="0" smtClean="0"/>
              <a:t>Рогатая головушка!</a:t>
            </a:r>
            <a:br>
              <a:rPr lang="ru-RU" sz="2000" dirty="0" smtClean="0"/>
            </a:br>
            <a:r>
              <a:rPr lang="ru-RU" sz="2000" dirty="0" smtClean="0"/>
              <a:t>Малых деток не бодай, Молока им лучше дай!( семья Маши).</a:t>
            </a:r>
            <a:br>
              <a:rPr lang="ru-RU" sz="2000" dirty="0" smtClean="0"/>
            </a:br>
            <a:endParaRPr lang="ru-RU" sz="2000" dirty="0"/>
          </a:p>
        </p:txBody>
      </p:sp>
      <p:pic>
        <p:nvPicPr>
          <p:cNvPr id="4" name="Содержимое 3" descr="мнемотехника 003.JPG"/>
          <p:cNvPicPr>
            <a:picLocks noGrp="1" noChangeAspect="1"/>
          </p:cNvPicPr>
          <p:nvPr>
            <p:ph sz="quarter" idx="1"/>
          </p:nvPr>
        </p:nvPicPr>
        <p:blipFill>
          <a:blip r:embed="rId2" cstate="screen">
            <a:lum bright="14000" contrast="4000"/>
            <a:extLst>
              <a:ext uri="{28A0092B-C50C-407E-A947-70E740481C1C}">
                <a14:useLocalDpi xmlns:a14="http://schemas.microsoft.com/office/drawing/2010/main"/>
              </a:ext>
            </a:extLst>
          </a:blip>
          <a:srcRect/>
          <a:stretch>
            <a:fillRect/>
          </a:stretch>
        </p:blipFill>
        <p:spPr>
          <a:xfrm rot="5400000">
            <a:off x="2122041" y="1054425"/>
            <a:ext cx="4252714" cy="5977532"/>
          </a:xfrm>
          <a:prstGeom prst="rect">
            <a:avLst/>
          </a:prstGeom>
          <a:solidFill>
            <a:srgbClr val="FFFFFF">
              <a:shade val="85000"/>
            </a:srgbClr>
          </a:solidFill>
          <a:ln w="88900" cap="sq">
            <a:solidFill>
              <a:srgbClr val="00B0F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7313240" cy="706090"/>
          </a:xfrm>
        </p:spPr>
        <p:txBody>
          <a:bodyPr>
            <a:normAutofit fontScale="90000"/>
          </a:bodyPr>
          <a:lstStyle/>
          <a:p>
            <a:r>
              <a:rPr lang="ru-RU" dirty="0" smtClean="0">
                <a:solidFill>
                  <a:srgbClr val="FF0000"/>
                </a:solidFill>
              </a:rPr>
              <a:t>Актуальность темы. Проблемы детей </a:t>
            </a:r>
            <a:r>
              <a:rPr lang="ru-RU" sz="1600" dirty="0" smtClean="0">
                <a:solidFill>
                  <a:srgbClr val="FF0000"/>
                </a:solidFill>
              </a:rPr>
              <a:t>(весь дошкольный период).</a:t>
            </a:r>
            <a:endParaRPr lang="ru-RU" sz="1600" dirty="0">
              <a:solidFill>
                <a:srgbClr val="FF0000"/>
              </a:solidFill>
            </a:endParaRPr>
          </a:p>
        </p:txBody>
      </p:sp>
      <p:sp>
        <p:nvSpPr>
          <p:cNvPr id="3" name="Содержимое 2"/>
          <p:cNvSpPr>
            <a:spLocks noGrp="1"/>
          </p:cNvSpPr>
          <p:nvPr>
            <p:ph sz="quarter" idx="1"/>
          </p:nvPr>
        </p:nvSpPr>
        <p:spPr>
          <a:xfrm>
            <a:off x="539552" y="1052736"/>
            <a:ext cx="7385248" cy="5400600"/>
          </a:xfrm>
        </p:spPr>
        <p:txBody>
          <a:bodyPr>
            <a:normAutofit fontScale="92500" lnSpcReduction="20000"/>
          </a:bodyPr>
          <a:lstStyle/>
          <a:p>
            <a:r>
              <a:rPr lang="ru-RU" dirty="0" smtClean="0"/>
              <a:t>Односложная, состоящая лишь из простых предложений речь. Неспособность грамматически правильно построить предложение.</a:t>
            </a:r>
          </a:p>
          <a:p>
            <a:r>
              <a:rPr lang="ru-RU" dirty="0" smtClean="0"/>
              <a:t>Бедность речи. Недостаточный словарный запас. Употребление нелитературных слов и выражений.</a:t>
            </a:r>
          </a:p>
          <a:p>
            <a:r>
              <a:rPr lang="ru-RU" dirty="0" smtClean="0"/>
              <a:t>Бедная диалогическая речь: неспособность грамотно и доступно сформулировать вопрос, построить краткий или развёрнутый ответ.</a:t>
            </a:r>
          </a:p>
          <a:p>
            <a:r>
              <a:rPr lang="ru-RU" dirty="0" smtClean="0"/>
              <a:t>Неспособность построить монолог: например, сюжетный или описательный рассказ, пересказ текста своими словами.</a:t>
            </a:r>
          </a:p>
          <a:p>
            <a:r>
              <a:rPr lang="ru-RU" dirty="0" smtClean="0"/>
              <a:t>Отсутствие логического обоснования своих утверждений и выводов.</a:t>
            </a:r>
          </a:p>
          <a:p>
            <a:r>
              <a:rPr lang="ru-RU" dirty="0" smtClean="0"/>
              <a:t>Отсутствие навыков культуры речи: неумение использовать интонации, регулировать громкость голоса, темп речи.</a:t>
            </a:r>
          </a:p>
          <a:p>
            <a:r>
              <a:rPr lang="ru-RU" dirty="0" smtClean="0"/>
              <a:t>Плохая дикция.</a:t>
            </a:r>
            <a:endParaRPr lang="ru-RU" dirty="0"/>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В результате использования </a:t>
            </a:r>
            <a:r>
              <a:rPr lang="ru-RU" dirty="0" err="1" smtClean="0">
                <a:solidFill>
                  <a:srgbClr val="FF0000"/>
                </a:solidFill>
              </a:rPr>
              <a:t>мнемотехнологии</a:t>
            </a:r>
            <a:r>
              <a:rPr lang="ru-RU" dirty="0" smtClean="0">
                <a:solidFill>
                  <a:srgbClr val="FF0000"/>
                </a:solidFill>
              </a:rPr>
              <a:t>:</a:t>
            </a:r>
            <a:endParaRPr lang="ru-RU" dirty="0">
              <a:solidFill>
                <a:srgbClr val="FF0000"/>
              </a:solidFill>
            </a:endParaRPr>
          </a:p>
        </p:txBody>
      </p:sp>
      <p:sp>
        <p:nvSpPr>
          <p:cNvPr id="3" name="Содержимое 2"/>
          <p:cNvSpPr>
            <a:spLocks noGrp="1"/>
          </p:cNvSpPr>
          <p:nvPr>
            <p:ph sz="quarter" idx="1"/>
          </p:nvPr>
        </p:nvSpPr>
        <p:spPr/>
        <p:txBody>
          <a:bodyPr>
            <a:normAutofit lnSpcReduction="10000"/>
          </a:bodyPr>
          <a:lstStyle/>
          <a:p>
            <a:r>
              <a:rPr lang="ru-RU" dirty="0" smtClean="0"/>
              <a:t>Расширяется не только словарный запас, но и знания об окружающем мире;</a:t>
            </a:r>
          </a:p>
          <a:p>
            <a:r>
              <a:rPr lang="ru-RU" dirty="0" smtClean="0"/>
              <a:t>Появляется желание пересказывать - ребёнок понимает, что это совсем не трудно;</a:t>
            </a:r>
          </a:p>
          <a:p>
            <a:r>
              <a:rPr lang="ru-RU" dirty="0" smtClean="0"/>
              <a:t>Заучивание стихотворений превращается в игру, которая очень нравится детям;</a:t>
            </a:r>
          </a:p>
          <a:p>
            <a:r>
              <a:rPr lang="ru-RU" dirty="0" smtClean="0"/>
              <a:t>Это является одним из эффективных способов развития речи дошкольников. Необходимо помнить, что уровень речевого развития определяется словарным запасом ребёнка. И всего несколько шагов, сделанных в этом направлении, помогут нам в развитии речи дошкольников.</a:t>
            </a:r>
          </a:p>
          <a:p>
            <a:endParaRPr lang="ru-RU" dirty="0"/>
          </a:p>
        </p:txBody>
      </p:sp>
    </p:spTree>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2348880"/>
            <a:ext cx="6172200" cy="2016224"/>
          </a:xfrm>
        </p:spPr>
        <p:txBody>
          <a:bodyPr>
            <a:normAutofit/>
          </a:bodyPr>
          <a:lstStyle/>
          <a:p>
            <a:r>
              <a:rPr lang="ru-RU" sz="3600" dirty="0" smtClean="0">
                <a:solidFill>
                  <a:srgbClr val="FF0000"/>
                </a:solidFill>
              </a:rPr>
              <a:t>Спасибо за внимание!</a:t>
            </a:r>
            <a:endParaRPr lang="ru-RU" sz="3600" dirty="0">
              <a:solidFill>
                <a:srgbClr val="FF0000"/>
              </a:solidFill>
            </a:endParaRPr>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467600" cy="1143000"/>
          </a:xfrm>
        </p:spPr>
        <p:txBody>
          <a:bodyPr/>
          <a:lstStyle/>
          <a:p>
            <a:r>
              <a:rPr lang="ru-RU" dirty="0" smtClean="0">
                <a:solidFill>
                  <a:srgbClr val="FF0000"/>
                </a:solidFill>
              </a:rPr>
              <a:t>Принципы работы с технологией  «Мнемотехника»</a:t>
            </a:r>
            <a:endParaRPr lang="ru-RU" dirty="0">
              <a:solidFill>
                <a:srgbClr val="FF0000"/>
              </a:solidFill>
            </a:endParaRPr>
          </a:p>
        </p:txBody>
      </p:sp>
      <p:sp>
        <p:nvSpPr>
          <p:cNvPr id="3" name="Содержимое 2"/>
          <p:cNvSpPr>
            <a:spLocks noGrp="1"/>
          </p:cNvSpPr>
          <p:nvPr>
            <p:ph sz="quarter" idx="1"/>
          </p:nvPr>
        </p:nvSpPr>
        <p:spPr/>
        <p:txBody>
          <a:bodyPr/>
          <a:lstStyle/>
          <a:p>
            <a:r>
              <a:rPr lang="ru-RU" dirty="0" smtClean="0"/>
              <a:t>Принцип развивающего образования, в соответствии с которым главной целью является развитие ребёнка;</a:t>
            </a:r>
          </a:p>
          <a:p>
            <a:r>
              <a:rPr lang="ru-RU" dirty="0" smtClean="0"/>
              <a:t>Принцип научной обоснованности и практической применимости- содержание работы соответствует основным положениям возрастной психологии и дошкольной педагогики, и имеет возможность реализации в массовой практике дошкольного образования.</a:t>
            </a:r>
            <a:endParaRPr lang="ru-RU" dirty="0"/>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7457256" cy="792088"/>
          </a:xfrm>
        </p:spPr>
        <p:txBody>
          <a:bodyPr>
            <a:normAutofit/>
          </a:bodyPr>
          <a:lstStyle/>
          <a:p>
            <a:r>
              <a:rPr lang="ru-RU" sz="1400" dirty="0" smtClean="0">
                <a:solidFill>
                  <a:schemeClr val="tx1"/>
                </a:solidFill>
              </a:rPr>
              <a:t>Для детей младшего и среднего возраста </a:t>
            </a:r>
            <a:r>
              <a:rPr lang="ru-RU" sz="1400" dirty="0" err="1" smtClean="0">
                <a:solidFill>
                  <a:schemeClr val="tx1"/>
                </a:solidFill>
              </a:rPr>
              <a:t>мнемотаблицы</a:t>
            </a:r>
            <a:r>
              <a:rPr lang="ru-RU" sz="1400" dirty="0" smtClean="0">
                <a:solidFill>
                  <a:schemeClr val="tx1"/>
                </a:solidFill>
              </a:rPr>
              <a:t> необходимо давать цветные, так как у детей в памяти остаются отдельные образы: лиса- рыжая плутовка, цыплята- жёлтого цвета.</a:t>
            </a:r>
            <a:endParaRPr lang="ru-RU" sz="1400" dirty="0">
              <a:solidFill>
                <a:schemeClr val="tx1"/>
              </a:solidFill>
            </a:endParaRPr>
          </a:p>
        </p:txBody>
      </p:sp>
      <p:sp>
        <p:nvSpPr>
          <p:cNvPr id="8" name="Овал 7"/>
          <p:cNvSpPr/>
          <p:nvPr/>
        </p:nvSpPr>
        <p:spPr>
          <a:xfrm>
            <a:off x="611560" y="2996952"/>
            <a:ext cx="2808312" cy="1418456"/>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мнемоквадраты</a:t>
            </a:r>
            <a:endParaRPr lang="ru-RU" dirty="0"/>
          </a:p>
        </p:txBody>
      </p:sp>
      <p:sp>
        <p:nvSpPr>
          <p:cNvPr id="9" name="Овал 8"/>
          <p:cNvSpPr/>
          <p:nvPr/>
        </p:nvSpPr>
        <p:spPr>
          <a:xfrm>
            <a:off x="2339752" y="4293096"/>
            <a:ext cx="2880320" cy="1490464"/>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мнемодорожки</a:t>
            </a:r>
            <a:endParaRPr lang="ru-RU" dirty="0"/>
          </a:p>
        </p:txBody>
      </p:sp>
      <p:sp>
        <p:nvSpPr>
          <p:cNvPr id="10" name="Овал 9"/>
          <p:cNvSpPr/>
          <p:nvPr/>
        </p:nvSpPr>
        <p:spPr>
          <a:xfrm>
            <a:off x="4716016" y="3284984"/>
            <a:ext cx="3168352" cy="1368152"/>
          </a:xfrm>
          <a:prstGeom prst="ellipse">
            <a:avLst/>
          </a:prstGeom>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t>мнемотаблицы</a:t>
            </a:r>
            <a:endParaRPr lang="ru-RU" dirty="0"/>
          </a:p>
        </p:txBody>
      </p:sp>
      <p:sp>
        <p:nvSpPr>
          <p:cNvPr id="11" name="Прямоугольник 10"/>
          <p:cNvSpPr/>
          <p:nvPr/>
        </p:nvSpPr>
        <p:spPr>
          <a:xfrm>
            <a:off x="2267744" y="1412776"/>
            <a:ext cx="4392488" cy="1274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Структура мнемотехники</a:t>
            </a:r>
            <a:endParaRPr lang="ru-RU" dirty="0"/>
          </a:p>
        </p:txBody>
      </p:sp>
      <p:cxnSp>
        <p:nvCxnSpPr>
          <p:cNvPr id="13" name="Прямая соединительная линия 12"/>
          <p:cNvCxnSpPr/>
          <p:nvPr/>
        </p:nvCxnSpPr>
        <p:spPr>
          <a:xfrm>
            <a:off x="5436096" y="2780928"/>
            <a:ext cx="504056"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flipH="1">
            <a:off x="2843808" y="2780928"/>
            <a:ext cx="648072"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a:stCxn id="11" idx="2"/>
          </p:cNvCxnSpPr>
          <p:nvPr/>
        </p:nvCxnSpPr>
        <p:spPr>
          <a:xfrm flipH="1">
            <a:off x="4067944" y="2687216"/>
            <a:ext cx="396044" cy="16778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flipH="1">
            <a:off x="3347864" y="2636912"/>
            <a:ext cx="504056" cy="21602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Мнемотехника помогает развивать:</a:t>
            </a:r>
            <a:endParaRPr lang="ru-RU" dirty="0">
              <a:solidFill>
                <a:srgbClr val="FF0000"/>
              </a:solidFill>
            </a:endParaRPr>
          </a:p>
        </p:txBody>
      </p:sp>
      <p:sp>
        <p:nvSpPr>
          <p:cNvPr id="3" name="Содержимое 2"/>
          <p:cNvSpPr>
            <a:spLocks noGrp="1"/>
          </p:cNvSpPr>
          <p:nvPr>
            <p:ph sz="quarter" idx="1"/>
          </p:nvPr>
        </p:nvSpPr>
        <p:spPr/>
        <p:txBody>
          <a:bodyPr/>
          <a:lstStyle/>
          <a:p>
            <a:r>
              <a:rPr lang="ru-RU" dirty="0" smtClean="0"/>
              <a:t>ассоциативное мышление;</a:t>
            </a:r>
          </a:p>
          <a:p>
            <a:r>
              <a:rPr lang="ru-RU" dirty="0" smtClean="0"/>
              <a:t>зрительную и слуховую память;</a:t>
            </a:r>
          </a:p>
          <a:p>
            <a:r>
              <a:rPr lang="ru-RU" dirty="0" smtClean="0"/>
              <a:t>зрительное и слуховое внимание;</a:t>
            </a:r>
          </a:p>
          <a:p>
            <a:r>
              <a:rPr lang="ru-RU" dirty="0" smtClean="0"/>
              <a:t>воображение.</a:t>
            </a:r>
            <a:endParaRPr lang="ru-RU" dirty="0"/>
          </a:p>
        </p:txBody>
      </p:sp>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7313240" cy="1008112"/>
          </a:xfrm>
        </p:spPr>
        <p:txBody>
          <a:bodyPr>
            <a:noAutofit/>
          </a:bodyPr>
          <a:lstStyle/>
          <a:p>
            <a:r>
              <a:rPr lang="ru-RU" sz="2400" dirty="0" err="1" smtClean="0"/>
              <a:t>Мнемотаблицы</a:t>
            </a:r>
            <a:r>
              <a:rPr lang="ru-RU" sz="2400" dirty="0" smtClean="0"/>
              <a:t> служат дидактическим материалом в работе по развитию связной речи детей.</a:t>
            </a:r>
            <a:endParaRPr lang="ru-RU" sz="2400" dirty="0"/>
          </a:p>
        </p:txBody>
      </p:sp>
      <p:graphicFrame>
        <p:nvGraphicFramePr>
          <p:cNvPr id="4" name="Содержимое 3"/>
          <p:cNvGraphicFramePr>
            <a:graphicFrameLocks noGrp="1"/>
          </p:cNvGraphicFramePr>
          <p:nvPr>
            <p:ph sz="quarter" idx="1"/>
          </p:nvPr>
        </p:nvGraphicFramePr>
        <p:xfrm>
          <a:off x="457200" y="1268413"/>
          <a:ext cx="7467600" cy="5205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7467600" cy="778098"/>
          </a:xfrm>
        </p:spPr>
        <p:txBody>
          <a:bodyPr/>
          <a:lstStyle/>
          <a:p>
            <a:r>
              <a:rPr lang="ru-RU" dirty="0" smtClean="0">
                <a:solidFill>
                  <a:srgbClr val="FF0000"/>
                </a:solidFill>
              </a:rPr>
              <a:t>Разучивание стихотворений</a:t>
            </a:r>
            <a:endParaRPr lang="ru-RU" dirty="0">
              <a:solidFill>
                <a:srgbClr val="FF0000"/>
              </a:solidFill>
            </a:endParaRPr>
          </a:p>
        </p:txBody>
      </p:sp>
      <p:pic>
        <p:nvPicPr>
          <p:cNvPr id="8" name="Содержимое 7" descr="изображения 528.JPG"/>
          <p:cNvPicPr>
            <a:picLocks noGrp="1" noChangeAspect="1"/>
          </p:cNvPicPr>
          <p:nvPr>
            <p:ph sz="quarter" idx="1"/>
          </p:nvPr>
        </p:nvPicPr>
        <p:blipFill>
          <a:blip r:embed="rId2" cstate="screen">
            <a:lum bright="6000"/>
            <a:extLst>
              <a:ext uri="{28A0092B-C50C-407E-A947-70E740481C1C}">
                <a14:useLocalDpi xmlns:a14="http://schemas.microsoft.com/office/drawing/2010/main"/>
              </a:ext>
            </a:extLst>
          </a:blip>
          <a:stretch>
            <a:fillRect/>
          </a:stretch>
        </p:blipFill>
        <p:spPr>
          <a:xfrm>
            <a:off x="827584" y="1916832"/>
            <a:ext cx="3629694" cy="31683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7" name="Содержимое 6"/>
          <p:cNvSpPr>
            <a:spLocks noGrp="1"/>
          </p:cNvSpPr>
          <p:nvPr>
            <p:ph sz="quarter" idx="2"/>
          </p:nvPr>
        </p:nvSpPr>
        <p:spPr>
          <a:xfrm>
            <a:off x="4788024" y="1196752"/>
            <a:ext cx="3600400" cy="4975448"/>
          </a:xfrm>
        </p:spPr>
        <p:txBody>
          <a:bodyPr>
            <a:normAutofit fontScale="85000" lnSpcReduction="20000"/>
          </a:bodyPr>
          <a:lstStyle/>
          <a:p>
            <a:r>
              <a:rPr lang="ru-RU" dirty="0" smtClean="0"/>
              <a:t>На каждое слово или словосочетание придумывается картинка. Таким образом, всё стихотворение записывается схематически. После этого, ребёнок по памяти, используя графическое изображение, воспроизводит стихотворение целиком. Взрослый предлагает готовую схему, по мере обучения ребёнок активно включается в процесс создания своей схемы ( старший дошкольный возраст). </a:t>
            </a:r>
            <a:endParaRPr lang="ru-RU"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Составление рассказов</a:t>
            </a:r>
            <a:endParaRPr lang="ru-RU" dirty="0">
              <a:solidFill>
                <a:srgbClr val="FF0000"/>
              </a:solidFill>
            </a:endParaRPr>
          </a:p>
        </p:txBody>
      </p:sp>
      <p:pic>
        <p:nvPicPr>
          <p:cNvPr id="5" name="Содержимое 4" descr="изображения 503.JPG"/>
          <p:cNvPicPr>
            <a:picLocks noGrp="1" noChangeAspect="1"/>
          </p:cNvPicPr>
          <p:nvPr>
            <p:ph sz="quarter" idx="1"/>
          </p:nvPr>
        </p:nvPicPr>
        <p:blipFill>
          <a:blip r:embed="rId2" cstate="screen">
            <a:lum bright="2000"/>
            <a:extLst>
              <a:ext uri="{28A0092B-C50C-407E-A947-70E740481C1C}">
                <a14:useLocalDpi xmlns:a14="http://schemas.microsoft.com/office/drawing/2010/main"/>
              </a:ext>
            </a:extLst>
          </a:blip>
          <a:srcRect/>
          <a:stretch>
            <a:fillRect/>
          </a:stretch>
        </p:blipFill>
        <p:spPr>
          <a:xfrm rot="5400000">
            <a:off x="610874" y="2283083"/>
            <a:ext cx="4249843" cy="35283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Содержимое 3"/>
          <p:cNvSpPr>
            <a:spLocks noGrp="1"/>
          </p:cNvSpPr>
          <p:nvPr>
            <p:ph sz="quarter" idx="2"/>
          </p:nvPr>
        </p:nvSpPr>
        <p:spPr>
          <a:xfrm>
            <a:off x="5364088" y="1600200"/>
            <a:ext cx="2563760" cy="4572000"/>
          </a:xfrm>
        </p:spPr>
        <p:txBody>
          <a:bodyPr/>
          <a:lstStyle/>
          <a:p>
            <a:r>
              <a:rPr lang="ru-RU" dirty="0" smtClean="0"/>
              <a:t>Можно составить описательный рассказ про игрушку.</a:t>
            </a:r>
            <a:endParaRPr lang="ru-RU"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502</TotalTime>
  <Words>764</Words>
  <Application>Microsoft Office PowerPoint</Application>
  <PresentationFormat>Экран (4:3)</PresentationFormat>
  <Paragraphs>93</Paragraphs>
  <Slides>31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31</vt:i4>
      </vt:variant>
    </vt:vector>
  </HeadingPairs>
  <TitlesOfParts>
    <vt:vector size="35" baseType="lpstr">
      <vt:lpstr>Century Schoolbook</vt:lpstr>
      <vt:lpstr>Wingdings</vt:lpstr>
      <vt:lpstr>Wingdings 2</vt:lpstr>
      <vt:lpstr>Эркер</vt:lpstr>
      <vt:lpstr>Мнемотехника</vt:lpstr>
      <vt:lpstr>Что такое « мнемотехника»?</vt:lpstr>
      <vt:lpstr>Актуальность темы. Проблемы детей (весь дошкольный период).</vt:lpstr>
      <vt:lpstr>Принципы работы с технологией  «Мнемотехника»</vt:lpstr>
      <vt:lpstr>Для детей младшего и среднего возраста мнемотаблицы необходимо давать цветные, так как у детей в памяти остаются отдельные образы: лиса- рыжая плутовка, цыплята- жёлтого цвета.</vt:lpstr>
      <vt:lpstr>Мнемотехника помогает развивать:</vt:lpstr>
      <vt:lpstr>Мнемотаблицы служат дидактическим материалом в работе по развитию связной речи детей.</vt:lpstr>
      <vt:lpstr>Разучивание стихотворений</vt:lpstr>
      <vt:lpstr>Составление рассказов</vt:lpstr>
      <vt:lpstr>Можно составить рассказ о временах года.</vt:lpstr>
      <vt:lpstr>Сначала знакомимся с мнемоквадратами, затем с мнемодорожками.</vt:lpstr>
      <vt:lpstr>Отгадывание загадок</vt:lpstr>
      <vt:lpstr>Пересказ сказки «Курочка Ряба» (мнемоквадраты)</vt:lpstr>
      <vt:lpstr>Мнемодорожки</vt:lpstr>
      <vt:lpstr>Мнемотаблицы</vt:lpstr>
      <vt:lpstr>Мнемотаблицы в старшем дошкольном возрасте</vt:lpstr>
      <vt:lpstr>Сказка « Теремок»</vt:lpstr>
      <vt:lpstr>Наш метод организации работы с детьми отличается:</vt:lpstr>
      <vt:lpstr>Принцип интеграции- целостность образовательного процесса обеспечивается взаимодействием образовательных областей.</vt:lpstr>
      <vt:lpstr>Безопасность</vt:lpstr>
      <vt:lpstr>Познание   Взял треугольник и квадрат, из них построил домик, и этому я очень рад: теперь живёт там гномик.  У нас растёт зелёный лук и огурцы зелёные. А за окном зелёный луг и домики зелёные. С зелёной крышей каждый дом, и в нём живёт весёлый гном в зелёных брючках новых из листиков кленовых. </vt:lpstr>
      <vt:lpstr>Презентация PowerPoint</vt:lpstr>
      <vt:lpstr>Презентация PowerPoint</vt:lpstr>
      <vt:lpstr>Работа с родителями</vt:lpstr>
      <vt:lpstr>Работа с родителями по изучению мнемотехники:</vt:lpstr>
      <vt:lpstr>Сказка « Колобок».Семья Алёши</vt:lpstr>
      <vt:lpstr>Сказка «Репка». Семья Вари</vt:lpstr>
      <vt:lpstr>Стихотворение Как у нашей ёлки колючие иголки. Ветки – лапы называются, дети удивляются. ( Семья Маши).</vt:lpstr>
      <vt:lpstr>Коровушка, коровушка, Рогатая головушка! Малых деток не бодай, Молока им лучше дай!( семья Маши). </vt:lpstr>
      <vt:lpstr>В результате использования мнемотехнологии:</vt:lpstr>
      <vt:lpstr>Спасибо за внимание!</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Мнемотехника</dc:title>
  <dc:creator>Паша</dc:creator>
  <cp:lastModifiedBy>User</cp:lastModifiedBy>
  <cp:revision>84</cp:revision>
  <dcterms:created xsi:type="dcterms:W3CDTF">2015-03-09T08:38:38Z</dcterms:created>
  <dcterms:modified xsi:type="dcterms:W3CDTF">2022-04-05T22:24:45Z</dcterms:modified>
</cp:coreProperties>
</file>