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58" r:id="rId5"/>
    <p:sldId id="280" r:id="rId6"/>
    <p:sldId id="260" r:id="rId7"/>
    <p:sldId id="263" r:id="rId8"/>
    <p:sldId id="264" r:id="rId9"/>
    <p:sldId id="266" r:id="rId10"/>
    <p:sldId id="276" r:id="rId11"/>
    <p:sldId id="265" r:id="rId12"/>
    <p:sldId id="273" r:id="rId13"/>
    <p:sldId id="274" r:id="rId14"/>
    <p:sldId id="267" r:id="rId15"/>
    <p:sldId id="275" r:id="rId16"/>
    <p:sldId id="270" r:id="rId17"/>
    <p:sldId id="271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85918" y="2143116"/>
            <a:ext cx="5357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Презентация для педагогов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472" y="3214686"/>
            <a:ext cx="7929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Пальчиковые игры как средство развития речи детей младшего и среднего дошкольного возраста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29256" y="5072074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>
                <a:solidFill>
                  <a:srgbClr val="002060"/>
                </a:solidFill>
                <a:latin typeface="Calibri Light" pitchFamily="34" charset="0"/>
              </a:rPr>
              <a:t>Подготовила: воспитатель </a:t>
            </a: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Calibri Light" pitchFamily="34" charset="0"/>
              </a:rPr>
              <a:t>Бондарчук О.В.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1285860"/>
            <a:ext cx="692948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73075" algn="l"/>
              </a:tabLst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Комитет по образованию</a:t>
            </a:r>
            <a:endParaRPr lang="ru-RU" sz="1400" b="1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73075" algn="l"/>
              </a:tabLst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администрации Ханты-Мансийского района</a:t>
            </a:r>
            <a:endParaRPr lang="ru-RU" sz="1400" b="1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73075" algn="l"/>
              </a:tabLst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endParaRPr lang="ru-RU" sz="1400" b="1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73075" algn="l"/>
              </a:tabLst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Ханты-Мансийского района «Детский сад «Сказка»</a:t>
            </a:r>
            <a:endParaRPr lang="ru-RU" sz="1400" b="1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73075" algn="l"/>
              </a:tabLst>
            </a:pPr>
            <a:r>
              <a:rPr lang="ru-RU" sz="14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п. Горноправдинск»</a:t>
            </a:r>
            <a:endParaRPr lang="ru-RU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714356"/>
            <a:ext cx="395288" cy="5048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86116" y="592933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642918"/>
            <a:ext cx="53578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Упражнения для пальцев условно статические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357694"/>
            <a:ext cx="32861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«Человечек»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Бегаем указательным и средним пальцами по столу. </a:t>
            </a:r>
          </a:p>
        </p:txBody>
      </p:sp>
      <p:pic>
        <p:nvPicPr>
          <p:cNvPr id="6147" name="Picture 3" descr="D:\Backup\Desktop\фото все с смартф\15802753802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14487"/>
            <a:ext cx="3500446" cy="4667261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57158" y="1857364"/>
            <a:ext cx="350046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«Зайчик и ушки»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Ушки длинные у зайки, 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Из кустов они торчат. 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Он и прыгает и скачет, 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Веселит своих зайчат.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71546"/>
            <a:ext cx="4357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</a:rPr>
              <a:t>К нетрадиционным относят </a:t>
            </a:r>
            <a:r>
              <a:rPr lang="ru-RU" sz="2400" b="1" i="1" u="sng" dirty="0" err="1">
                <a:solidFill>
                  <a:srgbClr val="C00000"/>
                </a:solidFill>
                <a:latin typeface="Calibri" pitchFamily="34" charset="0"/>
              </a:rPr>
              <a:t>Су-Джок</a:t>
            </a:r>
            <a:r>
              <a:rPr lang="ru-RU" sz="2400" b="1" i="1" u="sng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2400" b="1" i="1" u="sng" dirty="0">
                <a:solidFill>
                  <a:srgbClr val="002060"/>
                </a:solidFill>
                <a:latin typeface="Calibri" pitchFamily="34" charset="0"/>
              </a:rPr>
              <a:t>терапию</a:t>
            </a: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</a:rPr>
              <a:t>.</a:t>
            </a:r>
          </a:p>
          <a:p>
            <a:pPr>
              <a:buNone/>
            </a:pPr>
            <a:r>
              <a:rPr lang="ru-RU" sz="2400" b="1" i="1" u="sng" dirty="0">
                <a:solidFill>
                  <a:srgbClr val="002060"/>
                </a:solidFill>
                <a:latin typeface="Calibri" pitchFamily="34" charset="0"/>
              </a:rPr>
              <a:t>Задачи её: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</a:rPr>
              <a:t>Воздействовать на биологически активные точки</a:t>
            </a:r>
          </a:p>
          <a:p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</a:rPr>
              <a:t>Стимулировать речевые зоны коры головного мозга</a:t>
            </a:r>
          </a:p>
        </p:txBody>
      </p:sp>
      <p:pic>
        <p:nvPicPr>
          <p:cNvPr id="3075" name="Picture 3" descr="D:\Backup\Desktop\фото през. пал.игры\15799283711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071942"/>
            <a:ext cx="3429024" cy="257176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42910" y="500042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Нетрадиционные</a:t>
            </a:r>
          </a:p>
        </p:txBody>
      </p:sp>
      <p:pic>
        <p:nvPicPr>
          <p:cNvPr id="6" name="Picture 2" descr="D:\Backup\Desktop\фото все с смартф\15802753770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142984"/>
            <a:ext cx="3482603" cy="4643470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Backup\Desktop\фото през. пал.игры\15799283704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3750487"/>
            <a:ext cx="3714776" cy="2786082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10243" name="Picture 3" descr="D:\Backup\Desktop\фото все с смартф\1579928369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642918"/>
            <a:ext cx="3619525" cy="2714644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429256" y="714356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Игры с песком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4876" y="1285860"/>
            <a:ext cx="392909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>Поздоровайтесь с нашим песочком,</a:t>
            </a:r>
          </a:p>
          <a:p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>Пройдите по ямкам, по кочкам.</a:t>
            </a:r>
          </a:p>
          <a:p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>Попрыгайте и закопайтесь,</a:t>
            </a:r>
          </a:p>
          <a:p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>Песчинки стряхните, расслабьтесь.</a:t>
            </a:r>
          </a:p>
          <a:p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>Оставьте следы кулачков</a:t>
            </a:r>
          </a:p>
          <a:p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>И маленьких пальцев скачков.</a:t>
            </a:r>
          </a:p>
          <a:p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>Сгребите его и сожмите,</a:t>
            </a:r>
          </a:p>
          <a:p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>Возьмите в ладошки и отпустите.</a:t>
            </a:r>
          </a:p>
          <a:p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>Спасибо, милый наш песок,</a:t>
            </a:r>
          </a:p>
          <a:p>
            <a:r>
              <a:rPr lang="ru-RU" sz="2200" b="1" dirty="0">
                <a:solidFill>
                  <a:srgbClr val="002060"/>
                </a:solidFill>
                <a:latin typeface="Calibri" pitchFamily="34" charset="0"/>
              </a:rPr>
              <a:t>Ты всем нам поумнеть помог!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785794"/>
            <a:ext cx="628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Виды пальчиковых игр</a:t>
            </a:r>
            <a:endParaRPr lang="ru-RU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" name="Picture 2" descr="D:\Backup\Desktop\фото през. пал.игры\15802753748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0"/>
            <a:ext cx="4953035" cy="3714776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1428736"/>
            <a:ext cx="67151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Пальчиковые игры с предметами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2285992"/>
            <a:ext cx="278608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Ёжик </a:t>
            </a: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Осенний ёжик </a:t>
            </a: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Без головы и ножек </a:t>
            </a: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В листья зарывается, </a:t>
            </a: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Орешком называется.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Backup\Desktop\фото през. пал.игры\15802753752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4143404" cy="3107554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5123" name="Picture 3" descr="D:\Backup\Desktop\фото през. пал.игры\15802753750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286124"/>
            <a:ext cx="4429132" cy="3321850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000628" y="500043"/>
            <a:ext cx="400052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>
                <a:latin typeface="Arial" pitchFamily="34" charset="0"/>
                <a:cs typeface="Arial" pitchFamily="34" charset="0"/>
              </a:rPr>
              <a:t>Учим шарики играть</a:t>
            </a:r>
            <a:br>
              <a:rPr lang="ru-RU" sz="2000" b="1" dirty="0"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latin typeface="Arial" pitchFamily="34" charset="0"/>
                <a:cs typeface="Arial" pitchFamily="34" charset="0"/>
              </a:rPr>
              <a:t>Между пальцами катать.</a:t>
            </a:r>
            <a:br>
              <a:rPr lang="ru-RU" sz="2000" b="1" dirty="0">
                <a:latin typeface="Arial" pitchFamily="34" charset="0"/>
                <a:cs typeface="Arial" pitchFamily="34" charset="0"/>
              </a:rPr>
            </a:br>
            <a:r>
              <a:rPr lang="ru-RU" sz="2000" i="1" dirty="0">
                <a:latin typeface="Arial" pitchFamily="34" charset="0"/>
                <a:cs typeface="Arial" pitchFamily="34" charset="0"/>
              </a:rPr>
              <a:t>(Дети катают шарик между пальцами сначала одной руки, по­том другой).</a:t>
            </a:r>
            <a:br>
              <a:rPr lang="ru-RU" sz="2000" b="1" dirty="0"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latin typeface="Arial" pitchFamily="34" charset="0"/>
                <a:cs typeface="Arial" pitchFamily="34" charset="0"/>
              </a:rPr>
              <a:t>Это в школе нам поможет </a:t>
            </a:r>
            <a:br>
              <a:rPr lang="ru-RU" sz="2000" b="1" dirty="0"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latin typeface="Arial" pitchFamily="34" charset="0"/>
                <a:cs typeface="Arial" pitchFamily="34" charset="0"/>
              </a:rPr>
              <a:t>Буквы ровные писать.</a:t>
            </a:r>
          </a:p>
          <a:p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3749457"/>
            <a:ext cx="450059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Calibri" pitchFamily="34" charset="0"/>
                <a:cs typeface="Arial" pitchFamily="34" charset="0"/>
              </a:rPr>
              <a:t>Мячик</a:t>
            </a:r>
          </a:p>
          <a:p>
            <a:r>
              <a:rPr lang="ru-RU" sz="2200" b="1" dirty="0">
                <a:latin typeface="Calibri" pitchFamily="34" charset="0"/>
                <a:cs typeface="Arial" pitchFamily="34" charset="0"/>
              </a:rPr>
              <a:t>Я мячом круги катаю,</a:t>
            </a:r>
          </a:p>
          <a:p>
            <a:r>
              <a:rPr lang="ru-RU" sz="2200" b="1" dirty="0">
                <a:latin typeface="Calibri" pitchFamily="34" charset="0"/>
                <a:cs typeface="Arial" pitchFamily="34" charset="0"/>
              </a:rPr>
              <a:t>Взад - вперед его гоняю.</a:t>
            </a:r>
          </a:p>
          <a:p>
            <a:r>
              <a:rPr lang="ru-RU" sz="2200" b="1" dirty="0">
                <a:latin typeface="Calibri" pitchFamily="34" charset="0"/>
                <a:cs typeface="Arial" pitchFamily="34" charset="0"/>
              </a:rPr>
              <a:t>Им поглажу я ладошку,</a:t>
            </a:r>
          </a:p>
          <a:p>
            <a:r>
              <a:rPr lang="ru-RU" sz="2200" b="1" dirty="0">
                <a:latin typeface="Calibri" pitchFamily="34" charset="0"/>
                <a:cs typeface="Arial" pitchFamily="34" charset="0"/>
              </a:rPr>
              <a:t>Будто я сметаю крошку.</a:t>
            </a:r>
          </a:p>
          <a:p>
            <a:r>
              <a:rPr lang="ru-RU" sz="2200" b="1" dirty="0">
                <a:latin typeface="Calibri" pitchFamily="34" charset="0"/>
                <a:cs typeface="Arial" pitchFamily="34" charset="0"/>
              </a:rPr>
              <a:t>И сожму его немножко,</a:t>
            </a:r>
          </a:p>
          <a:p>
            <a:r>
              <a:rPr lang="ru-RU" sz="2200" b="1" dirty="0">
                <a:latin typeface="Calibri" pitchFamily="34" charset="0"/>
                <a:cs typeface="Arial" pitchFamily="34" charset="0"/>
              </a:rPr>
              <a:t>Как сжимает лапу кошка.</a:t>
            </a:r>
          </a:p>
          <a:p>
            <a:r>
              <a:rPr lang="ru-RU" sz="2200" b="1" dirty="0">
                <a:latin typeface="Calibri" pitchFamily="34" charset="0"/>
                <a:cs typeface="Arial" pitchFamily="34" charset="0"/>
              </a:rPr>
              <a:t>Каждым пальцем мяч прижму,</a:t>
            </a:r>
          </a:p>
          <a:p>
            <a:r>
              <a:rPr lang="ru-RU" sz="2200" b="1" dirty="0">
                <a:latin typeface="Calibri" pitchFamily="34" charset="0"/>
                <a:cs typeface="Arial" pitchFamily="34" charset="0"/>
              </a:rPr>
              <a:t>И другой рукой начну.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Backup\Desktop\фото през. пал.игры\IMG_20200109_1625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000240"/>
            <a:ext cx="6000760" cy="4500570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071538" y="785794"/>
            <a:ext cx="7215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Активные пальчиковые игры со стихотворным сопровождением - «Сказки»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857232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Игры с пальчиковым театром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1571612"/>
            <a:ext cx="400052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5"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Развивают любознательность, воображение, коммуникабельность, интерес к творчеству.</a:t>
            </a:r>
          </a:p>
          <a:p>
            <a:pPr marL="0" lvl="5"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 Помогают справиться с застенчивостью, способствуют развитию памяти, внимания, расширения кругозора.</a:t>
            </a:r>
          </a:p>
          <a:p>
            <a:pPr marL="0" lvl="5"/>
            <a:endParaRPr lang="ru-RU" sz="2400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/>
          </a:p>
        </p:txBody>
      </p:sp>
      <p:pic>
        <p:nvPicPr>
          <p:cNvPr id="6" name="Picture 2" descr="D:\Backup\Desktop\фото през. пал.игры\IMG_20200110_1113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37039"/>
            <a:ext cx="4723501" cy="3977977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642918"/>
            <a:ext cx="371477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Театр кукол</a:t>
            </a:r>
          </a:p>
          <a:p>
            <a:r>
              <a:rPr lang="ru-RU" dirty="0">
                <a:solidFill>
                  <a:srgbClr val="002060"/>
                </a:solidFill>
              </a:rPr>
              <a:t> 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У нас сегодня с мамой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Культурная программа.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Давай мне, мама, руку,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Пойдем в театр кукол!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Что я большой - я знаю,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Но кукол обожаю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Смотрю и не могу понять,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Как куклой можно управлять?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Взял зверюшку и надел  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И вот уж Петушок запел,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А поменял ты вновь героя  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И оказался он Лисою, Волком, Поросенком!</a:t>
            </a:r>
          </a:p>
        </p:txBody>
      </p:sp>
      <p:pic>
        <p:nvPicPr>
          <p:cNvPr id="4" name="Picture 2" descr="D:\Backup\Desktop\фото през. пал.игры\IMG_20200110_1110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1428736"/>
            <a:ext cx="5068992" cy="400052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5" y="928670"/>
            <a:ext cx="67866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 Пальчиковые игры с музыкальным сопровождением</a:t>
            </a:r>
          </a:p>
        </p:txBody>
      </p:sp>
      <p:pic>
        <p:nvPicPr>
          <p:cNvPr id="11267" name="Picture 3" descr="D:\Backup\Desktop\фото през. пал.игры\15799283495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6617" y="2214554"/>
            <a:ext cx="5334037" cy="400052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214554"/>
            <a:ext cx="32147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ТИКИ-ТАК</a:t>
            </a:r>
          </a:p>
          <a:p>
            <a:r>
              <a:rPr lang="ru-RU" sz="2800" b="1" dirty="0" err="1">
                <a:solidFill>
                  <a:srgbClr val="002060"/>
                </a:solidFill>
                <a:latin typeface="Calibri" pitchFamily="34" charset="0"/>
              </a:rPr>
              <a:t>Тики-так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, </a:t>
            </a:r>
            <a:r>
              <a:rPr lang="ru-RU" sz="2800" b="1" dirty="0" err="1">
                <a:solidFill>
                  <a:srgbClr val="002060"/>
                </a:solidFill>
                <a:latin typeface="Calibri" pitchFamily="34" charset="0"/>
              </a:rPr>
              <a:t>тики-так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, </a:t>
            </a: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Так ходики стучат.</a:t>
            </a:r>
          </a:p>
          <a:p>
            <a:r>
              <a:rPr lang="ru-RU" sz="2800" b="1" dirty="0" err="1">
                <a:solidFill>
                  <a:srgbClr val="002060"/>
                </a:solidFill>
                <a:latin typeface="Calibri" pitchFamily="34" charset="0"/>
              </a:rPr>
              <a:t>Туки-так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, </a:t>
            </a:r>
            <a:r>
              <a:rPr lang="ru-RU" sz="2800" b="1" dirty="0" err="1">
                <a:solidFill>
                  <a:srgbClr val="002060"/>
                </a:solidFill>
                <a:latin typeface="Calibri" pitchFamily="34" charset="0"/>
              </a:rPr>
              <a:t>туки-так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800" b="1" i="1" dirty="0">
                <a:solidFill>
                  <a:srgbClr val="002060"/>
                </a:solidFill>
                <a:latin typeface="Calibri" pitchFamily="34" charset="0"/>
              </a:rPr>
              <a:t> </a:t>
            </a:r>
            <a:endParaRPr lang="ru-RU" sz="2800" b="1" dirty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Так колеса стучат.</a:t>
            </a:r>
          </a:p>
          <a:p>
            <a:r>
              <a:rPr lang="ru-RU" sz="2800" b="1" dirty="0" err="1">
                <a:solidFill>
                  <a:srgbClr val="002060"/>
                </a:solidFill>
                <a:latin typeface="Calibri" pitchFamily="34" charset="0"/>
              </a:rPr>
              <a:t>Туки-ток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, </a:t>
            </a:r>
            <a:r>
              <a:rPr lang="ru-RU" sz="2800" b="1" dirty="0" err="1">
                <a:solidFill>
                  <a:srgbClr val="002060"/>
                </a:solidFill>
                <a:latin typeface="Calibri" pitchFamily="34" charset="0"/>
              </a:rPr>
              <a:t>туки-ток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, </a:t>
            </a: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Так стучит молоток.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857232"/>
            <a:ext cx="750099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Пальчиковая гимнастика </a:t>
            </a:r>
            <a:br>
              <a:rPr lang="ru-RU" sz="2400" dirty="0">
                <a:solidFill>
                  <a:srgbClr val="002060"/>
                </a:solidFill>
                <a:latin typeface="Calibri" pitchFamily="34" charset="0"/>
              </a:rPr>
            </a:br>
            <a:endParaRPr lang="ru-RU" sz="2400" dirty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Если пальчики грустят – доброты они хотят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. (</a:t>
            </a:r>
            <a:r>
              <a:rPr lang="ru-RU" sz="2400" i="1" dirty="0">
                <a:solidFill>
                  <a:srgbClr val="002060"/>
                </a:solidFill>
                <a:latin typeface="Calibri" pitchFamily="34" charset="0"/>
              </a:rPr>
              <a:t>пальцы плотно прижимаем к ладони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)</a:t>
            </a:r>
            <a:br>
              <a:rPr lang="ru-RU" sz="24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Если пальчики заплачут – их обидел кто-то значит.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  (</a:t>
            </a:r>
            <a:r>
              <a:rPr lang="ru-RU" sz="2400" i="1" dirty="0">
                <a:solidFill>
                  <a:srgbClr val="002060"/>
                </a:solidFill>
                <a:latin typeface="Calibri" pitchFamily="34" charset="0"/>
              </a:rPr>
              <a:t>трясем кистями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)</a:t>
            </a:r>
            <a:br>
              <a:rPr lang="ru-RU" sz="24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Наши пальцы пожалеем – добротой своей согреем.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    </a:t>
            </a:r>
            <a:r>
              <a:rPr lang="ru-RU" sz="2400" i="1" dirty="0">
                <a:solidFill>
                  <a:srgbClr val="002060"/>
                </a:solidFill>
                <a:latin typeface="Calibri" pitchFamily="34" charset="0"/>
              </a:rPr>
              <a:t>(«моем» руки, дышим на них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)</a:t>
            </a:r>
            <a:br>
              <a:rPr lang="ru-RU" sz="24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К себе ладошки мы прижмем, гладить ласково начнем.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 (</a:t>
            </a:r>
            <a:r>
              <a:rPr lang="ru-RU" sz="2400" i="1" dirty="0">
                <a:solidFill>
                  <a:srgbClr val="002060"/>
                </a:solidFill>
                <a:latin typeface="Calibri" pitchFamily="34" charset="0"/>
              </a:rPr>
              <a:t>гладим ладонь другой ладонью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)</a:t>
            </a:r>
            <a:br>
              <a:rPr lang="ru-RU" sz="24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Пусть обнимутся ладошки, поиграют пусть немножко.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  (</a:t>
            </a:r>
            <a:r>
              <a:rPr lang="ru-RU" sz="2400" i="1" dirty="0">
                <a:solidFill>
                  <a:srgbClr val="002060"/>
                </a:solidFill>
                <a:latin typeface="Calibri" pitchFamily="34" charset="0"/>
              </a:rPr>
              <a:t>скрестить пальцы, ладони прижать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;</a:t>
            </a:r>
            <a:br>
              <a:rPr lang="ru-RU" sz="24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i="1" dirty="0">
                <a:solidFill>
                  <a:srgbClr val="002060"/>
                </a:solidFill>
                <a:latin typeface="Calibri" pitchFamily="34" charset="0"/>
              </a:rPr>
              <a:t>пальцы двух рук быстро легко стучат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)</a:t>
            </a:r>
            <a:br>
              <a:rPr lang="ru-RU" sz="2400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Каждый пальчик нужно взять и покрепче обнимать.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  (</a:t>
            </a:r>
            <a:r>
              <a:rPr lang="ru-RU" sz="2400" i="1" dirty="0">
                <a:solidFill>
                  <a:srgbClr val="002060"/>
                </a:solidFill>
                <a:latin typeface="Calibri" pitchFamily="34" charset="0"/>
              </a:rPr>
              <a:t>каждый палец зажимаем в кулачке</a:t>
            </a:r>
            <a:r>
              <a:rPr lang="ru-RU" sz="2400" dirty="0">
                <a:solidFill>
                  <a:srgbClr val="00206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Воспитатель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Бондарчук О.В.</a:t>
            </a:r>
            <a:r>
              <a:rPr kumimoji="0" 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736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Известный педагог В. А. Сухомлинский сказал: «Истоки способностей и дарования детей – на кончиках их пальцев. От пальцев образно говоря, идут тончайшие ручейки, которые питают источник творческой личности»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34" y="4071942"/>
            <a:ext cx="8286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rgbClr val="002060"/>
                </a:solidFill>
              </a:rPr>
              <a:t>"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Рука – это инструмент всех инструментов", заключал еще Аристотель. </a:t>
            </a:r>
          </a:p>
          <a:p>
            <a:pPr algn="just"/>
            <a:endParaRPr lang="ru-RU" sz="2800" dirty="0">
              <a:solidFill>
                <a:srgbClr val="002060"/>
              </a:solidFill>
              <a:latin typeface="Calibri" pitchFamily="34" charset="0"/>
            </a:endParaRP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"Рука – это своего рода внешний мозг", - писал Кант.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143116"/>
            <a:ext cx="74295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002060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14356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Цель: познакомить педагогов с видами нетрадиционных пальчиковых игр.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34" y="1857364"/>
            <a:ext cx="81439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Задачи: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 Дать представление об эффективных методах использования пальчиковых игр в жизни ребёнка.</a:t>
            </a:r>
          </a:p>
          <a:p>
            <a:pPr fontAlgn="base"/>
            <a:endParaRPr lang="ru-RU" sz="2400" b="1" dirty="0">
              <a:solidFill>
                <a:srgbClr val="002060"/>
              </a:solidFill>
            </a:endParaRPr>
          </a:p>
          <a:p>
            <a:pPr fontAlgn="base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Активизировать самостоятельную работу педагогов, дать им возможность заимствовать элементы педагогического опыта для улучшения собственного.</a:t>
            </a:r>
          </a:p>
          <a:p>
            <a:pPr fontAlgn="base">
              <a:buFont typeface="Arial" pitchFamily="34" charset="0"/>
              <a:buChar char="•"/>
            </a:pPr>
            <a:endParaRPr lang="ru-RU" sz="2400" b="1" dirty="0">
              <a:solidFill>
                <a:srgbClr val="002060"/>
              </a:solidFill>
              <a:latin typeface="Calibri" pitchFamily="34" charset="0"/>
            </a:endParaRPr>
          </a:p>
          <a:p>
            <a:pPr fontAlgn="base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Познакомить педагогов с рекомендациями по проведению нетрадиционной пальчиковой гимнастики.</a:t>
            </a:r>
          </a:p>
          <a:p>
            <a:pPr algn="just">
              <a:buFont typeface="Arial" pitchFamily="34" charset="0"/>
              <a:buChar char="•"/>
            </a:pPr>
            <a:endParaRPr lang="ru-RU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00108"/>
            <a:ext cx="807249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ПАЛЬЧИКОВЫЕ ИГРЫ - ЭТО инсценировка небольших рифмованных рассказов, сказок с помощью пальцев и ручек. Эти игры как бы воссоздают реальность окружающего мира - предметы, животных, людей, их деятельность, явления природы. 	Очень важным фактором для развития речи является то, что в пальчиковых играх все подражательные действия сопровождаются стихами. Стихи привлекают внимание малышей и легко запоминаются.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	В ходе "пальчиковых игр" дети, повторяя движения взрослых, активизируют моторику рук. Тем самым вырабатывается ловкость, умение управлять своими движениями, концентрировать внимание на одном виде деятельности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.</a:t>
            </a:r>
          </a:p>
          <a:p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71480"/>
            <a:ext cx="71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Calibri" pitchFamily="34" charset="0"/>
              </a:rPr>
              <a:t>Рекомендации по проведению пальчиковых игр</a:t>
            </a:r>
            <a:endParaRPr lang="ru-RU" sz="32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1785926"/>
            <a:ext cx="70009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Перед игрой с детьми необходимо обсудить её содержание.</a:t>
            </a:r>
          </a:p>
          <a:p>
            <a:pPr>
              <a:buFont typeface="Arial" pitchFamily="34" charset="0"/>
              <a:buChar char="•"/>
            </a:pPr>
            <a:endParaRPr lang="ru-RU" sz="2800" b="1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Выполнять упражнения необходимо вместе с детьми, демонстрируя свою увлеченность игрой.</a:t>
            </a:r>
          </a:p>
          <a:p>
            <a:pPr>
              <a:buFont typeface="Arial" pitchFamily="34" charset="0"/>
              <a:buChar char="•"/>
            </a:pPr>
            <a:endParaRPr lang="ru-RU" sz="2800" b="1" dirty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Не ставить перед детьми несколько сложных задач( например произносить текс вместе с движениями)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928670"/>
            <a:ext cx="6929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Работа по развитию мелкой моторики является важнейшим фактором</a:t>
            </a:r>
            <a:r>
              <a:rPr lang="ru-RU" sz="2400" b="1" dirty="0">
                <a:solidFill>
                  <a:srgbClr val="002060"/>
                </a:solidFill>
                <a:latin typeface="Calibri" pitchFamily="34" charset="0"/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10" y="2500306"/>
            <a:ext cx="807249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  Стимулирующим речевое развитие ребенка;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  Способствующим улучшению артикуляционных движений;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  Подготовки кисти руки к письму;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  Повышающим работоспособность коры головного мозга.</a:t>
            </a:r>
          </a:p>
          <a:p>
            <a:r>
              <a:rPr lang="ru-RU" sz="2800" b="1" dirty="0">
                <a:solidFill>
                  <a:srgbClr val="0070C0"/>
                </a:solidFill>
                <a:latin typeface="Calibri" pitchFamily="34" charset="0"/>
              </a:rPr>
              <a:t>Чем больше умеет рука, тем умнее её обладатель.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6858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Алгоритм проведения пальчиковой гимнастики </a:t>
            </a:r>
            <a:endParaRPr lang="ru-RU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428736"/>
            <a:ext cx="43577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 Подготовка рук к игре: </a:t>
            </a: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(цель- размять, разогреть руки ребенка)- выполнение простых упражнений : сгибание, растирание, похлопывание и т.д.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 Самомассаж рук. Цель –активизирование биологически активных точек.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 Пальчиковая игра.</a:t>
            </a:r>
          </a:p>
        </p:txBody>
      </p:sp>
      <p:pic>
        <p:nvPicPr>
          <p:cNvPr id="1028" name="Picture 4" descr="D:\Backup\Desktop\фото през. пал.игры\IMG_20200114_0920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982380"/>
            <a:ext cx="4619657" cy="3464744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428604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Основные правила выполнения пальчиковой гимнастики</a:t>
            </a:r>
            <a:endParaRPr lang="ru-RU" sz="28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00174"/>
            <a:ext cx="485778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Пальцы правой и левой рук следует нагружать одинаково равномерно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После каждого упражнения необходимо расслаблять пальцы ( потрясти кистями рук)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Ежедневно выделять не менее 20 минут для занятий пальчиковой гимнастикой.</a:t>
            </a:r>
          </a:p>
          <a:p>
            <a:endParaRPr lang="ru-RU" dirty="0"/>
          </a:p>
        </p:txBody>
      </p:sp>
      <p:pic>
        <p:nvPicPr>
          <p:cNvPr id="2051" name="Picture 3" descr="D:\Backup\Desktop\фото все с смартф\15785797006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000504"/>
            <a:ext cx="3524274" cy="2643206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2052" name="Picture 4" descr="D:\Backup\Desktop\фото все с смартф\15785797035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357298"/>
            <a:ext cx="3500462" cy="2518190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642918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Игровые упражнения пальчиковой гимнастики бывают</a:t>
            </a:r>
            <a:r>
              <a:rPr lang="ru-RU" sz="2800" b="1" dirty="0"/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1714488"/>
            <a:ext cx="321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Традиционные</a:t>
            </a:r>
          </a:p>
        </p:txBody>
      </p:sp>
      <p:pic>
        <p:nvPicPr>
          <p:cNvPr id="4099" name="Picture 3" descr="D:\Backup\Desktop\фото през. пал.игры\IMG_20200114_0919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2000757"/>
            <a:ext cx="4081297" cy="4071449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28596" y="2336392"/>
            <a:ext cx="37862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«Петушок»</a:t>
            </a:r>
          </a:p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Ладонь вверх,  указательный палец опирается на большой. </a:t>
            </a:r>
          </a:p>
          <a:p>
            <a:pPr>
              <a:defRPr/>
            </a:pPr>
            <a:r>
              <a:rPr lang="ru-RU" sz="2800" b="1" dirty="0">
                <a:solidFill>
                  <a:srgbClr val="002060"/>
                </a:solidFill>
                <a:latin typeface="Calibri" pitchFamily="34" charset="0"/>
              </a:rPr>
              <a:t>Остальные пальцы растопырены в стороны и подняты вверх.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513</TotalTime>
  <Words>930</Words>
  <Application>Microsoft Office PowerPoint</Application>
  <PresentationFormat>Экран (4:3)</PresentationFormat>
  <Paragraphs>124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Елена Храмова</cp:lastModifiedBy>
  <cp:revision>53</cp:revision>
  <dcterms:created xsi:type="dcterms:W3CDTF">2020-03-10T14:34:39Z</dcterms:created>
  <dcterms:modified xsi:type="dcterms:W3CDTF">2022-04-05T01:39:18Z</dcterms:modified>
</cp:coreProperties>
</file>