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7" r:id="rId26"/>
    <p:sldId id="288" r:id="rId27"/>
    <p:sldId id="289" r:id="rId28"/>
    <p:sldId id="290" r:id="rId29"/>
    <p:sldId id="282" r:id="rId30"/>
    <p:sldId id="283" r:id="rId31"/>
    <p:sldId id="284" r:id="rId32"/>
    <p:sldId id="285" r:id="rId33"/>
    <p:sldId id="286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0582981-88BA-473A-8DC5-89373E1CFE81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4FC0E70-A30E-408C-86AC-44BFE0E1A8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82981-88BA-473A-8DC5-89373E1CFE81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C0E70-A30E-408C-86AC-44BFE0E1A8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82981-88BA-473A-8DC5-89373E1CFE81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C0E70-A30E-408C-86AC-44BFE0E1A8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0582981-88BA-473A-8DC5-89373E1CFE81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4FC0E70-A30E-408C-86AC-44BFE0E1A8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0582981-88BA-473A-8DC5-89373E1CFE81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4FC0E70-A30E-408C-86AC-44BFE0E1A8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82981-88BA-473A-8DC5-89373E1CFE81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C0E70-A30E-408C-86AC-44BFE0E1A8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82981-88BA-473A-8DC5-89373E1CFE81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C0E70-A30E-408C-86AC-44BFE0E1A8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0582981-88BA-473A-8DC5-89373E1CFE81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4FC0E70-A30E-408C-86AC-44BFE0E1A8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82981-88BA-473A-8DC5-89373E1CFE81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C0E70-A30E-408C-86AC-44BFE0E1A8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0582981-88BA-473A-8DC5-89373E1CFE81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4FC0E70-A30E-408C-86AC-44BFE0E1A8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0582981-88BA-473A-8DC5-89373E1CFE81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4FC0E70-A30E-408C-86AC-44BFE0E1A8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0582981-88BA-473A-8DC5-89373E1CFE81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4FC0E70-A30E-408C-86AC-44BFE0E1A8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myflorafauna.ru/images/pic94-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hyperlink" Target="http://v3487.vps.masterhost.ru/modules/tourism/photogallery/city_resort/284/stanna1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026.radikal.ru/0804/f0/f05c195813bc.jp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20.jpeg"/><Relationship Id="rId7" Type="http://schemas.openxmlformats.org/officeDocument/2006/relationships/image" Target="../media/image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5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5.png"/><Relationship Id="rId4" Type="http://schemas.openxmlformats.org/officeDocument/2006/relationships/oleObject" Target="../embeddings/oleObject1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5.png"/><Relationship Id="rId4" Type="http://schemas.openxmlformats.org/officeDocument/2006/relationships/oleObject" Target="../embeddings/oleObject2.bin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844824"/>
            <a:ext cx="4752528" cy="1894362"/>
          </a:xfrm>
        </p:spPr>
        <p:txBody>
          <a:bodyPr>
            <a:noAutofit/>
          </a:bodyPr>
          <a:lstStyle/>
          <a:p>
            <a:pPr algn="ctr"/>
            <a:r>
              <a:rPr lang="ru-RU" sz="4400" cap="none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Строение семян двудольных и однодольных  растений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5445224"/>
            <a:ext cx="5454352" cy="1233990"/>
          </a:xfrm>
        </p:spPr>
        <p:txBody>
          <a:bodyPr/>
          <a:lstStyle/>
          <a:p>
            <a:pPr algn="r"/>
            <a:r>
              <a:rPr lang="ru-RU" dirty="0" smtClean="0"/>
              <a:t> Учитель биологии </a:t>
            </a:r>
            <a:r>
              <a:rPr lang="ru-RU" dirty="0" err="1" smtClean="0"/>
              <a:t>Мандрусова</a:t>
            </a:r>
            <a:r>
              <a:rPr lang="ru-RU" dirty="0" smtClean="0"/>
              <a:t> Людмила Григорьевна </a:t>
            </a:r>
            <a:endParaRPr lang="ru-RU" dirty="0"/>
          </a:p>
          <a:p>
            <a:pPr algn="r"/>
            <a:endParaRPr lang="ru-RU" dirty="0"/>
          </a:p>
        </p:txBody>
      </p:sp>
      <p:pic>
        <p:nvPicPr>
          <p:cNvPr id="4" name="Picture 2" descr="http://img.mota.ru/upload/wallpapers/2011/08/17/11/00/27183/mota_ru_1081709-preview.jpg"/>
          <p:cNvPicPr>
            <a:picLocks noChangeAspect="1" noChangeArrowheads="1"/>
          </p:cNvPicPr>
          <p:nvPr/>
        </p:nvPicPr>
        <p:blipFill rotWithShape="1">
          <a:blip r:embed="rId2"/>
          <a:srcRect l="17720"/>
          <a:stretch/>
        </p:blipFill>
        <p:spPr bwMode="auto">
          <a:xfrm>
            <a:off x="6156176" y="3015799"/>
            <a:ext cx="2521263" cy="2260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3882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568952" cy="940966"/>
          </a:xfrm>
        </p:spPr>
        <p:txBody>
          <a:bodyPr>
            <a:normAutofit/>
          </a:bodyPr>
          <a:lstStyle/>
          <a:p>
            <a:pPr algn="ctr"/>
            <a:r>
              <a:rPr lang="ru-RU" sz="48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Самые крупные семена</a:t>
            </a:r>
          </a:p>
        </p:txBody>
      </p:sp>
      <p:pic>
        <p:nvPicPr>
          <p:cNvPr id="5" name="Picture 4" descr="Картинка 13 из 73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58585" y="1556792"/>
            <a:ext cx="1969467" cy="22831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6" descr="Картинка 44 из 734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67944" y="4005064"/>
            <a:ext cx="3950750" cy="258688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050" name="Picture 2" descr="C:\Users\Августина\Desktop\к презентации семя\img5 (1).jpg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7" t="23391" r="51988" b="6468"/>
          <a:stretch/>
        </p:blipFill>
        <p:spPr bwMode="auto">
          <a:xfrm>
            <a:off x="251520" y="1936045"/>
            <a:ext cx="3528392" cy="420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40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940966"/>
          </a:xfrm>
        </p:spPr>
        <p:txBody>
          <a:bodyPr>
            <a:normAutofit/>
          </a:bodyPr>
          <a:lstStyle/>
          <a:p>
            <a:r>
              <a:rPr lang="ru-RU" sz="48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Самые мелкие семена</a:t>
            </a:r>
          </a:p>
        </p:txBody>
      </p:sp>
      <p:pic>
        <p:nvPicPr>
          <p:cNvPr id="3074" name="Picture 2" descr="C:\Users\Августина\Desktop\к презентации семя\img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2" t="22996" r="39602" b="6581"/>
          <a:stretch/>
        </p:blipFill>
        <p:spPr bwMode="auto">
          <a:xfrm>
            <a:off x="351182" y="1484784"/>
            <a:ext cx="4398433" cy="5057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Картинка 9 из 64000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1784226"/>
            <a:ext cx="3805330" cy="5073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23973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784976" cy="940966"/>
          </a:xfrm>
        </p:spPr>
        <p:txBody>
          <a:bodyPr>
            <a:noAutofit/>
          </a:bodyPr>
          <a:lstStyle/>
          <a:p>
            <a:pPr algn="ctr"/>
            <a:r>
              <a:rPr lang="ru-RU" sz="4500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Самые долговечные семена</a:t>
            </a:r>
            <a:endParaRPr lang="ru-RU" sz="4500" b="1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4" name="Picture 2" descr="C:\Documents and Settings\администрация\Рабочий стол\для Краевой\bf39d3f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826893" y="3956796"/>
            <a:ext cx="3667125" cy="275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3" descr="C:\Documents and Settings\администрация\Рабочий стол\для Краевой\1201670612_p60270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5029" y="1990853"/>
            <a:ext cx="2481864" cy="3314060"/>
          </a:xfrm>
          <a:prstGeom prst="rect">
            <a:avLst/>
          </a:prstGeom>
          <a:noFill/>
        </p:spPr>
      </p:pic>
      <p:pic>
        <p:nvPicPr>
          <p:cNvPr id="6" name="Picture 4" descr="C:\Documents and Settings\администрация\Рабочий стол\для Краевой\70_2961_en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16216" y="2076247"/>
            <a:ext cx="2137425" cy="31432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32189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19" y="188640"/>
            <a:ext cx="8390737" cy="868958"/>
          </a:xfrm>
        </p:spPr>
        <p:txBody>
          <a:bodyPr>
            <a:noAutofit/>
          </a:bodyPr>
          <a:lstStyle/>
          <a:p>
            <a:pPr algn="ctr"/>
            <a:r>
              <a:rPr lang="ru-RU" sz="48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Лекарственные семена</a:t>
            </a:r>
          </a:p>
        </p:txBody>
      </p:sp>
      <p:pic>
        <p:nvPicPr>
          <p:cNvPr id="4" name="Picture 5" descr="C:\Documents and Settings\администрация\Рабочий стол\для Краевой\3745576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19" y="1285868"/>
            <a:ext cx="1905003" cy="2857504"/>
          </a:xfrm>
          <a:prstGeom prst="rect">
            <a:avLst/>
          </a:prstGeom>
          <a:noFill/>
        </p:spPr>
      </p:pic>
      <p:pic>
        <p:nvPicPr>
          <p:cNvPr id="5" name="Picture 3" descr="C:\Documents and Settings\администрация\Рабочий стол\для Краевой\127-06-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3643314"/>
            <a:ext cx="1714512" cy="2575269"/>
          </a:xfrm>
          <a:prstGeom prst="rect">
            <a:avLst/>
          </a:prstGeom>
          <a:noFill/>
        </p:spPr>
      </p:pic>
      <p:pic>
        <p:nvPicPr>
          <p:cNvPr id="8" name="Picture 6" descr="C:\Documents and Settings\администрация\Рабочий стол\для Краевой\seed_dill_3_h_ori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6209596" y="1754230"/>
            <a:ext cx="2648338" cy="1997350"/>
          </a:xfrm>
          <a:prstGeom prst="rect">
            <a:avLst/>
          </a:prstGeom>
          <a:noFill/>
        </p:spPr>
      </p:pic>
      <p:pic>
        <p:nvPicPr>
          <p:cNvPr id="7" name="Picture 2" descr="C:\Documents and Settings\администрация\Рабочий стол\для Краевой\23624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 rot="5400000">
            <a:off x="5737555" y="4061934"/>
            <a:ext cx="2571756" cy="1734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C:\Documents and Settings\администрация\Рабочий стол\для Краевой\1271668884_azhgon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80625" y="1428736"/>
            <a:ext cx="2476497" cy="1899405"/>
          </a:xfrm>
          <a:prstGeom prst="rect">
            <a:avLst/>
          </a:prstGeom>
          <a:noFill/>
        </p:spPr>
      </p:pic>
      <p:pic>
        <p:nvPicPr>
          <p:cNvPr id="10" name="Picture 9" descr="C:\Documents and Settings\администрация\Рабочий стол\для Краевой\51166673_1211270276_petrushka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6200000">
            <a:off x="3383022" y="2860062"/>
            <a:ext cx="2071702" cy="1857388"/>
          </a:xfrm>
          <a:prstGeom prst="rect">
            <a:avLst/>
          </a:prstGeom>
          <a:noFill/>
        </p:spPr>
      </p:pic>
      <p:pic>
        <p:nvPicPr>
          <p:cNvPr id="11" name="Picture 7" descr="C:\Documents and Settings\администрация\Рабочий стол\для Краевой\51613032_dill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flipH="1">
            <a:off x="3228240" y="4581128"/>
            <a:ext cx="2381266" cy="1785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4801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500"/>
                            </p:stCondLst>
                            <p:childTnLst>
                              <p:par>
                                <p:cTn id="8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868958"/>
          </a:xfrm>
        </p:spPr>
        <p:txBody>
          <a:bodyPr>
            <a:normAutofit/>
          </a:bodyPr>
          <a:lstStyle/>
          <a:p>
            <a:pPr algn="ctr"/>
            <a:r>
              <a:rPr lang="ru-RU" sz="48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Семена - эталон веса </a:t>
            </a:r>
          </a:p>
        </p:txBody>
      </p:sp>
      <p:pic>
        <p:nvPicPr>
          <p:cNvPr id="4" name="Picture 2" descr="C:\Documents and Settings\администрация\Рабочий стол\для Краевой\ceratonia_siliqua_20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071810"/>
            <a:ext cx="3714776" cy="35486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3" descr="C:\Documents and Settings\администрация\Рабочий стол\для Краевой\ph02615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572000" y="3071810"/>
            <a:ext cx="3500462" cy="34756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8" descr="плоды рожкового дерев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928670"/>
            <a:ext cx="4429156" cy="22908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64111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учитель\Рабочий стол\14755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71451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572302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5400" b="1" cap="none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Лабораторная работа «Изучение строения семян растений»</a:t>
            </a:r>
          </a:p>
        </p:txBody>
      </p:sp>
    </p:spTree>
    <p:extLst>
      <p:ext uri="{BB962C8B-B14F-4D97-AF65-F5344CB8AC3E}">
        <p14:creationId xmlns:p14="http://schemas.microsoft.com/office/powerpoint/2010/main" val="3143964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285728"/>
            <a:ext cx="4611665" cy="1021796"/>
          </a:xfrm>
        </p:spPr>
        <p:txBody>
          <a:bodyPr>
            <a:normAutofit/>
          </a:bodyPr>
          <a:lstStyle/>
          <a:p>
            <a:r>
              <a:rPr lang="ru-RU" sz="4800" b="1" cap="none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Физминутка</a:t>
            </a:r>
            <a:endParaRPr lang="ru-RU" sz="4800" b="1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998081"/>
              </p:ext>
            </p:extLst>
          </p:nvPr>
        </p:nvGraphicFramePr>
        <p:xfrm>
          <a:off x="142844" y="1500174"/>
          <a:ext cx="8712968" cy="4216552"/>
        </p:xfrm>
        <a:graphic>
          <a:graphicData uri="http://schemas.openxmlformats.org/drawingml/2006/table">
            <a:tbl>
              <a:tblPr/>
              <a:tblGrid>
                <a:gridCol w="4208807"/>
                <a:gridCol w="4504161"/>
              </a:tblGrid>
              <a:tr h="4216552">
                <a:tc>
                  <a:txBody>
                    <a:bodyPr/>
                    <a:lstStyle/>
                    <a:p>
                      <a:pPr marL="540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143108" y="2143116"/>
            <a:ext cx="4702313" cy="4431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Ветер веет над полями</a:t>
            </a:r>
          </a:p>
          <a:p>
            <a:r>
              <a:rPr lang="ru-RU" sz="2400" b="1" dirty="0" smtClean="0"/>
              <a:t>Ветер веет над полями,</a:t>
            </a:r>
          </a:p>
          <a:p>
            <a:r>
              <a:rPr lang="ru-RU" sz="2400" b="1" dirty="0" smtClean="0"/>
              <a:t>И качается трава.</a:t>
            </a:r>
          </a:p>
          <a:p>
            <a:r>
              <a:rPr lang="ru-RU" sz="2400" b="1" dirty="0" smtClean="0"/>
              <a:t>Облако плывет над нами,</a:t>
            </a:r>
          </a:p>
          <a:p>
            <a:r>
              <a:rPr lang="ru-RU" sz="2400" b="1" dirty="0" smtClean="0"/>
              <a:t>Словно белая гора. </a:t>
            </a:r>
          </a:p>
          <a:p>
            <a:r>
              <a:rPr lang="ru-RU" sz="2400" b="1" dirty="0" smtClean="0"/>
              <a:t>Ветер пыль над полем носит.</a:t>
            </a:r>
          </a:p>
          <a:p>
            <a:r>
              <a:rPr lang="ru-RU" sz="2400" b="1" dirty="0" smtClean="0"/>
              <a:t>Наклоняются колосья —</a:t>
            </a:r>
          </a:p>
          <a:p>
            <a:r>
              <a:rPr lang="ru-RU" sz="2400" b="1" dirty="0" smtClean="0"/>
              <a:t>Вправо-влево, взад-вперёд,</a:t>
            </a:r>
          </a:p>
          <a:p>
            <a:r>
              <a:rPr lang="ru-RU" sz="2400" b="1" dirty="0" smtClean="0"/>
              <a:t>А потом наоборот. </a:t>
            </a:r>
          </a:p>
          <a:p>
            <a:r>
              <a:rPr lang="ru-RU" sz="2400" b="1" dirty="0" smtClean="0"/>
              <a:t>Мы взбираемся на холм, </a:t>
            </a:r>
          </a:p>
          <a:p>
            <a:r>
              <a:rPr lang="ru-RU" sz="2400" b="1" dirty="0" smtClean="0"/>
              <a:t>Там немного отдохнём</a:t>
            </a:r>
            <a:r>
              <a:rPr lang="ru-RU" b="1" dirty="0" smtClean="0"/>
              <a:t>. </a:t>
            </a:r>
          </a:p>
          <a:p>
            <a:endParaRPr lang="ru-RU" dirty="0"/>
          </a:p>
        </p:txBody>
      </p:sp>
      <p:pic>
        <p:nvPicPr>
          <p:cNvPr id="10" name="Picture 8" descr="5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3097212" cy="1971675"/>
          </a:xfrm>
          <a:prstGeom prst="rect">
            <a:avLst/>
          </a:prstGeom>
          <a:noFill/>
        </p:spPr>
      </p:pic>
      <p:pic>
        <p:nvPicPr>
          <p:cNvPr id="11" name="Picture 9" descr="5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4914900"/>
            <a:ext cx="1419225" cy="1943100"/>
          </a:xfrm>
          <a:prstGeom prst="rect">
            <a:avLst/>
          </a:prstGeom>
          <a:noFill/>
        </p:spPr>
      </p:pic>
      <p:pic>
        <p:nvPicPr>
          <p:cNvPr id="12" name="Picture 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10250" y="1214422"/>
            <a:ext cx="33337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2751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171400"/>
            <a:ext cx="8568952" cy="1143000"/>
          </a:xfrm>
        </p:spPr>
        <p:txBody>
          <a:bodyPr>
            <a:noAutofit/>
          </a:bodyPr>
          <a:lstStyle/>
          <a:p>
            <a:r>
              <a:rPr lang="ru-RU" sz="48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Строение семени фасоли</a:t>
            </a:r>
          </a:p>
        </p:txBody>
      </p:sp>
      <p:pic>
        <p:nvPicPr>
          <p:cNvPr id="4" name="Picture 2" descr="E:\Урок на 15 декабря\фасоль2.jpg"/>
          <p:cNvPicPr>
            <a:picLocks noChangeAspect="1" noChangeArrowheads="1"/>
          </p:cNvPicPr>
          <p:nvPr/>
        </p:nvPicPr>
        <p:blipFill rotWithShape="1">
          <a:blip r:embed="rId2" cstate="email"/>
          <a:srcRect l="1" t="1" r="883" b="16770"/>
          <a:stretch/>
        </p:blipFill>
        <p:spPr bwMode="auto">
          <a:xfrm>
            <a:off x="1172716" y="1196752"/>
            <a:ext cx="6022942" cy="54726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31322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32246"/>
            <a:ext cx="8712968" cy="1012974"/>
          </a:xfrm>
        </p:spPr>
        <p:txBody>
          <a:bodyPr>
            <a:noAutofit/>
          </a:bodyPr>
          <a:lstStyle/>
          <a:p>
            <a:r>
              <a:rPr lang="ru-RU" sz="4200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Строение зерновки пшеницы</a:t>
            </a:r>
            <a:endParaRPr lang="ru-RU" sz="4200" b="1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4" name="Picture 3" descr="E:\Урок на 15 декабря\зерновка.jpg"/>
          <p:cNvPicPr>
            <a:picLocks noChangeAspect="1" noChangeArrowheads="1"/>
          </p:cNvPicPr>
          <p:nvPr/>
        </p:nvPicPr>
        <p:blipFill rotWithShape="1">
          <a:blip r:embed="rId2" cstate="email"/>
          <a:srcRect l="4166" t="1" r="3338" b="11763"/>
          <a:stretch/>
        </p:blipFill>
        <p:spPr bwMode="auto">
          <a:xfrm>
            <a:off x="1785280" y="1103381"/>
            <a:ext cx="4730936" cy="493681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4812" y="6040191"/>
            <a:ext cx="25106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Пшеница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548391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E:\Урок на 15 декабря\ясень.jpg"/>
          <p:cNvPicPr>
            <a:picLocks noChangeAspect="1" noChangeArrowheads="1"/>
          </p:cNvPicPr>
          <p:nvPr/>
        </p:nvPicPr>
        <p:blipFill rotWithShape="1">
          <a:blip r:embed="rId2" cstate="email"/>
          <a:srcRect l="5826" r="4737" b="17962"/>
          <a:stretch/>
        </p:blipFill>
        <p:spPr bwMode="auto">
          <a:xfrm>
            <a:off x="4634863" y="2116527"/>
            <a:ext cx="3434971" cy="3877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640960" cy="1786210"/>
          </a:xfrm>
        </p:spPr>
        <p:txBody>
          <a:bodyPr>
            <a:noAutofit/>
          </a:bodyPr>
          <a:lstStyle/>
          <a:p>
            <a:pPr algn="ctr"/>
            <a:r>
              <a:rPr lang="ru-RU" sz="42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Особенности строения семян других однодольных и двудольных растений</a:t>
            </a:r>
          </a:p>
        </p:txBody>
      </p:sp>
      <p:pic>
        <p:nvPicPr>
          <p:cNvPr id="4" name="Picture 2" descr="E:\Урок на 15 декабря\лук.jpg"/>
          <p:cNvPicPr>
            <a:picLocks noChangeAspect="1" noChangeArrowheads="1"/>
          </p:cNvPicPr>
          <p:nvPr/>
        </p:nvPicPr>
        <p:blipFill rotWithShape="1">
          <a:blip r:embed="rId3" cstate="email"/>
          <a:srcRect r="-1821" b="31898"/>
          <a:stretch/>
        </p:blipFill>
        <p:spPr bwMode="auto">
          <a:xfrm>
            <a:off x="323528" y="2276872"/>
            <a:ext cx="3989430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971600" y="6021288"/>
            <a:ext cx="1157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Лук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519569" y="6021288"/>
            <a:ext cx="1659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Ясень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403170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005" y="455499"/>
            <a:ext cx="8280920" cy="1143000"/>
          </a:xfrm>
        </p:spPr>
        <p:txBody>
          <a:bodyPr>
            <a:noAutofit/>
          </a:bodyPr>
          <a:lstStyle/>
          <a:p>
            <a:pPr algn="ctr"/>
            <a:r>
              <a:rPr lang="ru-RU" sz="48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Покрытосеменные растения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95211" y="4797152"/>
            <a:ext cx="8352928" cy="1584176"/>
          </a:xfrm>
        </p:spPr>
        <p:txBody>
          <a:bodyPr>
            <a:normAutofit/>
          </a:bodyPr>
          <a:lstStyle/>
          <a:p>
            <a:pPr marL="0" lvl="0" indent="0">
              <a:spcAft>
                <a:spcPts val="1200"/>
              </a:spcAft>
              <a:buNone/>
            </a:pPr>
            <a:r>
              <a:rPr lang="ru-RU" b="1" kern="0" dirty="0" smtClean="0"/>
              <a:t>4.Хорошо </a:t>
            </a:r>
            <a:r>
              <a:rPr lang="ru-RU" b="1" kern="0" dirty="0"/>
              <a:t>развита проводящая система, которая обеспечивает быстрое передвижение веществ в растении</a:t>
            </a:r>
            <a:r>
              <a:rPr lang="ru-RU" b="1" kern="0" dirty="0" smtClean="0"/>
              <a:t>.</a:t>
            </a:r>
            <a:endParaRPr lang="ru-RU" b="1" kern="0" dirty="0"/>
          </a:p>
        </p:txBody>
      </p:sp>
      <p:sp>
        <p:nvSpPr>
          <p:cNvPr id="5" name="TextBox 4"/>
          <p:cNvSpPr txBox="1"/>
          <p:nvPr/>
        </p:nvSpPr>
        <p:spPr>
          <a:xfrm>
            <a:off x="168466" y="1628800"/>
            <a:ext cx="8579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kern="0" dirty="0"/>
              <a:t>1.Имеют орган семенного размножения – цветок</a:t>
            </a:r>
            <a:r>
              <a:rPr lang="ru-RU" sz="2400" b="1" kern="0" dirty="0" smtClean="0"/>
              <a:t>.</a:t>
            </a:r>
            <a:endParaRPr lang="ru-RU" sz="2400" b="1" kern="0" dirty="0"/>
          </a:p>
        </p:txBody>
      </p:sp>
      <p:sp>
        <p:nvSpPr>
          <p:cNvPr id="6" name="TextBox 5"/>
          <p:cNvSpPr txBox="1"/>
          <p:nvPr/>
        </p:nvSpPr>
        <p:spPr>
          <a:xfrm>
            <a:off x="168466" y="2499625"/>
            <a:ext cx="8579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1200"/>
              </a:spcAft>
            </a:pPr>
            <a:r>
              <a:rPr lang="ru-RU" sz="2400" b="1" kern="0" dirty="0" smtClean="0"/>
              <a:t>2.После </a:t>
            </a:r>
            <a:r>
              <a:rPr lang="ru-RU" sz="2400" b="1" kern="0" dirty="0" err="1" smtClean="0"/>
              <a:t>отцветания</a:t>
            </a:r>
            <a:r>
              <a:rPr lang="ru-RU" sz="2400" b="1" kern="0" dirty="0" smtClean="0"/>
              <a:t> образуется плод, в котором находятся семена.</a:t>
            </a:r>
            <a:endParaRPr lang="ru-RU" sz="2400" b="1" kern="0" dirty="0"/>
          </a:p>
        </p:txBody>
      </p:sp>
      <p:sp>
        <p:nvSpPr>
          <p:cNvPr id="7" name="TextBox 6"/>
          <p:cNvSpPr txBox="1"/>
          <p:nvPr/>
        </p:nvSpPr>
        <p:spPr>
          <a:xfrm>
            <a:off x="168466" y="3645024"/>
            <a:ext cx="8579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1200"/>
              </a:spcAft>
            </a:pPr>
            <a:r>
              <a:rPr lang="ru-RU" sz="2400" b="1" kern="0" dirty="0" smtClean="0"/>
              <a:t>3.Семена развиваются внутри плода, то есть они защищены (покрыты).</a:t>
            </a:r>
            <a:endParaRPr lang="ru-RU" sz="2400" b="1" kern="0" dirty="0"/>
          </a:p>
        </p:txBody>
      </p:sp>
    </p:spTree>
    <p:extLst>
      <p:ext uri="{BB962C8B-B14F-4D97-AF65-F5344CB8AC3E}">
        <p14:creationId xmlns:p14="http://schemas.microsoft.com/office/powerpoint/2010/main" val="37298083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764704"/>
            <a:ext cx="8640960" cy="2016224"/>
          </a:xfrm>
        </p:spPr>
        <p:txBody>
          <a:bodyPr>
            <a:noAutofit/>
          </a:bodyPr>
          <a:lstStyle/>
          <a:p>
            <a:pPr lvl="0" algn="ctr"/>
            <a:r>
              <a:rPr lang="ru-RU" sz="42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Особенности строения семян других однодольных и двудольных растений</a:t>
            </a:r>
            <a:br>
              <a:rPr lang="ru-RU" sz="42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</a:br>
            <a:endParaRPr lang="ru-RU" sz="4200" b="1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4" name="Picture 3" descr="E:\Урок на 15 декабря\миндаль.jpg"/>
          <p:cNvPicPr>
            <a:picLocks noChangeAspect="1" noChangeArrowheads="1"/>
          </p:cNvPicPr>
          <p:nvPr/>
        </p:nvPicPr>
        <p:blipFill rotWithShape="1">
          <a:blip r:embed="rId2" cstate="email"/>
          <a:srcRect l="5654" r="-4685" b="18773"/>
          <a:stretch/>
        </p:blipFill>
        <p:spPr bwMode="auto">
          <a:xfrm>
            <a:off x="450761" y="2348880"/>
            <a:ext cx="3686630" cy="3661529"/>
          </a:xfrm>
          <a:prstGeom prst="rect">
            <a:avLst/>
          </a:prstGeom>
          <a:noFill/>
        </p:spPr>
      </p:pic>
      <p:pic>
        <p:nvPicPr>
          <p:cNvPr id="5" name="Picture 4" descr="E:\Урок на 15 декабря\частуха.jpg"/>
          <p:cNvPicPr>
            <a:picLocks noChangeAspect="1" noChangeArrowheads="1"/>
          </p:cNvPicPr>
          <p:nvPr/>
        </p:nvPicPr>
        <p:blipFill rotWithShape="1">
          <a:blip r:embed="rId3" cstate="email"/>
          <a:srcRect l="3848" r="4641" b="23014"/>
          <a:stretch/>
        </p:blipFill>
        <p:spPr bwMode="auto">
          <a:xfrm>
            <a:off x="4716016" y="2276872"/>
            <a:ext cx="3438660" cy="357483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99592" y="6010409"/>
            <a:ext cx="2409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Миндаль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724128" y="6010409"/>
            <a:ext cx="22076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Частуха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703754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940966"/>
          </a:xfrm>
        </p:spPr>
        <p:txBody>
          <a:bodyPr>
            <a:normAutofit/>
          </a:bodyPr>
          <a:lstStyle/>
          <a:p>
            <a:pPr algn="ctr"/>
            <a:r>
              <a:rPr lang="ru-RU" sz="4800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Сравнение</a:t>
            </a:r>
            <a:endParaRPr lang="ru-RU" sz="4800" b="1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4" name="Picture 2" descr="E:\Урок на 15 декабря\фасоль2.jpg"/>
          <p:cNvPicPr>
            <a:picLocks noChangeAspect="1" noChangeArrowheads="1"/>
          </p:cNvPicPr>
          <p:nvPr/>
        </p:nvPicPr>
        <p:blipFill rotWithShape="1">
          <a:blip r:embed="rId2" cstate="email"/>
          <a:srcRect l="1359" r="-7116" b="14860"/>
          <a:stretch/>
        </p:blipFill>
        <p:spPr bwMode="auto">
          <a:xfrm>
            <a:off x="179512" y="1225804"/>
            <a:ext cx="5008894" cy="4363436"/>
          </a:xfrm>
          <a:prstGeom prst="rect">
            <a:avLst/>
          </a:prstGeom>
          <a:noFill/>
        </p:spPr>
      </p:pic>
      <p:pic>
        <p:nvPicPr>
          <p:cNvPr id="5" name="Picture 3" descr="E:\Урок на 15 декабря\зерновка.jpg"/>
          <p:cNvPicPr>
            <a:picLocks noChangeAspect="1" noChangeArrowheads="1"/>
          </p:cNvPicPr>
          <p:nvPr/>
        </p:nvPicPr>
        <p:blipFill rotWithShape="1">
          <a:blip r:embed="rId3" cstate="email"/>
          <a:srcRect l="5108" t="2443" b="2616"/>
          <a:stretch/>
        </p:blipFill>
        <p:spPr bwMode="auto">
          <a:xfrm>
            <a:off x="4790939" y="2273121"/>
            <a:ext cx="4067309" cy="45848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9541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871320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 Black" pitchFamily="34" charset="0"/>
              </a:rPr>
              <a:t>Однодольные растения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rial Black" pitchFamily="34" charset="0"/>
            </a:endParaRPr>
          </a:p>
        </p:txBody>
      </p:sp>
      <p:pic>
        <p:nvPicPr>
          <p:cNvPr id="4" name="Рисунок 3" descr="P81311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4232653"/>
            <a:ext cx="3286148" cy="24646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715008" y="6000768"/>
            <a:ext cx="202170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Лилия</a:t>
            </a:r>
            <a:endParaRPr lang="ru-RU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6" name="Рисунок 5" descr="ea2843a0cc6e2baec6aa235535d36ee1_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1000108"/>
            <a:ext cx="4286280" cy="31968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5715008" y="1000108"/>
            <a:ext cx="281198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Пшеница</a:t>
            </a:r>
            <a:endParaRPr lang="ru-RU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8" name="Рисунок 7" descr="luk_repchatyj_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1142984"/>
            <a:ext cx="3429024" cy="48577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2285984" y="1285860"/>
            <a:ext cx="128593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Лук</a:t>
            </a:r>
            <a:endParaRPr lang="ru-RU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6920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14282" y="214290"/>
            <a:ext cx="83872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Двудольные растения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8" name="Рисунок 7" descr="3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285860"/>
            <a:ext cx="3715323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103295338_4809770_p7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1214422"/>
            <a:ext cx="3722074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3929066"/>
            <a:ext cx="3714776" cy="2714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s9tT2AFD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0562" y="4214818"/>
            <a:ext cx="3643338" cy="26431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2053522" y="2967335"/>
            <a:ext cx="216277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Огурец</a:t>
            </a:r>
            <a:endParaRPr lang="ru-RU" sz="40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929190" y="3071810"/>
            <a:ext cx="18598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Томат</a:t>
            </a:r>
            <a:endParaRPr lang="ru-RU" sz="40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7158" y="3929066"/>
            <a:ext cx="220284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Яблоко</a:t>
            </a:r>
            <a:endParaRPr lang="ru-RU" sz="40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72000" y="6150114"/>
            <a:ext cx="188865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Слива</a:t>
            </a:r>
            <a:endParaRPr lang="ru-RU" sz="40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1173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9226" y="0"/>
            <a:ext cx="7467600" cy="7969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Выводы: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251520" y="908720"/>
            <a:ext cx="857252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1.Семя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состоит из: семенной кожуры, зародыша, и содержит запас питательного вещества.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251520" y="1844824"/>
            <a:ext cx="757242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dirty="0" smtClean="0">
                <a:latin typeface="+mn-lt"/>
              </a:rPr>
              <a:t>2.Зародыш – зачаток будущего растения. Он состоит из: зародышевых корешка, стебелька, почечки и семядоли.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131060" y="3068960"/>
            <a:ext cx="8143932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dirty="0" smtClean="0">
                <a:latin typeface="+mn-lt"/>
              </a:rPr>
              <a:t>3.Семядоли – это первые листья зародыша растения.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131060" y="3877104"/>
            <a:ext cx="835824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dirty="0" smtClean="0">
                <a:latin typeface="+mn-lt"/>
              </a:rPr>
              <a:t>4.Растения, имеющие в зародыше семени одну семядолю, называют однодольными – это пшеница, кукуруза, овес, лук и др.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131060" y="5096092"/>
            <a:ext cx="835824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kern="0" dirty="0" smtClean="0">
                <a:latin typeface="+mn-lt"/>
              </a:rPr>
              <a:t>5.Растения, имеющие в зародыше семени две семядоли, называют двудольными – это фасоль, капуста, яблоня, горох и др.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07902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 build="p"/>
      <p:bldP spid="7" grpId="0" build="p"/>
      <p:bldP spid="8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700213"/>
            <a:ext cx="7488237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6227763" y="5661025"/>
            <a:ext cx="431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>
                <a:solidFill>
                  <a:schemeClr val="folHlink"/>
                </a:solidFill>
              </a:rPr>
              <a:t>2</a:t>
            </a:r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 rot="600479">
            <a:off x="4283075" y="4435475"/>
            <a:ext cx="2735263" cy="217488"/>
          </a:xfrm>
          <a:prstGeom prst="rightArrow">
            <a:avLst>
              <a:gd name="adj1" fmla="val 50000"/>
              <a:gd name="adj2" fmla="val 314415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6" name="AutoShape 10"/>
          <p:cNvSpPr>
            <a:spLocks noChangeArrowheads="1"/>
          </p:cNvSpPr>
          <p:nvPr/>
        </p:nvSpPr>
        <p:spPr bwMode="auto">
          <a:xfrm>
            <a:off x="4572000" y="2492375"/>
            <a:ext cx="2017713" cy="215900"/>
          </a:xfrm>
          <a:prstGeom prst="rightArrow">
            <a:avLst>
              <a:gd name="adj1" fmla="val 50000"/>
              <a:gd name="adj2" fmla="val 23364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7" name="AutoShape 11"/>
          <p:cNvSpPr>
            <a:spLocks noChangeArrowheads="1"/>
          </p:cNvSpPr>
          <p:nvPr/>
        </p:nvSpPr>
        <p:spPr bwMode="auto">
          <a:xfrm rot="10800000">
            <a:off x="7272338" y="2420938"/>
            <a:ext cx="1187450" cy="215900"/>
          </a:xfrm>
          <a:prstGeom prst="rightArrow">
            <a:avLst>
              <a:gd name="adj1" fmla="val 50000"/>
              <a:gd name="adj2" fmla="val 13750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8" name="AutoShape 12"/>
          <p:cNvSpPr>
            <a:spLocks noChangeArrowheads="1"/>
          </p:cNvSpPr>
          <p:nvPr/>
        </p:nvSpPr>
        <p:spPr bwMode="auto">
          <a:xfrm rot="10800000">
            <a:off x="6588125" y="3068638"/>
            <a:ext cx="1871663" cy="215900"/>
          </a:xfrm>
          <a:prstGeom prst="rightArrow">
            <a:avLst>
              <a:gd name="adj1" fmla="val 50000"/>
              <a:gd name="adj2" fmla="val 216728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9" name="AutoShape 13"/>
          <p:cNvSpPr>
            <a:spLocks noChangeArrowheads="1"/>
          </p:cNvSpPr>
          <p:nvPr/>
        </p:nvSpPr>
        <p:spPr bwMode="auto">
          <a:xfrm rot="-1071388">
            <a:off x="4284663" y="4076700"/>
            <a:ext cx="828675" cy="215900"/>
          </a:xfrm>
          <a:prstGeom prst="rightArrow">
            <a:avLst>
              <a:gd name="adj1" fmla="val 50000"/>
              <a:gd name="adj2" fmla="val 95956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3995738" y="2205038"/>
            <a:ext cx="431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>
                <a:solidFill>
                  <a:schemeClr val="folHlink"/>
                </a:solidFill>
              </a:rPr>
              <a:t>5</a:t>
            </a: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3779838" y="3860800"/>
            <a:ext cx="431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>
                <a:solidFill>
                  <a:schemeClr val="folHlink"/>
                </a:solidFill>
              </a:rPr>
              <a:t>3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8459788" y="1844675"/>
            <a:ext cx="431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>
                <a:solidFill>
                  <a:schemeClr val="folHlink"/>
                </a:solidFill>
              </a:rPr>
              <a:t>6</a:t>
            </a: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8459788" y="2997200"/>
            <a:ext cx="431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>
                <a:solidFill>
                  <a:schemeClr val="folHlink"/>
                </a:solidFill>
              </a:rPr>
              <a:t>4</a:t>
            </a:r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1403350" y="5661025"/>
            <a:ext cx="431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>
                <a:solidFill>
                  <a:schemeClr val="folHlink"/>
                </a:solidFill>
              </a:rPr>
              <a:t>1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0" y="357166"/>
            <a:ext cx="871264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Строение </a:t>
            </a: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семени фасоли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/>
      <p:bldP spid="9225" grpId="0" animBg="1"/>
      <p:bldP spid="9226" grpId="0" animBg="1"/>
      <p:bldP spid="9227" grpId="0" animBg="1"/>
      <p:bldP spid="9228" grpId="0" animBg="1"/>
      <p:bldP spid="9229" grpId="0" animBg="1"/>
      <p:bldP spid="9230" grpId="0"/>
      <p:bldP spid="9231" grpId="0"/>
      <p:bldP spid="9232" grpId="0"/>
      <p:bldP spid="9233" grpId="0"/>
      <p:bldP spid="923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700213"/>
            <a:ext cx="7488237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179388" y="5661025"/>
            <a:ext cx="33131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>
                <a:latin typeface="Arial Black" pitchFamily="34" charset="0"/>
              </a:rPr>
              <a:t>1.семенная     кожура</a:t>
            </a:r>
          </a:p>
        </p:txBody>
      </p:sp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5076825" y="5661025"/>
            <a:ext cx="27368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>
                <a:latin typeface="Arial Black" pitchFamily="34" charset="0"/>
              </a:rPr>
              <a:t>2.зародыш</a:t>
            </a:r>
          </a:p>
        </p:txBody>
      </p:sp>
      <p:sp>
        <p:nvSpPr>
          <p:cNvPr id="63494" name="AutoShape 6"/>
          <p:cNvSpPr>
            <a:spLocks noChangeArrowheads="1"/>
          </p:cNvSpPr>
          <p:nvPr/>
        </p:nvSpPr>
        <p:spPr bwMode="auto">
          <a:xfrm rot="600479">
            <a:off x="4283075" y="4435475"/>
            <a:ext cx="2735263" cy="217488"/>
          </a:xfrm>
          <a:prstGeom prst="rightArrow">
            <a:avLst>
              <a:gd name="adj1" fmla="val 50000"/>
              <a:gd name="adj2" fmla="val 314415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3495" name="AutoShape 7"/>
          <p:cNvSpPr>
            <a:spLocks noChangeArrowheads="1"/>
          </p:cNvSpPr>
          <p:nvPr/>
        </p:nvSpPr>
        <p:spPr bwMode="auto">
          <a:xfrm>
            <a:off x="4572000" y="2492375"/>
            <a:ext cx="2017713" cy="215900"/>
          </a:xfrm>
          <a:prstGeom prst="rightArrow">
            <a:avLst>
              <a:gd name="adj1" fmla="val 50000"/>
              <a:gd name="adj2" fmla="val 23364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3496" name="AutoShape 8"/>
          <p:cNvSpPr>
            <a:spLocks noChangeArrowheads="1"/>
          </p:cNvSpPr>
          <p:nvPr/>
        </p:nvSpPr>
        <p:spPr bwMode="auto">
          <a:xfrm rot="10800000">
            <a:off x="7272338" y="2420938"/>
            <a:ext cx="1692275" cy="215900"/>
          </a:xfrm>
          <a:prstGeom prst="rightArrow">
            <a:avLst>
              <a:gd name="adj1" fmla="val 50000"/>
              <a:gd name="adj2" fmla="val 195956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3497" name="AutoShape 9"/>
          <p:cNvSpPr>
            <a:spLocks noChangeArrowheads="1"/>
          </p:cNvSpPr>
          <p:nvPr/>
        </p:nvSpPr>
        <p:spPr bwMode="auto">
          <a:xfrm rot="10800000">
            <a:off x="6588125" y="3068638"/>
            <a:ext cx="1871663" cy="215900"/>
          </a:xfrm>
          <a:prstGeom prst="rightArrow">
            <a:avLst>
              <a:gd name="adj1" fmla="val 50000"/>
              <a:gd name="adj2" fmla="val 216728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3498" name="AutoShape 10"/>
          <p:cNvSpPr>
            <a:spLocks noChangeArrowheads="1"/>
          </p:cNvSpPr>
          <p:nvPr/>
        </p:nvSpPr>
        <p:spPr bwMode="auto">
          <a:xfrm rot="-1071388">
            <a:off x="4284663" y="4076700"/>
            <a:ext cx="828675" cy="215900"/>
          </a:xfrm>
          <a:prstGeom prst="rightArrow">
            <a:avLst>
              <a:gd name="adj1" fmla="val 50000"/>
              <a:gd name="adj2" fmla="val 95956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3499" name="Text Box 11"/>
          <p:cNvSpPr txBox="1">
            <a:spLocks noChangeArrowheads="1"/>
          </p:cNvSpPr>
          <p:nvPr/>
        </p:nvSpPr>
        <p:spPr bwMode="auto">
          <a:xfrm>
            <a:off x="2987675" y="2060575"/>
            <a:ext cx="24495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>
                <a:latin typeface="Arial Black" pitchFamily="34" charset="0"/>
              </a:rPr>
              <a:t>5.</a:t>
            </a:r>
            <a:r>
              <a:rPr lang="ru-RU" sz="2000" b="1" dirty="0">
                <a:latin typeface="Arial Black" pitchFamily="34" charset="0"/>
              </a:rPr>
              <a:t>стебелёк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63500" name="Text Box 12"/>
          <p:cNvSpPr txBox="1">
            <a:spLocks noChangeArrowheads="1"/>
          </p:cNvSpPr>
          <p:nvPr/>
        </p:nvSpPr>
        <p:spPr bwMode="auto">
          <a:xfrm>
            <a:off x="2500298" y="4000504"/>
            <a:ext cx="29527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>
                <a:latin typeface="Arial Black" pitchFamily="34" charset="0"/>
              </a:rPr>
              <a:t>3.                     </a:t>
            </a:r>
            <a:r>
              <a:rPr lang="ru-RU" sz="2000" b="1" dirty="0">
                <a:latin typeface="Arial Black" pitchFamily="34" charset="0"/>
              </a:rPr>
              <a:t>семядоли</a:t>
            </a:r>
          </a:p>
        </p:txBody>
      </p:sp>
      <p:sp>
        <p:nvSpPr>
          <p:cNvPr id="63501" name="Text Box 13"/>
          <p:cNvSpPr txBox="1">
            <a:spLocks noChangeArrowheads="1"/>
          </p:cNvSpPr>
          <p:nvPr/>
        </p:nvSpPr>
        <p:spPr bwMode="auto">
          <a:xfrm>
            <a:off x="7000892" y="1928802"/>
            <a:ext cx="23050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>
                <a:latin typeface="Arial Black" pitchFamily="34" charset="0"/>
              </a:rPr>
              <a:t>6.  </a:t>
            </a:r>
            <a:r>
              <a:rPr lang="ru-RU" sz="2000" dirty="0" err="1">
                <a:latin typeface="Arial Black" pitchFamily="34" charset="0"/>
              </a:rPr>
              <a:t>почечка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63502" name="Text Box 14"/>
          <p:cNvSpPr txBox="1">
            <a:spLocks noChangeArrowheads="1"/>
          </p:cNvSpPr>
          <p:nvPr/>
        </p:nvSpPr>
        <p:spPr bwMode="auto">
          <a:xfrm>
            <a:off x="7235825" y="2852738"/>
            <a:ext cx="2087563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>
                <a:solidFill>
                  <a:schemeClr val="folHlink"/>
                </a:solidFill>
              </a:rPr>
              <a:t>       </a:t>
            </a:r>
            <a:r>
              <a:rPr lang="ru-RU" sz="2000" dirty="0">
                <a:latin typeface="Arial Black" pitchFamily="34" charset="0"/>
              </a:rPr>
              <a:t>4. корешок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71472" y="428604"/>
            <a:ext cx="791274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 Black" pitchFamily="34" charset="0"/>
              </a:rPr>
              <a:t>Строение  семени фасоли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3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3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3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3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2" grpId="0"/>
      <p:bldP spid="63493" grpId="0"/>
      <p:bldP spid="63494" grpId="0" animBg="1"/>
      <p:bldP spid="63495" grpId="0" animBg="1"/>
      <p:bldP spid="63496" grpId="0" animBg="1"/>
      <p:bldP spid="63497" grpId="0" animBg="1"/>
      <p:bldP spid="63498" grpId="0" animBg="1"/>
      <p:bldP spid="63499" grpId="0"/>
      <p:bldP spid="63500" grpId="0"/>
      <p:bldP spid="63501" grpId="0"/>
      <p:bldP spid="6350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3" name="Picture 9" descr="241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1196975"/>
            <a:ext cx="3606800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4" name="AutoShape 10"/>
          <p:cNvSpPr>
            <a:spLocks noChangeArrowheads="1"/>
          </p:cNvSpPr>
          <p:nvPr/>
        </p:nvSpPr>
        <p:spPr bwMode="auto">
          <a:xfrm>
            <a:off x="827088" y="2636838"/>
            <a:ext cx="1441450" cy="215900"/>
          </a:xfrm>
          <a:prstGeom prst="rightArrow">
            <a:avLst>
              <a:gd name="adj1" fmla="val 50000"/>
              <a:gd name="adj2" fmla="val 166912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235" name="AutoShape 11"/>
          <p:cNvSpPr>
            <a:spLocks noChangeArrowheads="1"/>
          </p:cNvSpPr>
          <p:nvPr/>
        </p:nvSpPr>
        <p:spPr bwMode="auto">
          <a:xfrm rot="10800000">
            <a:off x="3203575" y="2492375"/>
            <a:ext cx="1368425" cy="215900"/>
          </a:xfrm>
          <a:prstGeom prst="rightArrow">
            <a:avLst>
              <a:gd name="adj1" fmla="val 50000"/>
              <a:gd name="adj2" fmla="val 158456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236" name="AutoShape 12"/>
          <p:cNvSpPr>
            <a:spLocks noChangeArrowheads="1"/>
          </p:cNvSpPr>
          <p:nvPr/>
        </p:nvSpPr>
        <p:spPr bwMode="auto">
          <a:xfrm>
            <a:off x="1187450" y="3141663"/>
            <a:ext cx="2016125" cy="32670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882" y="10800"/>
                </a:moveTo>
                <a:cubicBezTo>
                  <a:pt x="882" y="16278"/>
                  <a:pt x="5322" y="20718"/>
                  <a:pt x="10800" y="20718"/>
                </a:cubicBezTo>
                <a:cubicBezTo>
                  <a:pt x="16278" y="20718"/>
                  <a:pt x="20718" y="16278"/>
                  <a:pt x="20718" y="10800"/>
                </a:cubicBezTo>
                <a:cubicBezTo>
                  <a:pt x="20718" y="5322"/>
                  <a:pt x="16278" y="882"/>
                  <a:pt x="10800" y="882"/>
                </a:cubicBezTo>
                <a:cubicBezTo>
                  <a:pt x="5322" y="882"/>
                  <a:pt x="882" y="5322"/>
                  <a:pt x="882" y="10800"/>
                </a:cubicBezTo>
                <a:close/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239" name="Text Box 15"/>
          <p:cNvSpPr txBox="1">
            <a:spLocks noChangeArrowheads="1"/>
          </p:cNvSpPr>
          <p:nvPr/>
        </p:nvSpPr>
        <p:spPr bwMode="auto">
          <a:xfrm>
            <a:off x="323850" y="2276475"/>
            <a:ext cx="431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>
                <a:solidFill>
                  <a:schemeClr val="folHlink"/>
                </a:solidFill>
              </a:rPr>
              <a:t>1</a:t>
            </a:r>
          </a:p>
        </p:txBody>
      </p:sp>
      <p:graphicFrame>
        <p:nvGraphicFramePr>
          <p:cNvPr id="52240" name="Object 16"/>
          <p:cNvGraphicFramePr>
            <a:graphicFrameLocks noChangeAspect="1"/>
          </p:cNvGraphicFramePr>
          <p:nvPr/>
        </p:nvGraphicFramePr>
        <p:xfrm>
          <a:off x="5148263" y="1268413"/>
          <a:ext cx="3294062" cy="558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Image" r:id="rId4" imgW="313918" imgH="533175" progId="">
                  <p:embed/>
                </p:oleObj>
              </mc:Choice>
              <mc:Fallback>
                <p:oleObj name="Image" r:id="rId4" imgW="313918" imgH="533175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263" y="1268413"/>
                        <a:ext cx="3294062" cy="5589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41" name="AutoShape 17"/>
          <p:cNvSpPr>
            <a:spLocks noChangeArrowheads="1"/>
          </p:cNvSpPr>
          <p:nvPr/>
        </p:nvSpPr>
        <p:spPr bwMode="auto">
          <a:xfrm>
            <a:off x="5437188" y="5229225"/>
            <a:ext cx="1368425" cy="215900"/>
          </a:xfrm>
          <a:prstGeom prst="rightArrow">
            <a:avLst>
              <a:gd name="adj1" fmla="val 50000"/>
              <a:gd name="adj2" fmla="val 158456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242" name="AutoShape 18"/>
          <p:cNvSpPr>
            <a:spLocks noChangeArrowheads="1"/>
          </p:cNvSpPr>
          <p:nvPr/>
        </p:nvSpPr>
        <p:spPr bwMode="auto">
          <a:xfrm>
            <a:off x="5435600" y="3933825"/>
            <a:ext cx="1584325" cy="215900"/>
          </a:xfrm>
          <a:prstGeom prst="rightArrow">
            <a:avLst>
              <a:gd name="adj1" fmla="val 50000"/>
              <a:gd name="adj2" fmla="val 183456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243" name="AutoShape 19"/>
          <p:cNvSpPr>
            <a:spLocks noChangeArrowheads="1"/>
          </p:cNvSpPr>
          <p:nvPr/>
        </p:nvSpPr>
        <p:spPr bwMode="auto">
          <a:xfrm rot="10800000">
            <a:off x="7380288" y="3284538"/>
            <a:ext cx="1152525" cy="215900"/>
          </a:xfrm>
          <a:prstGeom prst="rightArrow">
            <a:avLst>
              <a:gd name="adj1" fmla="val 50000"/>
              <a:gd name="adj2" fmla="val 133456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244" name="AutoShape 20"/>
          <p:cNvSpPr>
            <a:spLocks noChangeArrowheads="1"/>
          </p:cNvSpPr>
          <p:nvPr/>
        </p:nvSpPr>
        <p:spPr bwMode="auto">
          <a:xfrm rot="10800000">
            <a:off x="7740650" y="4797425"/>
            <a:ext cx="792163" cy="215900"/>
          </a:xfrm>
          <a:prstGeom prst="rightArrow">
            <a:avLst>
              <a:gd name="adj1" fmla="val 50000"/>
              <a:gd name="adj2" fmla="val 91728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245" name="Text Box 21"/>
          <p:cNvSpPr txBox="1">
            <a:spLocks noChangeArrowheads="1"/>
          </p:cNvSpPr>
          <p:nvPr/>
        </p:nvSpPr>
        <p:spPr bwMode="auto">
          <a:xfrm>
            <a:off x="4572000" y="1916113"/>
            <a:ext cx="431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>
                <a:solidFill>
                  <a:schemeClr val="folHlink"/>
                </a:solidFill>
              </a:rPr>
              <a:t>2</a:t>
            </a:r>
          </a:p>
        </p:txBody>
      </p:sp>
      <p:sp>
        <p:nvSpPr>
          <p:cNvPr id="52246" name="Text Box 22"/>
          <p:cNvSpPr txBox="1">
            <a:spLocks noChangeArrowheads="1"/>
          </p:cNvSpPr>
          <p:nvPr/>
        </p:nvSpPr>
        <p:spPr bwMode="auto">
          <a:xfrm>
            <a:off x="539750" y="4437063"/>
            <a:ext cx="431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>
                <a:solidFill>
                  <a:schemeClr val="folHlink"/>
                </a:solidFill>
              </a:rPr>
              <a:t>3</a:t>
            </a:r>
          </a:p>
        </p:txBody>
      </p:sp>
      <p:sp>
        <p:nvSpPr>
          <p:cNvPr id="52247" name="Text Box 23"/>
          <p:cNvSpPr txBox="1">
            <a:spLocks noChangeArrowheads="1"/>
          </p:cNvSpPr>
          <p:nvPr/>
        </p:nvSpPr>
        <p:spPr bwMode="auto">
          <a:xfrm>
            <a:off x="4787900" y="4868863"/>
            <a:ext cx="431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>
                <a:solidFill>
                  <a:schemeClr val="folHlink"/>
                </a:solidFill>
              </a:rPr>
              <a:t>4</a:t>
            </a:r>
          </a:p>
        </p:txBody>
      </p:sp>
      <p:sp>
        <p:nvSpPr>
          <p:cNvPr id="52248" name="Text Box 24"/>
          <p:cNvSpPr txBox="1">
            <a:spLocks noChangeArrowheads="1"/>
          </p:cNvSpPr>
          <p:nvPr/>
        </p:nvSpPr>
        <p:spPr bwMode="auto">
          <a:xfrm>
            <a:off x="4787900" y="3573463"/>
            <a:ext cx="431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>
                <a:solidFill>
                  <a:schemeClr val="folHlink"/>
                </a:solidFill>
              </a:rPr>
              <a:t>5</a:t>
            </a:r>
          </a:p>
        </p:txBody>
      </p:sp>
      <p:sp>
        <p:nvSpPr>
          <p:cNvPr id="52249" name="Text Box 25"/>
          <p:cNvSpPr txBox="1">
            <a:spLocks noChangeArrowheads="1"/>
          </p:cNvSpPr>
          <p:nvPr/>
        </p:nvSpPr>
        <p:spPr bwMode="auto">
          <a:xfrm>
            <a:off x="8532813" y="4437063"/>
            <a:ext cx="431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>
                <a:solidFill>
                  <a:schemeClr val="folHlink"/>
                </a:solidFill>
              </a:rPr>
              <a:t>7</a:t>
            </a:r>
          </a:p>
        </p:txBody>
      </p:sp>
      <p:sp>
        <p:nvSpPr>
          <p:cNvPr id="52250" name="Text Box 26"/>
          <p:cNvSpPr txBox="1">
            <a:spLocks noChangeArrowheads="1"/>
          </p:cNvSpPr>
          <p:nvPr/>
        </p:nvSpPr>
        <p:spPr bwMode="auto">
          <a:xfrm>
            <a:off x="8532813" y="2924175"/>
            <a:ext cx="431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>
                <a:solidFill>
                  <a:schemeClr val="folHlink"/>
                </a:solidFill>
              </a:rPr>
              <a:t>6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0" y="214290"/>
            <a:ext cx="874470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 Black" pitchFamily="34" charset="0"/>
              </a:rPr>
              <a:t>Строение зерновки пшеницы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2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2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2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2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2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2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2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2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2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2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52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52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52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52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7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500" autoRev="1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1" dur="500" autoRev="1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2" dur="500" autoRev="1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500" autoRev="1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4" grpId="0" animBg="1"/>
      <p:bldP spid="52235" grpId="0" animBg="1"/>
      <p:bldP spid="52236" grpId="0" animBg="1"/>
      <p:bldP spid="52236" grpId="1" animBg="1"/>
      <p:bldP spid="52239" grpId="0"/>
      <p:bldP spid="52241" grpId="0" animBg="1"/>
      <p:bldP spid="52242" grpId="0" animBg="1"/>
      <p:bldP spid="52243" grpId="0" animBg="1"/>
      <p:bldP spid="52244" grpId="0" animBg="1"/>
      <p:bldP spid="52245" grpId="0"/>
      <p:bldP spid="52246" grpId="0"/>
      <p:bldP spid="52247" grpId="0"/>
      <p:bldP spid="52248" grpId="0"/>
      <p:bldP spid="52249" grpId="0"/>
      <p:bldP spid="5225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241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1196975"/>
            <a:ext cx="3101970" cy="4868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5" name="AutoShape 3"/>
          <p:cNvSpPr>
            <a:spLocks noChangeArrowheads="1"/>
          </p:cNvSpPr>
          <p:nvPr/>
        </p:nvSpPr>
        <p:spPr bwMode="auto">
          <a:xfrm>
            <a:off x="827088" y="2636838"/>
            <a:ext cx="1441450" cy="215900"/>
          </a:xfrm>
          <a:prstGeom prst="rightArrow">
            <a:avLst>
              <a:gd name="adj1" fmla="val 50000"/>
              <a:gd name="adj2" fmla="val 166912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16" name="AutoShape 4"/>
          <p:cNvSpPr>
            <a:spLocks noChangeArrowheads="1"/>
          </p:cNvSpPr>
          <p:nvPr/>
        </p:nvSpPr>
        <p:spPr bwMode="auto">
          <a:xfrm rot="10800000">
            <a:off x="3203575" y="2492375"/>
            <a:ext cx="1368425" cy="215900"/>
          </a:xfrm>
          <a:prstGeom prst="rightArrow">
            <a:avLst>
              <a:gd name="adj1" fmla="val 50000"/>
              <a:gd name="adj2" fmla="val 158456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17" name="AutoShape 5"/>
          <p:cNvSpPr>
            <a:spLocks noChangeArrowheads="1"/>
          </p:cNvSpPr>
          <p:nvPr/>
        </p:nvSpPr>
        <p:spPr bwMode="auto">
          <a:xfrm>
            <a:off x="1187450" y="3141663"/>
            <a:ext cx="2016125" cy="326707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882" y="10800"/>
                </a:moveTo>
                <a:cubicBezTo>
                  <a:pt x="882" y="16278"/>
                  <a:pt x="5322" y="20718"/>
                  <a:pt x="10800" y="20718"/>
                </a:cubicBezTo>
                <a:cubicBezTo>
                  <a:pt x="16278" y="20718"/>
                  <a:pt x="20718" y="16278"/>
                  <a:pt x="20718" y="10800"/>
                </a:cubicBezTo>
                <a:cubicBezTo>
                  <a:pt x="20718" y="5322"/>
                  <a:pt x="16278" y="882"/>
                  <a:pt x="10800" y="882"/>
                </a:cubicBezTo>
                <a:cubicBezTo>
                  <a:pt x="5322" y="882"/>
                  <a:pt x="882" y="5322"/>
                  <a:pt x="882" y="10800"/>
                </a:cubicBezTo>
                <a:close/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0" y="2143116"/>
            <a:ext cx="33480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 smtClean="0">
                <a:latin typeface="Arial Black" pitchFamily="34" charset="0"/>
              </a:rPr>
              <a:t>1.околоплодник</a:t>
            </a:r>
            <a:endParaRPr lang="ru-RU" sz="2000" dirty="0">
              <a:latin typeface="Arial Black" pitchFamily="34" charset="0"/>
            </a:endParaRPr>
          </a:p>
        </p:txBody>
      </p:sp>
      <p:graphicFrame>
        <p:nvGraphicFramePr>
          <p:cNvPr id="64520" name="Object 8"/>
          <p:cNvGraphicFramePr>
            <a:graphicFrameLocks noChangeAspect="1"/>
          </p:cNvGraphicFramePr>
          <p:nvPr/>
        </p:nvGraphicFramePr>
        <p:xfrm>
          <a:off x="5148263" y="1268414"/>
          <a:ext cx="2852761" cy="48407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Image" r:id="rId4" imgW="313918" imgH="533175" progId="">
                  <p:embed/>
                </p:oleObj>
              </mc:Choice>
              <mc:Fallback>
                <p:oleObj name="Image" r:id="rId4" imgW="313918" imgH="533175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263" y="1268414"/>
                        <a:ext cx="2852761" cy="48407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21" name="AutoShape 9"/>
          <p:cNvSpPr>
            <a:spLocks noChangeArrowheads="1"/>
          </p:cNvSpPr>
          <p:nvPr/>
        </p:nvSpPr>
        <p:spPr bwMode="auto">
          <a:xfrm>
            <a:off x="5437188" y="5229225"/>
            <a:ext cx="1368425" cy="215900"/>
          </a:xfrm>
          <a:prstGeom prst="rightArrow">
            <a:avLst>
              <a:gd name="adj1" fmla="val 50000"/>
              <a:gd name="adj2" fmla="val 158456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22" name="AutoShape 10"/>
          <p:cNvSpPr>
            <a:spLocks noChangeArrowheads="1"/>
          </p:cNvSpPr>
          <p:nvPr/>
        </p:nvSpPr>
        <p:spPr bwMode="auto">
          <a:xfrm>
            <a:off x="5076825" y="4149725"/>
            <a:ext cx="2016125" cy="215900"/>
          </a:xfrm>
          <a:prstGeom prst="rightArrow">
            <a:avLst>
              <a:gd name="adj1" fmla="val 50000"/>
              <a:gd name="adj2" fmla="val 233456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23" name="AutoShape 11"/>
          <p:cNvSpPr>
            <a:spLocks noChangeArrowheads="1"/>
          </p:cNvSpPr>
          <p:nvPr/>
        </p:nvSpPr>
        <p:spPr bwMode="auto">
          <a:xfrm rot="10800000">
            <a:off x="7380288" y="3284538"/>
            <a:ext cx="1584325" cy="215900"/>
          </a:xfrm>
          <a:prstGeom prst="rightArrow">
            <a:avLst>
              <a:gd name="adj1" fmla="val 50000"/>
              <a:gd name="adj2" fmla="val 183456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24" name="AutoShape 12"/>
          <p:cNvSpPr>
            <a:spLocks noChangeArrowheads="1"/>
          </p:cNvSpPr>
          <p:nvPr/>
        </p:nvSpPr>
        <p:spPr bwMode="auto">
          <a:xfrm rot="10800000">
            <a:off x="7740650" y="4797425"/>
            <a:ext cx="1223963" cy="215900"/>
          </a:xfrm>
          <a:prstGeom prst="rightArrow">
            <a:avLst>
              <a:gd name="adj1" fmla="val 50000"/>
              <a:gd name="adj2" fmla="val 141728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25" name="Text Box 13"/>
          <p:cNvSpPr txBox="1">
            <a:spLocks noChangeArrowheads="1"/>
          </p:cNvSpPr>
          <p:nvPr/>
        </p:nvSpPr>
        <p:spPr bwMode="auto">
          <a:xfrm>
            <a:off x="3428992" y="1857364"/>
            <a:ext cx="186373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>
                <a:latin typeface="Arial Black" pitchFamily="34" charset="0"/>
              </a:rPr>
              <a:t>2.        </a:t>
            </a:r>
            <a:r>
              <a:rPr lang="ru-RU" sz="2000" dirty="0" smtClean="0">
                <a:latin typeface="Arial Black" pitchFamily="34" charset="0"/>
              </a:rPr>
              <a:t>эндосперм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64526" name="Text Box 14"/>
          <p:cNvSpPr txBox="1">
            <a:spLocks noChangeArrowheads="1"/>
          </p:cNvSpPr>
          <p:nvPr/>
        </p:nvSpPr>
        <p:spPr bwMode="auto">
          <a:xfrm>
            <a:off x="0" y="5661025"/>
            <a:ext cx="21240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>
                <a:latin typeface="Arial Black" pitchFamily="34" charset="0"/>
              </a:rPr>
              <a:t>3. зародыш</a:t>
            </a:r>
          </a:p>
        </p:txBody>
      </p:sp>
      <p:sp>
        <p:nvSpPr>
          <p:cNvPr id="64533" name="Text Box 21"/>
          <p:cNvSpPr txBox="1">
            <a:spLocks noChangeArrowheads="1"/>
          </p:cNvSpPr>
          <p:nvPr/>
        </p:nvSpPr>
        <p:spPr bwMode="auto">
          <a:xfrm>
            <a:off x="3857620" y="3643314"/>
            <a:ext cx="293530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>
                <a:solidFill>
                  <a:schemeClr val="folHlink"/>
                </a:solidFill>
              </a:rPr>
              <a:t>      </a:t>
            </a:r>
            <a:r>
              <a:rPr lang="ru-RU" sz="2000" dirty="0">
                <a:latin typeface="Arial Black" pitchFamily="34" charset="0"/>
              </a:rPr>
              <a:t>5.  </a:t>
            </a:r>
            <a:r>
              <a:rPr lang="ru-RU" sz="2000" b="1" dirty="0">
                <a:latin typeface="Arial Black" pitchFamily="34" charset="0"/>
              </a:rPr>
              <a:t>стебелёк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64534" name="Text Box 22"/>
          <p:cNvSpPr txBox="1">
            <a:spLocks noChangeArrowheads="1"/>
          </p:cNvSpPr>
          <p:nvPr/>
        </p:nvSpPr>
        <p:spPr bwMode="auto">
          <a:xfrm>
            <a:off x="3714744" y="5286388"/>
            <a:ext cx="300832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>
                <a:solidFill>
                  <a:schemeClr val="folHlink"/>
                </a:solidFill>
              </a:rPr>
              <a:t>       </a:t>
            </a:r>
            <a:r>
              <a:rPr lang="ru-RU" sz="2000" dirty="0">
                <a:latin typeface="Arial Black" pitchFamily="34" charset="0"/>
              </a:rPr>
              <a:t>4. корешок</a:t>
            </a:r>
          </a:p>
        </p:txBody>
      </p:sp>
      <p:sp>
        <p:nvSpPr>
          <p:cNvPr id="64535" name="Text Box 23"/>
          <p:cNvSpPr txBox="1">
            <a:spLocks noChangeArrowheads="1"/>
          </p:cNvSpPr>
          <p:nvPr/>
        </p:nvSpPr>
        <p:spPr bwMode="auto">
          <a:xfrm>
            <a:off x="6838950" y="2714620"/>
            <a:ext cx="23050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>
                <a:solidFill>
                  <a:schemeClr val="folHlink"/>
                </a:solidFill>
              </a:rPr>
              <a:t>  </a:t>
            </a:r>
            <a:r>
              <a:rPr lang="ru-RU" sz="2000" dirty="0">
                <a:latin typeface="Arial Black" pitchFamily="34" charset="0"/>
              </a:rPr>
              <a:t>6.  </a:t>
            </a:r>
            <a:r>
              <a:rPr lang="ru-RU" sz="2000" dirty="0" err="1">
                <a:latin typeface="Arial Black" pitchFamily="34" charset="0"/>
              </a:rPr>
              <a:t>почечка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64536" name="Text Box 24"/>
          <p:cNvSpPr txBox="1">
            <a:spLocks noChangeArrowheads="1"/>
          </p:cNvSpPr>
          <p:nvPr/>
        </p:nvSpPr>
        <p:spPr bwMode="auto">
          <a:xfrm>
            <a:off x="6072166" y="4143380"/>
            <a:ext cx="307183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000" dirty="0">
                <a:latin typeface="Arial Black" pitchFamily="34" charset="0"/>
              </a:rPr>
              <a:t>7.                     </a:t>
            </a:r>
            <a:r>
              <a:rPr lang="ru-RU" sz="2000" b="1" dirty="0" smtClean="0">
                <a:latin typeface="Arial Black" pitchFamily="34" charset="0"/>
              </a:rPr>
              <a:t>семядоля</a:t>
            </a:r>
            <a:endParaRPr lang="ru-RU" sz="2000" b="1" dirty="0">
              <a:latin typeface="Arial Black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42844" y="214290"/>
            <a:ext cx="874470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rial Black" pitchFamily="34" charset="0"/>
              </a:rPr>
              <a:t>Строение зерновки пшеницы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4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4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4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4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4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64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4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64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64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64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7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500" autoRev="1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1" dur="500" autoRev="1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2" dur="500" autoRev="1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500" autoRev="1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animBg="1"/>
      <p:bldP spid="64516" grpId="0" animBg="1"/>
      <p:bldP spid="64517" grpId="0" animBg="1"/>
      <p:bldP spid="64517" grpId="1" animBg="1"/>
      <p:bldP spid="64519" grpId="0"/>
      <p:bldP spid="64521" grpId="0" animBg="1"/>
      <p:bldP spid="64522" grpId="0" animBg="1"/>
      <p:bldP spid="64523" grpId="0" animBg="1"/>
      <p:bldP spid="64524" grpId="0" animBg="1"/>
      <p:bldP spid="64525" grpId="0"/>
      <p:bldP spid="64526" grpId="0"/>
      <p:bldP spid="64533" grpId="0"/>
      <p:bldP spid="64534" grpId="0"/>
      <p:bldP spid="64535" grpId="0"/>
      <p:bldP spid="6453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243408"/>
            <a:ext cx="8568952" cy="1012974"/>
          </a:xfrm>
        </p:spPr>
        <p:txBody>
          <a:bodyPr>
            <a:normAutofit/>
          </a:bodyPr>
          <a:lstStyle/>
          <a:p>
            <a:pPr algn="ctr"/>
            <a:r>
              <a:rPr lang="ru-RU" sz="48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Тест «</a:t>
            </a:r>
            <a:r>
              <a:rPr lang="ru-RU" sz="44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Верю</a:t>
            </a:r>
            <a:r>
              <a:rPr lang="ru-RU" sz="48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 - не верю»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2506" y="620688"/>
            <a:ext cx="8286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Прочитав предложения, определите, правильное утверждение или нет. Если правильное, то поставьте "+", если не верно, то поставьте "-"</a:t>
            </a:r>
            <a:endParaRPr lang="ru-RU" sz="16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989293"/>
              </p:ext>
            </p:extLst>
          </p:nvPr>
        </p:nvGraphicFramePr>
        <p:xfrm>
          <a:off x="181147" y="1268760"/>
          <a:ext cx="4210636" cy="5381464"/>
        </p:xfrm>
        <a:graphic>
          <a:graphicData uri="http://schemas.openxmlformats.org/drawingml/2006/table">
            <a:tbl>
              <a:tblPr/>
              <a:tblGrid>
                <a:gridCol w="3215059"/>
                <a:gridCol w="995577"/>
              </a:tblGrid>
              <a:tr h="4535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Фамилия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имя: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619" marR="676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"+"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ИЛИ     "-"</a:t>
                      </a:r>
                    </a:p>
                  </a:txBody>
                  <a:tcPr marL="67619" marR="676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5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1. Все семена имеют по две семядоли и эндосперм.</a:t>
                      </a:r>
                    </a:p>
                  </a:txBody>
                  <a:tcPr marL="67619" marR="676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619" marR="676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5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2. Семена растений, имеющие одну семядолю называются двудольными.</a:t>
                      </a:r>
                    </a:p>
                  </a:txBody>
                  <a:tcPr marL="67619" marR="676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619" marR="676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6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3. Через семявход в семя проникает вода.</a:t>
                      </a:r>
                    </a:p>
                  </a:txBody>
                  <a:tcPr marL="67619" marR="676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619" marR="676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7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4. Снаружи семя покрыто корой.</a:t>
                      </a:r>
                    </a:p>
                  </a:txBody>
                  <a:tcPr marL="67619" marR="676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619" marR="676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5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5. Запас питательных веществ может находиться в эндосперме.</a:t>
                      </a:r>
                    </a:p>
                  </a:txBody>
                  <a:tcPr marL="67619" marR="676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619" marR="676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5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6. В семени двудольных растений две семядоли.</a:t>
                      </a:r>
                    </a:p>
                  </a:txBody>
                  <a:tcPr marL="67619" marR="676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619" marR="676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7. Семядоли - это часть зародыша.</a:t>
                      </a:r>
                    </a:p>
                  </a:txBody>
                  <a:tcPr marL="67619" marR="676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619" marR="676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5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8. Запасные питательные вещества находятся в стебельке</a:t>
                      </a:r>
                    </a:p>
                  </a:txBody>
                  <a:tcPr marL="67619" marR="676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619" marR="676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5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9. Семена однодольных растений содержат одну семядолю.</a:t>
                      </a:r>
                    </a:p>
                  </a:txBody>
                  <a:tcPr marL="67619" marR="676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619" marR="676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5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10. У семян фасоли наибольшую массу имеют семядоли.</a:t>
                      </a:r>
                    </a:p>
                  </a:txBody>
                  <a:tcPr marL="67619" marR="676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619" marR="676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9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Задание проверил (а): </a:t>
                      </a:r>
                    </a:p>
                  </a:txBody>
                  <a:tcPr marL="67619" marR="676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Оценка:</a:t>
                      </a:r>
                    </a:p>
                  </a:txBody>
                  <a:tcPr marL="67619" marR="676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649004"/>
              </p:ext>
            </p:extLst>
          </p:nvPr>
        </p:nvGraphicFramePr>
        <p:xfrm>
          <a:off x="4499992" y="1310944"/>
          <a:ext cx="4289736" cy="5286408"/>
        </p:xfrm>
        <a:graphic>
          <a:graphicData uri="http://schemas.openxmlformats.org/drawingml/2006/table">
            <a:tbl>
              <a:tblPr/>
              <a:tblGrid>
                <a:gridCol w="3194780"/>
                <a:gridCol w="1094956"/>
              </a:tblGrid>
              <a:tr h="4019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Фамилия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, имя:</a:t>
                      </a:r>
                    </a:p>
                  </a:txBody>
                  <a:tcPr marL="68559" marR="68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"+"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или    "-"</a:t>
                      </a:r>
                    </a:p>
                  </a:txBody>
                  <a:tcPr marL="68559" marR="68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8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1. Семенная кожура выполняет защитную роль.</a:t>
                      </a:r>
                    </a:p>
                  </a:txBody>
                  <a:tcPr marL="68559" marR="68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59" marR="68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8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2. Растения класса двудольных имеют одну семядолю.</a:t>
                      </a:r>
                    </a:p>
                  </a:txBody>
                  <a:tcPr marL="68559" marR="68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59" marR="68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3. Семенная кожура- это часть зародыша</a:t>
                      </a:r>
                    </a:p>
                  </a:txBody>
                  <a:tcPr marL="68559" marR="68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59" marR="68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8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4. Семя двудольного растения состоит из семенной кожуры и зародыша</a:t>
                      </a:r>
                    </a:p>
                  </a:txBody>
                  <a:tcPr marL="68559" marR="68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59" marR="68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8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5. В зерновке пшеницы запасные питательные вещества находятся в эндосперме.</a:t>
                      </a:r>
                    </a:p>
                  </a:txBody>
                  <a:tcPr marL="68559" marR="68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59" marR="68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0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6. Зародыш зерновки содержит две семядоли.</a:t>
                      </a:r>
                    </a:p>
                  </a:txBody>
                  <a:tcPr marL="68559" marR="68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59" marR="68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2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7. Зародыш семени двудольных растений содержит 2семядоли, корешок, стебелек, почечка.</a:t>
                      </a:r>
                    </a:p>
                  </a:txBody>
                  <a:tcPr marL="68559" marR="68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59" marR="68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8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8. У семени фасоли питательные вещества содержатся в зародыше.</a:t>
                      </a:r>
                    </a:p>
                  </a:txBody>
                  <a:tcPr marL="68559" marR="68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59" marR="68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8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9. У зерновки пшеницы семенная кожура легко снимается.</a:t>
                      </a:r>
                    </a:p>
                  </a:txBody>
                  <a:tcPr marL="68559" marR="68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59" marR="68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10. Семя - зачаток растения.</a:t>
                      </a:r>
                    </a:p>
                  </a:txBody>
                  <a:tcPr marL="68559" marR="68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59" marR="68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2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Задание проверил(а):</a:t>
                      </a:r>
                    </a:p>
                  </a:txBody>
                  <a:tcPr marL="68559" marR="68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Оценка:</a:t>
                      </a:r>
                    </a:p>
                  </a:txBody>
                  <a:tcPr marL="68559" marR="68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648270" y="2564904"/>
            <a:ext cx="347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+</a:t>
            </a:r>
            <a:endParaRPr lang="ru-RU" sz="4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720278" y="3429000"/>
            <a:ext cx="347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+</a:t>
            </a:r>
            <a:endParaRPr lang="ru-RU" sz="3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707904" y="3862789"/>
            <a:ext cx="347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+</a:t>
            </a:r>
            <a:endParaRPr lang="ru-RU" sz="3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707904" y="4294837"/>
            <a:ext cx="347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+</a:t>
            </a:r>
            <a:endParaRPr lang="ru-RU" sz="36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707904" y="5158933"/>
            <a:ext cx="347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+</a:t>
            </a:r>
            <a:endParaRPr lang="ru-RU" sz="36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707904" y="5590981"/>
            <a:ext cx="347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+</a:t>
            </a:r>
            <a:endParaRPr lang="ru-RU" sz="36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8040758" y="1628800"/>
            <a:ext cx="347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+</a:t>
            </a:r>
            <a:endParaRPr lang="ru-RU" sz="36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8028384" y="2852936"/>
            <a:ext cx="347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+</a:t>
            </a:r>
            <a:endParaRPr lang="ru-RU" sz="3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8028384" y="3284984"/>
            <a:ext cx="347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+</a:t>
            </a:r>
            <a:endParaRPr lang="ru-RU" sz="36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8040758" y="4222829"/>
            <a:ext cx="347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+</a:t>
            </a:r>
            <a:endParaRPr lang="ru-RU" sz="36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8040758" y="4798893"/>
            <a:ext cx="347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+</a:t>
            </a:r>
            <a:endParaRPr lang="ru-RU" sz="36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8040758" y="5662989"/>
            <a:ext cx="347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+</a:t>
            </a:r>
            <a:endParaRPr lang="ru-RU" sz="36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3707904" y="1484784"/>
            <a:ext cx="347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_</a:t>
            </a:r>
            <a:endParaRPr lang="ru-RU" sz="36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3707904" y="1916832"/>
            <a:ext cx="347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_</a:t>
            </a:r>
            <a:endParaRPr lang="ru-RU" sz="36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707904" y="2782669"/>
            <a:ext cx="347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_</a:t>
            </a:r>
            <a:endParaRPr lang="ru-RU" sz="36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707904" y="4510861"/>
            <a:ext cx="347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_</a:t>
            </a:r>
            <a:endParaRPr lang="ru-RU" sz="36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8028384" y="1844824"/>
            <a:ext cx="347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_</a:t>
            </a:r>
            <a:endParaRPr lang="ru-RU" sz="36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8028384" y="2204864"/>
            <a:ext cx="347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_</a:t>
            </a:r>
            <a:endParaRPr lang="ru-RU" sz="36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8028384" y="3502749"/>
            <a:ext cx="347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_</a:t>
            </a:r>
            <a:endParaRPr lang="ru-RU" sz="36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8028384" y="5014917"/>
            <a:ext cx="347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_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79191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5" grpId="0"/>
      <p:bldP spid="16" grpId="0"/>
      <p:bldP spid="20" grpId="0"/>
      <p:bldP spid="21" grpId="0"/>
      <p:bldP spid="22" grpId="0"/>
      <p:bldP spid="23" grpId="0"/>
      <p:bldP spid="26" grpId="0"/>
      <p:bldP spid="28" grpId="0"/>
      <p:bldP spid="29" grpId="0"/>
      <p:bldP spid="30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80920" cy="1143000"/>
          </a:xfrm>
        </p:spPr>
        <p:txBody>
          <a:bodyPr>
            <a:noAutofit/>
          </a:bodyPr>
          <a:lstStyle/>
          <a:p>
            <a:pPr algn="ctr"/>
            <a:r>
              <a:rPr lang="ru-RU" sz="48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Жизненные формы </a:t>
            </a:r>
            <a:r>
              <a:rPr lang="ru-RU" sz="4800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растений</a:t>
            </a:r>
            <a:endParaRPr lang="ru-RU" sz="4800" b="1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93849" y="3861048"/>
            <a:ext cx="7848872" cy="864096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sz="4400" b="1" kern="0" dirty="0" smtClean="0"/>
              <a:t>3.Травы</a:t>
            </a:r>
            <a:endParaRPr lang="ru-RU" sz="4400" b="1" kern="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3" descr="C:\Documents and Settings\администрация\Рабочий стол\для Краевой\ph02615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372200" y="4509120"/>
            <a:ext cx="2320377" cy="22099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9" descr="C:\Documents and Settings\администрация\Рабочий стол\для Краевой\51166673_1211270276_petrushk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6042" y="4509120"/>
            <a:ext cx="2071702" cy="22074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C:\Documents and Settings\администрация\Рабочий стол\для Краевой\23624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203848" y="5013176"/>
            <a:ext cx="2428875" cy="1571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294049" y="1988840"/>
            <a:ext cx="4248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400" b="1" kern="0" dirty="0"/>
              <a:t>1.Деревья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91680" y="2924943"/>
            <a:ext cx="56886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400" b="1" kern="0" dirty="0"/>
              <a:t>2.Кустарники</a:t>
            </a:r>
          </a:p>
        </p:txBody>
      </p:sp>
    </p:spTree>
    <p:extLst>
      <p:ext uri="{BB962C8B-B14F-4D97-AF65-F5344CB8AC3E}">
        <p14:creationId xmlns:p14="http://schemas.microsoft.com/office/powerpoint/2010/main" val="957633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1412776"/>
            <a:ext cx="55263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Оценка:</a:t>
            </a:r>
            <a:br>
              <a:rPr lang="ru-RU" sz="4000" b="1" dirty="0" smtClean="0"/>
            </a:br>
            <a:r>
              <a:rPr lang="ru-RU" sz="4000" b="1" dirty="0" smtClean="0"/>
              <a:t>«5» – нет ошибок</a:t>
            </a:r>
            <a:br>
              <a:rPr lang="ru-RU" sz="4000" b="1" dirty="0" smtClean="0"/>
            </a:br>
            <a:r>
              <a:rPr lang="ru-RU" sz="4000" b="1" dirty="0" smtClean="0"/>
              <a:t>«4» - 1-3 ошибки</a:t>
            </a:r>
            <a:br>
              <a:rPr lang="ru-RU" sz="4000" b="1" dirty="0" smtClean="0"/>
            </a:br>
            <a:r>
              <a:rPr lang="ru-RU" sz="4000" b="1" dirty="0" smtClean="0"/>
              <a:t>«3» – 3-5 ошибок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90236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1215"/>
            <a:ext cx="8453012" cy="957431"/>
          </a:xfrm>
        </p:spPr>
        <p:txBody>
          <a:bodyPr>
            <a:noAutofit/>
          </a:bodyPr>
          <a:lstStyle/>
          <a:p>
            <a:pPr algn="ctr"/>
            <a:r>
              <a:rPr lang="ru-RU" sz="48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Анкета «Оцените урок»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35215" y="971436"/>
            <a:ext cx="81973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 ответ «нет» - 0 баллов; ответ «да» - 1 балл; на 5 и 6 вопросы дать полный ответ)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288619"/>
              </p:ext>
            </p:extLst>
          </p:nvPr>
        </p:nvGraphicFramePr>
        <p:xfrm>
          <a:off x="251520" y="1628800"/>
          <a:ext cx="8381004" cy="3960439"/>
        </p:xfrm>
        <a:graphic>
          <a:graphicData uri="http://schemas.openxmlformats.org/drawingml/2006/table">
            <a:tbl>
              <a:tblPr/>
              <a:tblGrid>
                <a:gridCol w="4190065"/>
                <a:gridCol w="4190939"/>
              </a:tblGrid>
              <a:tr h="4591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1.Вам было интересно?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1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2.Вы узнали что-то новое?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8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3.Был ли доступным изучавшийся материал?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1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4.Вы его поняли?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8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5.Какие возникли трудности (что не поняли)?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62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6.Ваши пожелания.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301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1012974"/>
          </a:xfrm>
        </p:spPr>
        <p:txBody>
          <a:bodyPr>
            <a:normAutofit/>
          </a:bodyPr>
          <a:lstStyle/>
          <a:p>
            <a:pPr algn="ctr"/>
            <a:r>
              <a:rPr lang="ru-RU" sz="48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Задание на дом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556792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3600" dirty="0" smtClean="0">
                <a:solidFill>
                  <a:srgbClr val="002060"/>
                </a:solidFill>
              </a:rPr>
              <a:t>Изучить </a:t>
            </a:r>
            <a:r>
              <a:rPr lang="ru-RU" sz="3600" dirty="0" smtClean="0">
                <a:solidFill>
                  <a:srgbClr val="002060"/>
                </a:solidFill>
              </a:rPr>
              <a:t>§1.</a:t>
            </a:r>
            <a:endParaRPr lang="ru-RU" sz="3600" dirty="0" smtClean="0">
              <a:solidFill>
                <a:srgbClr val="002060"/>
              </a:solidFill>
            </a:endParaRPr>
          </a:p>
          <a:p>
            <a:pPr marL="514350" indent="-514350">
              <a:buAutoNum type="arabicPeriod"/>
            </a:pPr>
            <a:r>
              <a:rPr lang="ru-RU" sz="3600" dirty="0" smtClean="0">
                <a:solidFill>
                  <a:srgbClr val="002060"/>
                </a:solidFill>
              </a:rPr>
              <a:t>Выполнить задания и ответить на вопрос после параграфа.</a:t>
            </a:r>
          </a:p>
          <a:p>
            <a:pPr marL="514350" indent="-514350">
              <a:buAutoNum type="arabicPeriod"/>
            </a:pPr>
            <a:r>
              <a:rPr lang="ru-RU" sz="3600" dirty="0" smtClean="0">
                <a:solidFill>
                  <a:srgbClr val="002060"/>
                </a:solidFill>
              </a:rPr>
              <a:t>Прорастить семена для эксперимента. 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49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140968"/>
            <a:ext cx="7467600" cy="114300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внимание!</a:t>
            </a:r>
            <a:endParaRPr lang="ru-RU" sz="7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536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Гость\Рабочий стол\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7369691" cy="64807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34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вгустина\Desktop\к презентации семя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18" y="476672"/>
            <a:ext cx="7872874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96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1124744"/>
            <a:ext cx="7467600" cy="487375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100" b="1" dirty="0">
                <a:solidFill>
                  <a:schemeClr val="bg2">
                    <a:lumMod val="50000"/>
                  </a:schemeClr>
                </a:solidFill>
              </a:rPr>
              <a:t>У меня в руке будущая жизнь</a:t>
            </a:r>
            <a:br>
              <a:rPr lang="ru-RU" sz="31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100" b="1" dirty="0">
                <a:solidFill>
                  <a:schemeClr val="bg2">
                    <a:lumMod val="50000"/>
                  </a:schemeClr>
                </a:solidFill>
              </a:rPr>
              <a:t>Будущий побег и могучий корень.</a:t>
            </a:r>
            <a:br>
              <a:rPr lang="ru-RU" sz="31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100" b="1" dirty="0">
                <a:solidFill>
                  <a:schemeClr val="bg2">
                    <a:lumMod val="50000"/>
                  </a:schemeClr>
                </a:solidFill>
              </a:rPr>
              <a:t>Дружно прорастут они в глубину и ввысь,</a:t>
            </a:r>
            <a:br>
              <a:rPr lang="ru-RU" sz="31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100" b="1" dirty="0">
                <a:solidFill>
                  <a:schemeClr val="bg2">
                    <a:lumMod val="50000"/>
                  </a:schemeClr>
                </a:solidFill>
              </a:rPr>
              <a:t>Лишь вода дождей землю всю напоит.</a:t>
            </a:r>
            <a:br>
              <a:rPr lang="ru-RU" sz="31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100" b="1" dirty="0">
                <a:solidFill>
                  <a:schemeClr val="bg2">
                    <a:lumMod val="50000"/>
                  </a:schemeClr>
                </a:solidFill>
              </a:rPr>
              <a:t>А пока гостит осень на дворе, </a:t>
            </a:r>
            <a:br>
              <a:rPr lang="ru-RU" sz="31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100" b="1" dirty="0">
                <a:solidFill>
                  <a:schemeClr val="bg2">
                    <a:lumMod val="50000"/>
                  </a:schemeClr>
                </a:solidFill>
              </a:rPr>
              <a:t>А пока зима вьюгою все воет </a:t>
            </a:r>
            <a:br>
              <a:rPr lang="ru-RU" sz="31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100" b="1" dirty="0">
                <a:solidFill>
                  <a:schemeClr val="bg2">
                    <a:lumMod val="50000"/>
                  </a:schemeClr>
                </a:solidFill>
              </a:rPr>
              <a:t>Спит и дышит жизнь у меня в руке</a:t>
            </a:r>
            <a:br>
              <a:rPr lang="ru-RU" sz="31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100" b="1" dirty="0">
                <a:solidFill>
                  <a:schemeClr val="bg2">
                    <a:lumMod val="50000"/>
                  </a:schemeClr>
                </a:solidFill>
              </a:rPr>
              <a:t>Будущий побег и могучий корень.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bg2">
                    <a:lumMod val="50000"/>
                  </a:schemeClr>
                </a:solidFill>
              </a:rPr>
            </a:b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852936"/>
            <a:ext cx="7467600" cy="114300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Autofit/>
          </a:bodyPr>
          <a:lstStyle/>
          <a:p>
            <a:pPr algn="ctr"/>
            <a:r>
              <a:rPr lang="ru-RU" sz="12000" b="1" cap="none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СЕМЯ</a:t>
            </a:r>
            <a:endParaRPr lang="ru-RU" sz="12000" b="1" cap="none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6264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lant in hand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8" y="2060848"/>
            <a:ext cx="4732614" cy="4055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32_3_que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536" y="298362"/>
            <a:ext cx="3676402" cy="6397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17976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-285776"/>
            <a:ext cx="6652498" cy="4060826"/>
          </a:xfrm>
          <a:effectLst/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100" b="1" cap="all" dirty="0" smtClean="0">
                <a:ln w="0"/>
                <a:solidFill>
                  <a:schemeClr val="tx1"/>
                </a:solidFill>
                <a:effectLst/>
              </a:rPr>
              <a:t>Тема урока:</a:t>
            </a:r>
            <a:br>
              <a:rPr lang="ru-RU" sz="3100" b="1" cap="all" dirty="0" smtClean="0">
                <a:ln w="0"/>
                <a:solidFill>
                  <a:schemeClr val="tx1"/>
                </a:solidFill>
                <a:effectLst/>
              </a:rPr>
            </a:br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«Строение </a:t>
            </a:r>
            <a:r>
              <a:rPr lang="ru-RU" sz="4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семян</a:t>
            </a:r>
            <a:r>
              <a:rPr lang="en-US" sz="4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en-US" sz="4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 двудольных </a:t>
            </a:r>
            <a:r>
              <a:rPr lang="ru-RU" sz="4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и </a:t>
            </a:r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однодольных растений»</a:t>
            </a:r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Picture 5" descr="C:\Documents and Settings\администрация\Рабочий стол\для Краевой\seed_lupinus_2_h_orig.jpg"/>
          <p:cNvPicPr>
            <a:picLocks noChangeAspect="1" noChangeArrowheads="1"/>
          </p:cNvPicPr>
          <p:nvPr/>
        </p:nvPicPr>
        <p:blipFill rotWithShape="1">
          <a:blip r:embed="rId2" cstate="email"/>
          <a:srcRect b="3774"/>
          <a:stretch/>
        </p:blipFill>
        <p:spPr bwMode="auto">
          <a:xfrm>
            <a:off x="4788024" y="4221088"/>
            <a:ext cx="3240360" cy="23232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71627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940966"/>
          </a:xfrm>
        </p:spPr>
        <p:txBody>
          <a:bodyPr>
            <a:normAutofit/>
          </a:bodyPr>
          <a:lstStyle/>
          <a:p>
            <a:r>
              <a:rPr lang="ru-RU" sz="4800" b="1" cap="none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Цели урока: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412776"/>
            <a:ext cx="7457256" cy="506117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/>
              <a:t>Познакомиться со строением семени.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/>
              <a:t>Раскрыть особенности строения семян однодольных и двудольных растений.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/>
              <a:t>Развивать умение работать с натуральными объектами, сравнивать их.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/>
              <a:t>Формировать практическое умение и навыки по распознаванию семян и определению семян.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/>
              <a:t>Осуществлять экологическое, природоохранное воспитание на примере материала урока.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6425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</TotalTime>
  <Words>737</Words>
  <Application>Microsoft Office PowerPoint</Application>
  <PresentationFormat>Экран (4:3)</PresentationFormat>
  <Paragraphs>161</Paragraphs>
  <Slides>33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2" baseType="lpstr">
      <vt:lpstr>Arial</vt:lpstr>
      <vt:lpstr>Arial Black</vt:lpstr>
      <vt:lpstr>Calibri</vt:lpstr>
      <vt:lpstr>Century Schoolbook</vt:lpstr>
      <vt:lpstr>Times New Roman</vt:lpstr>
      <vt:lpstr>Wingdings</vt:lpstr>
      <vt:lpstr>Wingdings 2</vt:lpstr>
      <vt:lpstr>Эркер</vt:lpstr>
      <vt:lpstr>Image</vt:lpstr>
      <vt:lpstr>Строение семян двудольных и однодольных  растений</vt:lpstr>
      <vt:lpstr>Покрытосеменные растения</vt:lpstr>
      <vt:lpstr>Жизненные формы растений</vt:lpstr>
      <vt:lpstr>Презентация PowerPoint</vt:lpstr>
      <vt:lpstr>Презентация PowerPoint</vt:lpstr>
      <vt:lpstr>СЕМЯ</vt:lpstr>
      <vt:lpstr>Презентация PowerPoint</vt:lpstr>
      <vt:lpstr>Тема урока: «Строение семян  двудольных и однодольных растений»</vt:lpstr>
      <vt:lpstr>Цели урока:</vt:lpstr>
      <vt:lpstr>Самые крупные семена</vt:lpstr>
      <vt:lpstr>Самые мелкие семена</vt:lpstr>
      <vt:lpstr>Самые долговечные семена</vt:lpstr>
      <vt:lpstr>Лекарственные семена</vt:lpstr>
      <vt:lpstr>Семена - эталон веса </vt:lpstr>
      <vt:lpstr>Лабораторная работа «Изучение строения семян растений»</vt:lpstr>
      <vt:lpstr>Физминутка</vt:lpstr>
      <vt:lpstr>Строение семени фасоли</vt:lpstr>
      <vt:lpstr>Строение зерновки пшеницы</vt:lpstr>
      <vt:lpstr>Особенности строения семян других однодольных и двудольных растений</vt:lpstr>
      <vt:lpstr>Особенности строения семян других однодольных и двудольных растений </vt:lpstr>
      <vt:lpstr>Сравнение</vt:lpstr>
      <vt:lpstr>Презентация PowerPoint</vt:lpstr>
      <vt:lpstr>Презентация PowerPoint</vt:lpstr>
      <vt:lpstr>Выводы:</vt:lpstr>
      <vt:lpstr>Презентация PowerPoint</vt:lpstr>
      <vt:lpstr>Презентация PowerPoint</vt:lpstr>
      <vt:lpstr>Презентация PowerPoint</vt:lpstr>
      <vt:lpstr>Презентация PowerPoint</vt:lpstr>
      <vt:lpstr>Тест «Верю - не верю»</vt:lpstr>
      <vt:lpstr>Презентация PowerPoint</vt:lpstr>
      <vt:lpstr>Анкета «Оцените урок»</vt:lpstr>
      <vt:lpstr>Задание на дом 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Строение семян двудольных и однодольных  растений</dc:title>
  <dc:creator>Августина Четвернина</dc:creator>
  <cp:lastModifiedBy>Пользователь Windows</cp:lastModifiedBy>
  <cp:revision>36</cp:revision>
  <dcterms:created xsi:type="dcterms:W3CDTF">2015-03-29T14:08:43Z</dcterms:created>
  <dcterms:modified xsi:type="dcterms:W3CDTF">2022-04-03T18:44:41Z</dcterms:modified>
</cp:coreProperties>
</file>