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6" r:id="rId3"/>
    <p:sldId id="257" r:id="rId4"/>
    <p:sldId id="264" r:id="rId5"/>
    <p:sldId id="265" r:id="rId6"/>
    <p:sldId id="258" r:id="rId7"/>
    <p:sldId id="259" r:id="rId8"/>
    <p:sldId id="260" r:id="rId9"/>
    <p:sldId id="290" r:id="rId10"/>
    <p:sldId id="262" r:id="rId11"/>
    <p:sldId id="291" r:id="rId12"/>
    <p:sldId id="292" r:id="rId13"/>
    <p:sldId id="293" r:id="rId14"/>
    <p:sldId id="294" r:id="rId15"/>
    <p:sldId id="295" r:id="rId16"/>
    <p:sldId id="28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CCFF99"/>
    <a:srgbClr val="FF9999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70" y="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EEC703-E328-41FE-9521-23B4C4E35F99}" type="doc">
      <dgm:prSet loTypeId="urn:microsoft.com/office/officeart/2005/8/layout/list1" loCatId="list" qsTypeId="urn:microsoft.com/office/officeart/2005/8/quickstyle/simple1" qsCatId="simple" csTypeId="urn:microsoft.com/office/officeart/2005/8/colors/accent5_5" csCatId="accent5" phldr="1"/>
      <dgm:spPr/>
      <dgm:t>
        <a:bodyPr/>
        <a:lstStyle/>
        <a:p>
          <a:endParaRPr lang="ru-RU"/>
        </a:p>
      </dgm:t>
    </dgm:pt>
    <dgm:pt modelId="{FEDAD4D4-9E96-4926-880C-FE552438EB04}" type="pres">
      <dgm:prSet presAssocID="{F2EEC703-E328-41FE-9521-23B4C4E35F9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9A039B9C-E159-4E43-9C77-61E230AC9415}" type="presOf" srcId="{F2EEC703-E328-41FE-9521-23B4C4E35F99}" destId="{FEDAD4D4-9E96-4926-880C-FE552438EB04}" srcOrd="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2EEC703-E328-41FE-9521-23B4C4E35F99}" type="doc">
      <dgm:prSet loTypeId="urn:microsoft.com/office/officeart/2005/8/layout/list1" loCatId="list" qsTypeId="urn:microsoft.com/office/officeart/2005/8/quickstyle/simple1" qsCatId="simple" csTypeId="urn:microsoft.com/office/officeart/2005/8/colors/accent5_5" csCatId="accent5" phldr="1"/>
      <dgm:spPr/>
      <dgm:t>
        <a:bodyPr/>
        <a:lstStyle/>
        <a:p>
          <a:endParaRPr lang="ru-RU"/>
        </a:p>
      </dgm:t>
    </dgm:pt>
    <dgm:pt modelId="{FEDAD4D4-9E96-4926-880C-FE552438EB04}" type="pres">
      <dgm:prSet presAssocID="{F2EEC703-E328-41FE-9521-23B4C4E35F9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D11E6419-5BD4-43B1-82F0-91EC52D8B68D}" type="presOf" srcId="{F2EEC703-E328-41FE-9521-23B4C4E35F99}" destId="{FEDAD4D4-9E96-4926-880C-FE552438EB04}" srcOrd="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ODIN\Desktop\1329116442-602099-0035138_www.nevseoboi.com.u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888"/>
            <a:ext cx="9166110" cy="6884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15616" y="490617"/>
            <a:ext cx="6624736" cy="38472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r>
              <a:rPr lang="ru-RU" sz="6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Проект </a:t>
            </a:r>
          </a:p>
          <a:p>
            <a:pPr algn="ctr"/>
            <a:r>
              <a:rPr lang="ru-RU" sz="6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« Цветок  для  мамы»</a:t>
            </a:r>
          </a:p>
          <a:p>
            <a:endParaRPr lang="ru-RU" sz="1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  <a:p>
            <a:endParaRPr lang="ru-RU" sz="2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51700" y="4334128"/>
            <a:ext cx="606271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</a:rPr>
              <a:t>Авторы  воспитатели средней группы</a:t>
            </a:r>
          </a:p>
          <a:p>
            <a:r>
              <a:rPr lang="ru-RU" sz="2400" b="1" dirty="0" smtClean="0">
                <a:solidFill>
                  <a:srgbClr val="0000FF"/>
                </a:solidFill>
              </a:rPr>
              <a:t>МБДОУ ДСКВ № 8 </a:t>
            </a:r>
            <a:r>
              <a:rPr lang="ru-RU" sz="2400" b="1" dirty="0" err="1" smtClean="0">
                <a:solidFill>
                  <a:srgbClr val="0000FF"/>
                </a:solidFill>
              </a:rPr>
              <a:t>пгт</a:t>
            </a:r>
            <a:r>
              <a:rPr lang="ru-RU" sz="2400" b="1" dirty="0" smtClean="0">
                <a:solidFill>
                  <a:srgbClr val="0000FF"/>
                </a:solidFill>
              </a:rPr>
              <a:t> Черноморского</a:t>
            </a:r>
          </a:p>
          <a:p>
            <a:r>
              <a:rPr lang="ru-RU" sz="2400" b="1" dirty="0" smtClean="0">
                <a:solidFill>
                  <a:srgbClr val="0000FF"/>
                </a:solidFill>
              </a:rPr>
              <a:t>Мироненко Елена Дмитриевна</a:t>
            </a:r>
          </a:p>
          <a:p>
            <a:pPr algn="ctr"/>
            <a:r>
              <a:rPr lang="ru-RU" sz="2400" b="1" dirty="0" smtClean="0">
                <a:solidFill>
                  <a:srgbClr val="0000FF"/>
                </a:solidFill>
              </a:rPr>
              <a:t>2021г</a:t>
            </a:r>
            <a:endParaRPr lang="ru-RU" sz="2400" b="1" dirty="0" smtClean="0">
              <a:solidFill>
                <a:srgbClr val="0000FF"/>
              </a:solidFill>
            </a:endParaRP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251520" y="503532"/>
            <a:ext cx="8280920" cy="5822871"/>
          </a:xfrm>
          <a:prstGeom prst="round2DiagRect">
            <a:avLst/>
          </a:prstGeom>
          <a:solidFill>
            <a:srgbClr val="CCFF99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Реализация проекта.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Первый этап: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Организационный.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Изучение с детьми энциклопедий «Как</a:t>
            </a:r>
            <a:r>
              <a:rPr kumimoji="0" lang="ru-RU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появляется цветок», «Я познаю мир. Растения»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2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2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2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2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2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ODIN\Desktop\WhatsApp Image 2021-03-01 at 23.36.1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724" y="2780928"/>
            <a:ext cx="4608512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251520" y="503532"/>
            <a:ext cx="8280920" cy="5822871"/>
          </a:xfrm>
          <a:prstGeom prst="round2DiagRect">
            <a:avLst/>
          </a:prstGeom>
          <a:solidFill>
            <a:srgbClr val="CCFF99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Дидактические игры.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+mj-lt"/>
                <a:ea typeface="Calibri"/>
              </a:rPr>
              <a:t>«</a:t>
            </a:r>
            <a:r>
              <a:rPr lang="ru-RU" sz="2400" b="1" dirty="0">
                <a:latin typeface="+mj-lt"/>
                <a:ea typeface="Calibri"/>
              </a:rPr>
              <a:t>Подбери по цвету», «Найди цветочек», «Какой?».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2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2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2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2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2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2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ODIN\Desktop\WhatsApp Image 2021-03-01 at 23.38.5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132856"/>
            <a:ext cx="5313040" cy="3984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643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251520" y="503532"/>
            <a:ext cx="8280920" cy="5822871"/>
          </a:xfrm>
          <a:prstGeom prst="round2DiagRect">
            <a:avLst/>
          </a:prstGeom>
          <a:solidFill>
            <a:srgbClr val="CCFF99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Изучение модели трудового процесса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«Способы ухода за растениями».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2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2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2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2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2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2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ODIN\Desktop\WhatsApp Image 2021-03-01 at 23.38.5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132856"/>
            <a:ext cx="5313040" cy="3984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696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251520" y="707843"/>
            <a:ext cx="8280920" cy="5414248"/>
          </a:xfrm>
          <a:prstGeom prst="round2DiagRect">
            <a:avLst/>
          </a:prstGeom>
          <a:solidFill>
            <a:srgbClr val="CCFF99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FF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Второй </a:t>
            </a:r>
            <a:r>
              <a:rPr lang="ru-RU" sz="2400" b="1" dirty="0">
                <a:solidFill>
                  <a:srgbClr val="0000FF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этап: </a:t>
            </a:r>
            <a:endParaRPr lang="ru-RU" sz="2400" b="1" dirty="0" smtClean="0">
              <a:solidFill>
                <a:srgbClr val="0000FF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FF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Осуществление деятельности.</a:t>
            </a:r>
            <a:endParaRPr lang="ru-RU" sz="2400" dirty="0">
              <a:solidFill>
                <a:srgbClr val="0000FF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Посев семян.</a:t>
            </a:r>
            <a:endParaRPr lang="ru-RU" sz="2400" b="1" dirty="0">
              <a:solidFill>
                <a:srgbClr val="FF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2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2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2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2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2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ODIN\Desktop\WhatsApp Image 2021-03-01 at 23.44.57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348881"/>
            <a:ext cx="3960440" cy="2970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ODIN\Desktop\WhatsApp Image 2021-03-01 at 23.46.28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1980" y="2348880"/>
            <a:ext cx="3936437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09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224200" y="675670"/>
            <a:ext cx="8640960" cy="5414248"/>
          </a:xfrm>
          <a:prstGeom prst="round2DiagRect">
            <a:avLst/>
          </a:prstGeom>
          <a:solidFill>
            <a:srgbClr val="CCFF99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400" b="1" dirty="0" smtClean="0">
              <a:solidFill>
                <a:srgbClr val="FF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Полив и наблюдение за посадочным материалом.</a:t>
            </a:r>
            <a:endParaRPr lang="ru-RU" sz="2400" b="1" dirty="0">
              <a:solidFill>
                <a:srgbClr val="FF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2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2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2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2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2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ODIN\Desktop\WhatsApp Image 2021-03-01 at 23.49.52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776" y="1988840"/>
            <a:ext cx="4088904" cy="3066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ODIN\Desktop\WhatsApp Image 2021-03-01 at 23.50.11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988840"/>
            <a:ext cx="4088904" cy="3066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500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224200" y="675670"/>
            <a:ext cx="8640960" cy="5414248"/>
          </a:xfrm>
          <a:prstGeom prst="round2DiagRect">
            <a:avLst/>
          </a:prstGeom>
          <a:solidFill>
            <a:srgbClr val="CCFF99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400" b="1" dirty="0" smtClean="0">
              <a:solidFill>
                <a:srgbClr val="FF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Тепличный эффект для быстрого роста.</a:t>
            </a:r>
            <a:endParaRPr lang="ru-RU" sz="2400" b="1" dirty="0">
              <a:solidFill>
                <a:srgbClr val="FF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2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2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2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2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2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ODIN\Desktop\WhatsApp Image 2021-03-01 at 23.51.42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689" y="1988840"/>
            <a:ext cx="4079999" cy="30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ODIN\Desktop\WhatsApp Image 2021-03-01 at 23.52.16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988840"/>
            <a:ext cx="4080000" cy="30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634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Обои стилизованные под вектор - Семья (118 обоев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558979" cy="6419234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683569" y="548680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Comic Sans MS" pitchFamily="66" charset="0"/>
              </a:rPr>
              <a:t>       </a:t>
            </a:r>
            <a:r>
              <a:rPr lang="ru-RU" sz="4800" b="1" dirty="0" smtClean="0">
                <a:solidFill>
                  <a:srgbClr val="FF0000"/>
                </a:solidFill>
                <a:latin typeface="Comic Sans MS" pitchFamily="66" charset="0"/>
              </a:rPr>
              <a:t>Спасибо за внимание</a:t>
            </a:r>
            <a:endParaRPr lang="ru-RU" sz="48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323528" y="404665"/>
            <a:ext cx="8712968" cy="5822871"/>
          </a:xfrm>
          <a:prstGeom prst="round2DiagRect">
            <a:avLst/>
          </a:prstGeom>
          <a:solidFill>
            <a:srgbClr val="CCFF99"/>
          </a:solidFill>
          <a:ln w="28575"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ПАСПОРТ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Возраст детей</a:t>
            </a: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 – 5 лет.</a:t>
            </a:r>
            <a:endParaRPr lang="ru-RU" sz="2400" b="1" dirty="0" smtClean="0">
              <a:latin typeface="Calibri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Тип проекта:</a:t>
            </a:r>
            <a:r>
              <a:rPr lang="ru-RU" sz="2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latin typeface="+mj-lt"/>
              </a:rPr>
              <a:t>экологический, исследовательский, познавательно-творческий</a:t>
            </a:r>
            <a:r>
              <a:rPr lang="ru-RU" sz="2400" b="1" dirty="0" smtClean="0">
                <a:latin typeface="+mj-lt"/>
              </a:rPr>
              <a:t>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Вид проекта:</a:t>
            </a: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</a:p>
          <a:p>
            <a:pPr lvl="0"/>
            <a:r>
              <a:rPr lang="ru-RU" sz="2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групповой.</a:t>
            </a:r>
          </a:p>
          <a:p>
            <a:pPr lvl="0"/>
            <a:r>
              <a:rPr lang="ru-RU" sz="2400" b="1" i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Участники проекта.</a:t>
            </a:r>
          </a:p>
          <a:p>
            <a:pPr lvl="0"/>
            <a:r>
              <a:rPr lang="ru-RU" sz="2400" b="1" dirty="0">
                <a:ea typeface="Calibri"/>
              </a:rPr>
              <a:t>дети средней  группы, воспитатели   </a:t>
            </a:r>
            <a:endParaRPr lang="ru-RU" sz="2400" b="1" dirty="0" smtClean="0">
              <a:ea typeface="Calibri"/>
            </a:endParaRPr>
          </a:p>
          <a:p>
            <a:pPr lvl="0"/>
            <a:r>
              <a:rPr lang="ru-RU" sz="2400" b="1" dirty="0" smtClean="0">
                <a:ea typeface="Calibri"/>
              </a:rPr>
              <a:t>группы</a:t>
            </a:r>
            <a:r>
              <a:rPr lang="ru-RU" sz="2400" b="1" dirty="0">
                <a:ea typeface="Calibri"/>
              </a:rPr>
              <a:t>, родители воспитанников.</a:t>
            </a:r>
            <a:endParaRPr lang="ru-RU" sz="2400" b="1" dirty="0" smtClean="0">
              <a:ea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b="1" i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Продолжительность проекта</a:t>
            </a:r>
            <a:r>
              <a:rPr lang="ru-RU" sz="2400" i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lang="ru-RU" sz="2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</a:p>
          <a:p>
            <a:pPr lvl="0"/>
            <a:r>
              <a:rPr lang="ru-RU" sz="2400" b="1" dirty="0">
                <a:latin typeface="+mj-lt"/>
                <a:ea typeface="Calibri"/>
              </a:rPr>
              <a:t>22 февраля 2020г. – март  2021г.</a:t>
            </a:r>
            <a:endParaRPr lang="ru-RU" sz="2400" b="1" dirty="0" smtClean="0">
              <a:latin typeface="+mj-lt"/>
            </a:endParaRPr>
          </a:p>
          <a:p>
            <a:endParaRPr lang="ru-RU" sz="2400" b="1" dirty="0" smtClean="0">
              <a:latin typeface="Calibri" pitchFamily="34" charset="0"/>
            </a:endParaRPr>
          </a:p>
        </p:txBody>
      </p:sp>
      <p:pic>
        <p:nvPicPr>
          <p:cNvPr id="24578" name="Picture 2" descr="Beef, Goats, Sheep, and Swine Information 4-H &amp; Yout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3212976"/>
            <a:ext cx="2880320" cy="2880320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0224" y="620688"/>
            <a:ext cx="8352928" cy="5107781"/>
          </a:xfrm>
          <a:prstGeom prst="round2DiagRect">
            <a:avLst/>
          </a:prstGeom>
          <a:solidFill>
            <a:srgbClr val="CCFF99"/>
          </a:solidFill>
          <a:ln w="38100">
            <a:solidFill>
              <a:srgbClr val="0000FF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Актуальность:</a:t>
            </a:r>
          </a:p>
          <a:p>
            <a:pPr algn="ctr"/>
            <a:endParaRPr lang="ru-RU" b="1" dirty="0" smtClean="0">
              <a:ln w="38100">
                <a:solidFill>
                  <a:srgbClr val="0000FF"/>
                </a:solidFill>
              </a:ln>
              <a:solidFill>
                <a:srgbClr val="0000FF"/>
              </a:solidFill>
            </a:endParaRPr>
          </a:p>
          <a:p>
            <a:pPr algn="just"/>
            <a:r>
              <a:rPr lang="ru-RU" sz="2800" dirty="0" smtClean="0"/>
              <a:t>    </a:t>
            </a:r>
            <a:r>
              <a:rPr lang="ru-RU" sz="2400" b="1" dirty="0">
                <a:latin typeface="+mj-lt"/>
                <a:ea typeface="Calibri"/>
              </a:rPr>
              <a:t>Со времен детского сада мы дарим мамам поделки, сделанные своими руками. Это были поделки из бумаги, аппликации и ткани. А в этом году мы решили сделать выгонку семян настурции. Формирование трудолюбия у детей невозможно без приобщения их к деятельности взрослых. Воспитать самостоятельность и уважение к труду можно только в процессе собственного труда. Дети должны почувствовать, что такое успех или неудача. Только тогда можно будет сформировать у них ответственное отношение к труду.</a:t>
            </a:r>
            <a:endParaRPr lang="ru-RU" sz="20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323528" y="474344"/>
            <a:ext cx="8496944" cy="5741146"/>
          </a:xfrm>
          <a:prstGeom prst="round2DiagRect">
            <a:avLst/>
          </a:prstGeom>
          <a:solidFill>
            <a:srgbClr val="CCFF99"/>
          </a:solidFill>
          <a:ln w="28575"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+mj-lt"/>
                <a:ea typeface="Calibri"/>
                <a:cs typeface="Times New Roman"/>
              </a:rPr>
              <a:t>Цель </a:t>
            </a:r>
            <a:r>
              <a:rPr lang="ru-RU" sz="2400" b="1" dirty="0">
                <a:solidFill>
                  <a:srgbClr val="FF0000"/>
                </a:solidFill>
                <a:latin typeface="+mj-lt"/>
                <a:ea typeface="Calibri"/>
                <a:cs typeface="Times New Roman"/>
              </a:rPr>
              <a:t>проекта: </a:t>
            </a:r>
            <a:endParaRPr lang="ru-RU" sz="2400" b="1" dirty="0" smtClean="0">
              <a:solidFill>
                <a:srgbClr val="FF0000"/>
              </a:solidFill>
              <a:latin typeface="+mj-lt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latin typeface="+mj-lt"/>
                <a:ea typeface="Calibri"/>
                <a:cs typeface="Times New Roman"/>
              </a:rPr>
              <a:t>Обобщить </a:t>
            </a:r>
            <a:r>
              <a:rPr lang="ru-RU" sz="2400" b="1" dirty="0">
                <a:latin typeface="+mj-lt"/>
                <a:ea typeface="Calibri"/>
                <a:cs typeface="Times New Roman"/>
              </a:rPr>
              <a:t>и расширить знания дошкольников о том, как ухаживать за растениями в разное время года. Создать условия для развития познавательных и творческих способностей детей в процессе проекта</a:t>
            </a:r>
            <a:r>
              <a:rPr lang="ru-RU" sz="2400" b="1" dirty="0" smtClean="0">
                <a:latin typeface="+mj-lt"/>
                <a:ea typeface="Calibri"/>
                <a:cs typeface="Times New Roman"/>
              </a:rPr>
              <a:t>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400" b="1" dirty="0" smtClean="0">
              <a:latin typeface="+mj-lt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400" b="1" dirty="0">
              <a:latin typeface="+mj-lt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400" b="1" dirty="0" smtClean="0">
              <a:latin typeface="+mj-lt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400" b="1" dirty="0">
              <a:latin typeface="+mj-lt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400" b="1" dirty="0" smtClean="0">
              <a:latin typeface="+mj-lt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400" b="1" dirty="0" smtClean="0">
              <a:latin typeface="+mj-lt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400" b="1" dirty="0">
              <a:latin typeface="+mj-lt"/>
              <a:ea typeface="Calibri"/>
              <a:cs typeface="Times New Roman"/>
            </a:endParaRPr>
          </a:p>
        </p:txBody>
      </p:sp>
      <p:pic>
        <p:nvPicPr>
          <p:cNvPr id="2050" name="Picture 2" descr="C:\Users\ODIN\Desktop\WhatsApp Image 2021-03-01 at 23.19.55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102352"/>
            <a:ext cx="3824875" cy="2868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ODIN\Desktop\WhatsApp Image 2021-03-01 at 23.23.47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097077"/>
            <a:ext cx="3831908" cy="2873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323528" y="116632"/>
            <a:ext cx="8352928" cy="5822871"/>
          </a:xfrm>
          <a:prstGeom prst="round2DiagRect">
            <a:avLst/>
          </a:prstGeom>
          <a:solidFill>
            <a:srgbClr val="CCFF99"/>
          </a:solidFill>
          <a:ln w="28575"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100" b="1" dirty="0" smtClean="0"/>
              <a:t>    </a:t>
            </a:r>
            <a:r>
              <a:rPr lang="ru-RU" sz="2100" b="1" dirty="0">
                <a:solidFill>
                  <a:srgbClr val="FF0000"/>
                </a:solidFill>
                <a:latin typeface="+mj-lt"/>
                <a:ea typeface="Calibri"/>
                <a:cs typeface="Times New Roman"/>
              </a:rPr>
              <a:t>Задачи проекта:</a:t>
            </a:r>
          </a:p>
          <a:p>
            <a:pPr algn="just">
              <a:spcAft>
                <a:spcPts val="0"/>
              </a:spcAft>
            </a:pPr>
            <a:r>
              <a:rPr lang="ru-RU" sz="2100" b="1" dirty="0">
                <a:latin typeface="+mj-lt"/>
                <a:ea typeface="Calibri"/>
                <a:cs typeface="Times New Roman"/>
              </a:rPr>
              <a:t>1. Расширять и закреплять знания детей о цветах, их внешнем виде, условиях произрастания.</a:t>
            </a:r>
          </a:p>
          <a:p>
            <a:pPr algn="just">
              <a:spcAft>
                <a:spcPts val="0"/>
              </a:spcAft>
            </a:pPr>
            <a:r>
              <a:rPr lang="ru-RU" sz="2100" b="1" dirty="0">
                <a:latin typeface="+mj-lt"/>
                <a:ea typeface="Calibri"/>
                <a:cs typeface="Times New Roman"/>
              </a:rPr>
              <a:t>2. Обобщать представление детей о необходимости света, тепла, влаги и почвы для роста растений.</a:t>
            </a:r>
          </a:p>
          <a:p>
            <a:pPr algn="just">
              <a:spcAft>
                <a:spcPts val="0"/>
              </a:spcAft>
            </a:pPr>
            <a:r>
              <a:rPr lang="ru-RU" sz="2100" b="1" dirty="0">
                <a:latin typeface="+mj-lt"/>
                <a:ea typeface="Calibri"/>
                <a:cs typeface="Times New Roman"/>
              </a:rPr>
              <a:t>3.Продолжать работу по приобщению детей к труду: посадке растения (использование инвентаря, последующему уходу за посаженным растением.</a:t>
            </a:r>
          </a:p>
          <a:p>
            <a:pPr algn="just">
              <a:spcAft>
                <a:spcPts val="0"/>
              </a:spcAft>
            </a:pPr>
            <a:r>
              <a:rPr lang="ru-RU" sz="2100" b="1" dirty="0">
                <a:latin typeface="+mj-lt"/>
                <a:ea typeface="Calibri"/>
                <a:cs typeface="Times New Roman"/>
              </a:rPr>
              <a:t>4. Развивать наблюдательность – умение замечать изменения в росте растений, связывать их с условиями, в которых они находятся.</a:t>
            </a:r>
          </a:p>
          <a:p>
            <a:pPr algn="just">
              <a:spcAft>
                <a:spcPts val="0"/>
              </a:spcAft>
            </a:pPr>
            <a:r>
              <a:rPr lang="ru-RU" sz="2100" b="1" dirty="0">
                <a:latin typeface="+mj-lt"/>
                <a:ea typeface="Calibri"/>
                <a:cs typeface="Times New Roman"/>
              </a:rPr>
              <a:t>5. Развивать творческие способности детей в продуктивной деятельности. Учить рисовать предмет с натуры, воспитывать целеустремленность, желание закончить начатое дело. Развивать внимание, память, мелкую моторику.</a:t>
            </a:r>
          </a:p>
          <a:p>
            <a:pPr algn="just">
              <a:spcAft>
                <a:spcPts val="0"/>
              </a:spcAft>
            </a:pPr>
            <a:r>
              <a:rPr lang="ru-RU" sz="2100" b="1" dirty="0">
                <a:latin typeface="+mj-lt"/>
                <a:ea typeface="Calibri"/>
                <a:cs typeface="Times New Roman"/>
              </a:rPr>
              <a:t>6. Воспитывать трудолюбие, бережное отношение к растениям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4249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467544" y="271472"/>
            <a:ext cx="8424936" cy="6408563"/>
          </a:xfrm>
          <a:prstGeom prst="round2DiagRect">
            <a:avLst/>
          </a:prstGeom>
          <a:solidFill>
            <a:srgbClr val="CCFF99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400" b="1" dirty="0">
                <a:solidFill>
                  <a:srgbClr val="FF0000"/>
                </a:solidFill>
                <a:latin typeface="+mj-lt"/>
                <a:ea typeface="Calibri"/>
                <a:cs typeface="Times New Roman"/>
              </a:rPr>
              <a:t>Объект исследования: </a:t>
            </a:r>
            <a:endParaRPr lang="ru-RU" sz="2400" b="1" dirty="0" smtClean="0">
              <a:solidFill>
                <a:srgbClr val="FF0000"/>
              </a:solidFill>
              <a:latin typeface="+mj-lt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b="1" dirty="0" smtClean="0">
                <a:latin typeface="+mj-lt"/>
                <a:ea typeface="Calibri"/>
                <a:cs typeface="Times New Roman"/>
              </a:rPr>
              <a:t>семена </a:t>
            </a:r>
            <a:r>
              <a:rPr lang="ru-RU" sz="2400" b="1" dirty="0">
                <a:latin typeface="+mj-lt"/>
                <a:ea typeface="Calibri"/>
                <a:cs typeface="Times New Roman"/>
              </a:rPr>
              <a:t>цветов настурции</a:t>
            </a:r>
            <a:r>
              <a:rPr lang="ru-RU" sz="2400" b="1" dirty="0" smtClean="0">
                <a:latin typeface="+mj-lt"/>
                <a:ea typeface="Calibri"/>
                <a:cs typeface="Times New Roman"/>
              </a:rPr>
              <a:t>.</a:t>
            </a:r>
          </a:p>
          <a:p>
            <a:pPr algn="just">
              <a:spcAft>
                <a:spcPts val="0"/>
              </a:spcAft>
            </a:pPr>
            <a:endParaRPr lang="ru-RU" sz="800" b="1" dirty="0">
              <a:latin typeface="+mj-lt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b="1" dirty="0">
                <a:solidFill>
                  <a:srgbClr val="FF0000"/>
                </a:solidFill>
                <a:latin typeface="+mj-lt"/>
                <a:ea typeface="Calibri"/>
                <a:cs typeface="Times New Roman"/>
              </a:rPr>
              <a:t>Гипотеза исследования: </a:t>
            </a:r>
            <a:endParaRPr lang="ru-RU" sz="2400" b="1" dirty="0" smtClean="0">
              <a:solidFill>
                <a:srgbClr val="FF0000"/>
              </a:solidFill>
              <a:latin typeface="+mj-lt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b="1" dirty="0" smtClean="0">
                <a:latin typeface="+mj-lt"/>
                <a:ea typeface="Calibri"/>
                <a:cs typeface="Times New Roman"/>
              </a:rPr>
              <a:t>Можно </a:t>
            </a:r>
            <a:r>
              <a:rPr lang="ru-RU" sz="2400" b="1" dirty="0">
                <a:latin typeface="+mj-lt"/>
                <a:ea typeface="Calibri"/>
                <a:cs typeface="Times New Roman"/>
              </a:rPr>
              <a:t>ли вырастить цветы </a:t>
            </a:r>
            <a:endParaRPr lang="ru-RU" sz="2400" b="1" dirty="0" smtClean="0">
              <a:latin typeface="+mj-lt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b="1" dirty="0" smtClean="0">
                <a:latin typeface="+mj-lt"/>
                <a:ea typeface="Calibri"/>
                <a:cs typeface="Times New Roman"/>
              </a:rPr>
              <a:t>зимой </a:t>
            </a:r>
            <a:r>
              <a:rPr lang="ru-RU" sz="2400" b="1" dirty="0">
                <a:latin typeface="+mj-lt"/>
                <a:ea typeface="Calibri"/>
                <a:cs typeface="Times New Roman"/>
              </a:rPr>
              <a:t>в детском саду</a:t>
            </a:r>
            <a:r>
              <a:rPr lang="ru-RU" sz="2400" b="1" dirty="0" smtClean="0">
                <a:latin typeface="+mj-lt"/>
                <a:ea typeface="Calibri"/>
                <a:cs typeface="Times New Roman"/>
              </a:rPr>
              <a:t>?</a:t>
            </a:r>
          </a:p>
          <a:p>
            <a:pPr algn="just">
              <a:spcAft>
                <a:spcPts val="0"/>
              </a:spcAft>
            </a:pPr>
            <a:endParaRPr lang="ru-RU" sz="800" b="1" dirty="0">
              <a:latin typeface="+mj-lt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b="1" dirty="0">
                <a:solidFill>
                  <a:srgbClr val="FF0000"/>
                </a:solidFill>
                <a:latin typeface="+mj-lt"/>
                <a:ea typeface="Calibri"/>
                <a:cs typeface="Times New Roman"/>
              </a:rPr>
              <a:t>Предполагаемые результаты </a:t>
            </a:r>
            <a:endParaRPr lang="ru-RU" sz="2400" b="1" dirty="0" smtClean="0">
              <a:solidFill>
                <a:srgbClr val="FF0000"/>
              </a:solidFill>
              <a:latin typeface="+mj-lt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+mj-lt"/>
                <a:ea typeface="Calibri"/>
                <a:cs typeface="Times New Roman"/>
              </a:rPr>
              <a:t>проекта</a:t>
            </a:r>
            <a:r>
              <a:rPr lang="ru-RU" sz="2400" b="1" dirty="0">
                <a:solidFill>
                  <a:srgbClr val="FF0000"/>
                </a:solidFill>
                <a:latin typeface="+mj-lt"/>
                <a:ea typeface="Calibri"/>
                <a:cs typeface="Times New Roman"/>
              </a:rPr>
              <a:t>: </a:t>
            </a:r>
            <a:endParaRPr lang="ru-RU" sz="2400" b="1" dirty="0" smtClean="0">
              <a:solidFill>
                <a:srgbClr val="FF0000"/>
              </a:solidFill>
              <a:latin typeface="+mj-lt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b="1" dirty="0" smtClean="0">
                <a:latin typeface="+mj-lt"/>
                <a:ea typeface="Calibri"/>
                <a:cs typeface="Times New Roman"/>
              </a:rPr>
              <a:t>вырастить </a:t>
            </a:r>
            <a:r>
              <a:rPr lang="ru-RU" sz="2400" b="1" dirty="0">
                <a:latin typeface="+mj-lt"/>
                <a:ea typeface="Calibri"/>
                <a:cs typeface="Times New Roman"/>
              </a:rPr>
              <a:t>рассаду цветов </a:t>
            </a:r>
            <a:endParaRPr lang="ru-RU" sz="2400" b="1" dirty="0" smtClean="0">
              <a:latin typeface="+mj-lt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b="1" dirty="0" smtClean="0">
                <a:latin typeface="+mj-lt"/>
                <a:ea typeface="Calibri"/>
                <a:cs typeface="Times New Roman"/>
              </a:rPr>
              <a:t>настурции  </a:t>
            </a:r>
            <a:r>
              <a:rPr lang="ru-RU" sz="2400" b="1" dirty="0">
                <a:latin typeface="+mj-lt"/>
                <a:ea typeface="Calibri"/>
                <a:cs typeface="Times New Roman"/>
              </a:rPr>
              <a:t>к празднику </a:t>
            </a:r>
            <a:endParaRPr lang="ru-RU" sz="2400" b="1" dirty="0" smtClean="0">
              <a:latin typeface="+mj-lt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b="1" dirty="0" smtClean="0">
                <a:latin typeface="+mj-lt"/>
                <a:ea typeface="Calibri"/>
                <a:cs typeface="Times New Roman"/>
              </a:rPr>
              <a:t>8 </a:t>
            </a:r>
            <a:r>
              <a:rPr lang="ru-RU" sz="2400" b="1" dirty="0">
                <a:latin typeface="+mj-lt"/>
                <a:ea typeface="Calibri"/>
                <a:cs typeface="Times New Roman"/>
              </a:rPr>
              <a:t>марта </a:t>
            </a:r>
            <a:endParaRPr lang="ru-RU" sz="2400" b="1" dirty="0" smtClean="0">
              <a:latin typeface="+mj-lt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b="1" dirty="0" smtClean="0">
                <a:latin typeface="+mj-lt"/>
                <a:ea typeface="Calibri"/>
                <a:cs typeface="Times New Roman"/>
              </a:rPr>
              <a:t>для </a:t>
            </a:r>
            <a:r>
              <a:rPr lang="ru-RU" sz="2400" b="1" dirty="0">
                <a:latin typeface="+mj-lt"/>
                <a:ea typeface="Calibri"/>
                <a:cs typeface="Times New Roman"/>
              </a:rPr>
              <a:t>наших любимых мам, </a:t>
            </a:r>
            <a:endParaRPr lang="ru-RU" sz="2400" b="1" dirty="0" smtClean="0">
              <a:latin typeface="+mj-lt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b="1" dirty="0" smtClean="0">
                <a:latin typeface="+mj-lt"/>
                <a:ea typeface="Calibri"/>
                <a:cs typeface="Times New Roman"/>
              </a:rPr>
              <a:t>дети </a:t>
            </a:r>
          </a:p>
          <a:p>
            <a:pPr algn="just">
              <a:spcAft>
                <a:spcPts val="0"/>
              </a:spcAft>
            </a:pPr>
            <a:r>
              <a:rPr lang="ru-RU" sz="2400" b="1" dirty="0" smtClean="0">
                <a:latin typeface="+mj-lt"/>
                <a:ea typeface="Calibri"/>
                <a:cs typeface="Times New Roman"/>
              </a:rPr>
              <a:t>получают </a:t>
            </a:r>
            <a:r>
              <a:rPr lang="ru-RU" sz="2400" b="1" dirty="0">
                <a:latin typeface="+mj-lt"/>
                <a:ea typeface="Calibri"/>
                <a:cs typeface="Times New Roman"/>
              </a:rPr>
              <a:t>новые знания, </a:t>
            </a:r>
            <a:endParaRPr lang="ru-RU" sz="2400" b="1" dirty="0" smtClean="0">
              <a:latin typeface="+mj-lt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b="1" dirty="0" smtClean="0">
                <a:latin typeface="+mj-lt"/>
                <a:ea typeface="Calibri"/>
                <a:cs typeface="Times New Roman"/>
              </a:rPr>
              <a:t>умения.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600" b="1" dirty="0">
              <a:latin typeface="+mj-lt"/>
              <a:ea typeface="Calibri"/>
              <a:cs typeface="Times New Roman"/>
            </a:endParaRPr>
          </a:p>
        </p:txBody>
      </p:sp>
      <p:pic>
        <p:nvPicPr>
          <p:cNvPr id="3074" name="Picture 2" descr="C:\Users\ODIN\Desktop\WhatsApp Image 2021-03-01 at 23.26.1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908720"/>
            <a:ext cx="3566626" cy="4755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395536" y="642882"/>
            <a:ext cx="8352928" cy="5557266"/>
          </a:xfrm>
          <a:prstGeom prst="round2DiagRect">
            <a:avLst/>
          </a:prstGeom>
          <a:solidFill>
            <a:srgbClr val="CCFF99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400" b="1" dirty="0" smtClean="0">
              <a:solidFill>
                <a:srgbClr val="FF0000"/>
              </a:solidFill>
              <a:latin typeface="+mj-lt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+mj-lt"/>
                <a:ea typeface="Calibri"/>
                <a:cs typeface="Times New Roman"/>
              </a:rPr>
              <a:t>Подготовительный </a:t>
            </a:r>
            <a:r>
              <a:rPr lang="ru-RU" sz="2400" b="1" dirty="0">
                <a:solidFill>
                  <a:srgbClr val="FF0000"/>
                </a:solidFill>
                <a:latin typeface="+mj-lt"/>
                <a:ea typeface="Calibri"/>
                <a:cs typeface="Times New Roman"/>
              </a:rPr>
              <a:t>этап</a:t>
            </a:r>
            <a:r>
              <a:rPr lang="ru-RU" sz="2400" b="1" dirty="0" smtClean="0">
                <a:solidFill>
                  <a:srgbClr val="FF0000"/>
                </a:solidFill>
                <a:latin typeface="+mj-lt"/>
                <a:ea typeface="Calibri"/>
                <a:cs typeface="Times New Roman"/>
              </a:rPr>
              <a:t>: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400" b="1" dirty="0">
              <a:solidFill>
                <a:srgbClr val="FF0000"/>
              </a:solidFill>
              <a:latin typeface="+mj-lt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+mj-lt"/>
                <a:ea typeface="Calibri"/>
                <a:cs typeface="Times New Roman"/>
              </a:rPr>
              <a:t>1. Изучение литературы о выращивании цветов, о способах ухода за ними.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+mj-lt"/>
                <a:ea typeface="Calibri"/>
                <a:cs typeface="Times New Roman"/>
              </a:rPr>
              <a:t>2. Беседы с детьми, для выявления знаний детей о цветах.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+mj-lt"/>
                <a:ea typeface="Calibri"/>
                <a:cs typeface="Times New Roman"/>
              </a:rPr>
              <a:t>3. Подбор посадочного материала, инвентаря для посадки.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528436468"/>
              </p:ext>
            </p:extLst>
          </p:nvPr>
        </p:nvGraphicFramePr>
        <p:xfrm>
          <a:off x="323528" y="476672"/>
          <a:ext cx="8568952" cy="626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95536" y="260648"/>
            <a:ext cx="8352928" cy="6095286"/>
          </a:xfrm>
          <a:prstGeom prst="round2DiagRect">
            <a:avLst/>
          </a:prstGeom>
          <a:solidFill>
            <a:srgbClr val="CCFF99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200" b="1" dirty="0" smtClean="0">
                <a:solidFill>
                  <a:srgbClr val="FF0000"/>
                </a:solidFill>
                <a:latin typeface="+mj-lt"/>
              </a:rPr>
              <a:t>Основной </a:t>
            </a:r>
            <a:r>
              <a:rPr lang="ru-RU" sz="2200" b="1" dirty="0">
                <a:solidFill>
                  <a:srgbClr val="FF0000"/>
                </a:solidFill>
                <a:latin typeface="+mj-lt"/>
              </a:rPr>
              <a:t>этап:</a:t>
            </a:r>
          </a:p>
          <a:p>
            <a:r>
              <a:rPr lang="ru-RU" sz="2200" b="1" dirty="0">
                <a:latin typeface="+mj-lt"/>
              </a:rPr>
              <a:t>1. Дидактические игры «Подбери по цвету», «Найди цветочек», «Какой?».</a:t>
            </a:r>
          </a:p>
          <a:p>
            <a:r>
              <a:rPr lang="ru-RU" sz="2200" b="1" dirty="0">
                <a:latin typeface="+mj-lt"/>
              </a:rPr>
              <a:t>3. Посев  семян настурции.</a:t>
            </a:r>
          </a:p>
          <a:p>
            <a:r>
              <a:rPr lang="ru-RU" sz="2200" b="1" dirty="0">
                <a:latin typeface="+mj-lt"/>
              </a:rPr>
              <a:t>4. Наблюдение и уход за всходами.</a:t>
            </a:r>
          </a:p>
          <a:p>
            <a:r>
              <a:rPr lang="ru-RU" sz="2200" b="1" dirty="0">
                <a:latin typeface="+mj-lt"/>
              </a:rPr>
              <a:t>5. Эксперимент «Растения и вода»</a:t>
            </a:r>
          </a:p>
          <a:p>
            <a:r>
              <a:rPr lang="ru-RU" sz="2200" b="1" dirty="0">
                <a:latin typeface="+mj-lt"/>
              </a:rPr>
              <a:t>6. Регулярный уход за всходами (полив, рыхление)</a:t>
            </a:r>
          </a:p>
          <a:p>
            <a:r>
              <a:rPr lang="ru-RU" sz="2200" b="1" dirty="0">
                <a:latin typeface="+mj-lt"/>
              </a:rPr>
              <a:t>7. Чтение стихов, </a:t>
            </a:r>
            <a:r>
              <a:rPr lang="ru-RU" sz="2200" b="1" dirty="0" err="1">
                <a:latin typeface="+mj-lt"/>
              </a:rPr>
              <a:t>потешек</a:t>
            </a:r>
            <a:r>
              <a:rPr lang="ru-RU" sz="2200" b="1" dirty="0">
                <a:latin typeface="+mj-lt"/>
              </a:rPr>
              <a:t> и песенок о детях, семье.</a:t>
            </a:r>
          </a:p>
          <a:p>
            <a:r>
              <a:rPr lang="ru-RU" sz="2200" b="1" dirty="0">
                <a:latin typeface="+mj-lt"/>
              </a:rPr>
              <a:t>8. Разучивание песен про маму к утреннику, посвященному 8 Марта.</a:t>
            </a:r>
          </a:p>
          <a:p>
            <a:r>
              <a:rPr lang="ru-RU" sz="2200" b="1" dirty="0">
                <a:latin typeface="+mj-lt"/>
              </a:rPr>
              <a:t>9. Проведение физкультминутки «Выросли цветочки», «Тюльпанчики раскрылись», «Цветочки ото сна проснулись»</a:t>
            </a:r>
          </a:p>
          <a:p>
            <a:r>
              <a:rPr lang="ru-RU" sz="2200" b="1" dirty="0">
                <a:latin typeface="+mj-lt"/>
              </a:rPr>
              <a:t>10. Беседа о маме, о чувствах к маме. Рассматривание иллюстраций о маме, празднике 8 Марта, семейных фотографий.</a:t>
            </a:r>
          </a:p>
          <a:p>
            <a:r>
              <a:rPr lang="ru-RU" sz="2200" b="1" dirty="0">
                <a:latin typeface="+mj-lt"/>
              </a:rPr>
              <a:t>11. Работа с раскрасками «Растения</a:t>
            </a:r>
            <a:r>
              <a:rPr lang="ru-RU" sz="2200" b="1" dirty="0" smtClean="0">
                <a:latin typeface="+mj-lt"/>
              </a:rPr>
              <a:t>».</a:t>
            </a:r>
            <a:endParaRPr lang="ru-RU" sz="22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35193048"/>
              </p:ext>
            </p:extLst>
          </p:nvPr>
        </p:nvGraphicFramePr>
        <p:xfrm>
          <a:off x="323528" y="476672"/>
          <a:ext cx="8568952" cy="626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95536" y="584567"/>
            <a:ext cx="8352928" cy="5447449"/>
          </a:xfrm>
          <a:prstGeom prst="round2DiagRect">
            <a:avLst/>
          </a:prstGeom>
          <a:solidFill>
            <a:srgbClr val="CCFF99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FF0000"/>
                </a:solidFill>
                <a:latin typeface="+mj-lt"/>
                <a:ea typeface="Calibri"/>
                <a:cs typeface="Times New Roman"/>
              </a:rPr>
              <a:t>Заключительный этап</a:t>
            </a:r>
            <a:r>
              <a:rPr lang="ru-RU" sz="2400" b="1" dirty="0" smtClean="0">
                <a:solidFill>
                  <a:srgbClr val="FF0000"/>
                </a:solidFill>
                <a:latin typeface="+mj-lt"/>
                <a:ea typeface="Calibri"/>
                <a:cs typeface="Times New Roman"/>
              </a:rPr>
              <a:t>: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900" b="1" dirty="0">
              <a:latin typeface="+mj-lt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+mj-lt"/>
                <a:ea typeface="Calibri"/>
                <a:cs typeface="Times New Roman"/>
              </a:rPr>
              <a:t>1. Подведение итогов проекта. Рассматривание выросшей рассады.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+mj-lt"/>
                <a:ea typeface="Calibri"/>
                <a:cs typeface="Times New Roman"/>
              </a:rPr>
              <a:t>2. Подготовка презентации для родителей.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+mj-lt"/>
                <a:ea typeface="Calibri"/>
                <a:cs typeface="Times New Roman"/>
              </a:rPr>
              <a:t>3. Вручение выращенной рассады настурции  мамам в канун праздника.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+mj-lt"/>
                <a:ea typeface="Calibri"/>
                <a:cs typeface="Times New Roman"/>
              </a:rPr>
              <a:t>4.Продолжение наблюдения за рассадой в домашних условиях и высаживание рассады с цветочную клумбу или вазон в теплое время года с ведением дневника наблюдений и фотоотчетом</a:t>
            </a:r>
            <a:r>
              <a:rPr lang="ru-RU" sz="2400" b="1" dirty="0" smtClean="0">
                <a:latin typeface="+mj-lt"/>
                <a:ea typeface="Calibri"/>
                <a:cs typeface="Times New Roman"/>
              </a:rPr>
              <a:t>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400" b="1" dirty="0">
              <a:latin typeface="+mj-lt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83778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573</TotalTime>
  <Words>589</Words>
  <Application>Microsoft Office PowerPoint</Application>
  <PresentationFormat>Экран (4:3)</PresentationFormat>
  <Paragraphs>153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Барышниковы</dc:creator>
  <cp:lastModifiedBy>ODIN</cp:lastModifiedBy>
  <cp:revision>74</cp:revision>
  <dcterms:created xsi:type="dcterms:W3CDTF">2015-03-20T11:33:46Z</dcterms:created>
  <dcterms:modified xsi:type="dcterms:W3CDTF">2022-04-05T16:33:38Z</dcterms:modified>
</cp:coreProperties>
</file>