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Первое анкетирование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всегда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0.75000000000000222</c:v>
                </c:pt>
                <c:pt idx="1">
                  <c:v>0.2</c:v>
                </c:pt>
                <c:pt idx="2">
                  <c:v>5.0000000000000114E-2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Второе анкетирование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2.3809523809523895E-2"/>
                </c:manualLayout>
              </c:layout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всегда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0.95000000000000062</c:v>
                </c:pt>
                <c:pt idx="1">
                  <c:v>1.0000000000000044E-2</c:v>
                </c:pt>
                <c:pt idx="2">
                  <c:v>4.0000000000000112E-2</c:v>
                </c:pt>
              </c:numCache>
            </c:numRef>
          </c:val>
        </c:ser>
        <c:axId val="122877056"/>
        <c:axId val="116684288"/>
      </c:barChart>
      <c:catAx>
        <c:axId val="122877056"/>
        <c:scaling>
          <c:orientation val="minMax"/>
        </c:scaling>
        <c:axPos val="b"/>
        <c:tickLblPos val="nextTo"/>
        <c:crossAx val="116684288"/>
        <c:crosses val="autoZero"/>
        <c:auto val="1"/>
        <c:lblAlgn val="ctr"/>
        <c:lblOffset val="100"/>
      </c:catAx>
      <c:valAx>
        <c:axId val="116684288"/>
        <c:scaling>
          <c:orientation val="minMax"/>
        </c:scaling>
        <c:axPos val="l"/>
        <c:majorGridlines>
          <c:spPr>
            <a:ln w="3175"/>
          </c:spPr>
        </c:majorGridlines>
        <c:numFmt formatCode="0%" sourceLinked="1"/>
        <c:tickLblPos val="nextTo"/>
        <c:crossAx val="12287705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Первое анкетирование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0.54</c:v>
                </c:pt>
                <c:pt idx="1">
                  <c:v>0.46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Второе анкетирование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 formatCode="0%">
                  <c:v>1</c:v>
                </c:pt>
                <c:pt idx="1">
                  <c:v>0</c:v>
                </c:pt>
              </c:numCache>
            </c:numRef>
          </c:val>
        </c:ser>
        <c:axId val="153648128"/>
        <c:axId val="153649920"/>
      </c:barChart>
      <c:catAx>
        <c:axId val="153648128"/>
        <c:scaling>
          <c:orientation val="minMax"/>
        </c:scaling>
        <c:axPos val="b"/>
        <c:tickLblPos val="nextTo"/>
        <c:crossAx val="153649920"/>
        <c:crosses val="autoZero"/>
        <c:auto val="1"/>
        <c:lblAlgn val="ctr"/>
        <c:lblOffset val="100"/>
      </c:catAx>
      <c:valAx>
        <c:axId val="153649920"/>
        <c:scaling>
          <c:orientation val="minMax"/>
        </c:scaling>
        <c:axPos val="l"/>
        <c:majorGridlines/>
        <c:numFmt formatCode="0%" sourceLinked="1"/>
        <c:tickLblPos val="nextTo"/>
        <c:crossAx val="15364812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Первое анкетирование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На рюкзаке</c:v>
                </c:pt>
                <c:pt idx="1">
                  <c:v>На рукавах</c:v>
                </c:pt>
                <c:pt idx="2">
                  <c:v>С четырех сторон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0.65000000000000246</c:v>
                </c:pt>
                <c:pt idx="1">
                  <c:v>0.27</c:v>
                </c:pt>
                <c:pt idx="2">
                  <c:v>0.11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Второе анкетирование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На рюкзаке</c:v>
                </c:pt>
                <c:pt idx="1">
                  <c:v>На рукавах</c:v>
                </c:pt>
                <c:pt idx="2">
                  <c:v>С четырех сторон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1</c:v>
                </c:pt>
                <c:pt idx="1">
                  <c:v>1</c:v>
                </c:pt>
                <c:pt idx="2">
                  <c:v>0.78</c:v>
                </c:pt>
              </c:numCache>
            </c:numRef>
          </c:val>
        </c:ser>
        <c:axId val="153794432"/>
        <c:axId val="153795968"/>
      </c:barChart>
      <c:catAx>
        <c:axId val="153794432"/>
        <c:scaling>
          <c:orientation val="minMax"/>
        </c:scaling>
        <c:axPos val="b"/>
        <c:tickLblPos val="nextTo"/>
        <c:crossAx val="153795968"/>
        <c:crosses val="autoZero"/>
        <c:auto val="1"/>
        <c:lblAlgn val="ctr"/>
        <c:lblOffset val="100"/>
      </c:catAx>
      <c:valAx>
        <c:axId val="153795968"/>
        <c:scaling>
          <c:orientation val="minMax"/>
        </c:scaling>
        <c:axPos val="l"/>
        <c:majorGridlines/>
        <c:numFmt formatCode="0%" sourceLinked="1"/>
        <c:tickLblPos val="nextTo"/>
        <c:crossAx val="15379443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КОНФЕРЕНЦИЯ НАУЧНО-ПРАКТИЧЕСКИХ РАБОТ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 «ШАГ В НАУКУ»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Основы безопасности жизнедеятельности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600" b="1" dirty="0" smtClean="0"/>
              <a:t>Засветись, стань заметнее на дороге!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                                 </a:t>
            </a:r>
            <a:r>
              <a:rPr lang="ru-RU" sz="2000" b="1" dirty="0" smtClean="0"/>
              <a:t>Сведения об авторах работы: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            </a:t>
            </a:r>
            <a:r>
              <a:rPr lang="ru-RU" sz="2000" b="1" dirty="0" smtClean="0"/>
              <a:t> </a:t>
            </a:r>
            <a:r>
              <a:rPr lang="ru-RU" sz="2000" dirty="0" smtClean="0"/>
              <a:t>Ларионова Анна Сергеевна  5- А-а  класс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                  Лихачев Илья Андреевич   5-А-а  класс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МБОУ «Гимназия имени Подольских курсантов»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     </a:t>
            </a:r>
            <a:r>
              <a:rPr lang="ru-RU" sz="2000" b="1" dirty="0" smtClean="0"/>
              <a:t>Руководитель: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Федосова Галина Ивановна социальный педагог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                                                       высшей  категории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МБОУ «Гимназия имени Подольских курсантов»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анкетирования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Всегда ли ты соблюдаешь ПДД?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619672" y="2564904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2. Носишь ли ты </a:t>
            </a:r>
            <a:r>
              <a:rPr lang="ru-RU" dirty="0" err="1" smtClean="0"/>
              <a:t>световозвращающие</a:t>
            </a:r>
            <a:r>
              <a:rPr lang="ru-RU" dirty="0" smtClean="0"/>
              <a:t>  элементы?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691680" y="2852936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3. Где ты прикрепляешь </a:t>
            </a:r>
            <a:r>
              <a:rPr lang="ru-RU" dirty="0" err="1" smtClean="0"/>
              <a:t>световозвращающие</a:t>
            </a:r>
            <a:r>
              <a:rPr lang="ru-RU" dirty="0" smtClean="0"/>
              <a:t>  элементы?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763688" y="2852936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Профилактическая работа ЮИД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9458" name="Picture 2" descr="H:\проект ПДД измененный\фото\ilHsuk8pUa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4068002" cy="3051002"/>
          </a:xfrm>
          <a:prstGeom prst="rect">
            <a:avLst/>
          </a:prstGeom>
          <a:noFill/>
        </p:spPr>
      </p:pic>
      <p:pic>
        <p:nvPicPr>
          <p:cNvPr id="19459" name="Picture 3" descr="H:\проект ПДД измененный\фото\BmWbZOwBPu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24744"/>
            <a:ext cx="2139702" cy="2852936"/>
          </a:xfrm>
          <a:prstGeom prst="rect">
            <a:avLst/>
          </a:prstGeom>
          <a:noFill/>
        </p:spPr>
      </p:pic>
      <p:pic>
        <p:nvPicPr>
          <p:cNvPr id="19461" name="Picture 5" descr="H:\проект ПДД измененный\фото\vUZ-kDGDKF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1340768"/>
            <a:ext cx="1890210" cy="2520280"/>
          </a:xfrm>
          <a:prstGeom prst="rect">
            <a:avLst/>
          </a:prstGeom>
          <a:noFill/>
        </p:spPr>
      </p:pic>
      <p:pic>
        <p:nvPicPr>
          <p:cNvPr id="19462" name="Picture 6" descr="H:\проект ПДД измененный\фото\1GwrfdisMX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437112"/>
            <a:ext cx="2938761" cy="2204071"/>
          </a:xfrm>
          <a:prstGeom prst="rect">
            <a:avLst/>
          </a:prstGeom>
          <a:noFill/>
        </p:spPr>
      </p:pic>
      <p:pic>
        <p:nvPicPr>
          <p:cNvPr id="19463" name="Picture 7" descr="H:\проект ПДД измененный\фото\lzhsD0h1Ow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4437112"/>
            <a:ext cx="2784309" cy="2088232"/>
          </a:xfrm>
          <a:prstGeom prst="rect">
            <a:avLst/>
          </a:prstGeom>
          <a:noFill/>
        </p:spPr>
      </p:pic>
      <p:pic>
        <p:nvPicPr>
          <p:cNvPr id="19464" name="Picture 8" descr="H:\проект ПДД измененный\фото\BHQBj1I1ph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4365104"/>
            <a:ext cx="2688298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Анализ  детского - дорожно-транспортного травматизма  в Московской области за 2021 год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2" cy="37730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4838"/>
                <a:gridCol w="1874838"/>
                <a:gridCol w="1874838"/>
                <a:gridCol w="1874838"/>
              </a:tblGrid>
              <a:tr h="943254">
                <a:tc>
                  <a:txBody>
                    <a:bodyPr/>
                    <a:lstStyle/>
                    <a:p>
                      <a:r>
                        <a:rPr lang="ru-RU" dirty="0" smtClean="0"/>
                        <a:t>Отчетный период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2020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2021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+/-</a:t>
                      </a:r>
                      <a:r>
                        <a:rPr lang="ru-RU" baseline="0" dirty="0" smtClean="0"/>
                        <a:t> </a:t>
                      </a:r>
                    </a:p>
                    <a:p>
                      <a:r>
                        <a:rPr lang="ru-RU" baseline="0" dirty="0" smtClean="0"/>
                        <a:t>Абсолютное значение</a:t>
                      </a:r>
                      <a:endParaRPr lang="ru-RU" dirty="0"/>
                    </a:p>
                  </a:txBody>
                  <a:tcPr marL="83326" marR="83326"/>
                </a:tc>
              </a:tr>
              <a:tr h="943254"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ДТП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394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436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+42</a:t>
                      </a:r>
                      <a:endParaRPr lang="ru-RU" dirty="0"/>
                    </a:p>
                  </a:txBody>
                  <a:tcPr marL="83326" marR="83326"/>
                </a:tc>
              </a:tr>
              <a:tr h="943254"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погибших в ДТП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+5</a:t>
                      </a:r>
                      <a:endParaRPr lang="ru-RU" dirty="0"/>
                    </a:p>
                  </a:txBody>
                  <a:tcPr marL="83326" marR="83326"/>
                </a:tc>
              </a:tr>
              <a:tr h="943254"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раненых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414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482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+68</a:t>
                      </a:r>
                      <a:endParaRPr lang="ru-RU" dirty="0"/>
                    </a:p>
                  </a:txBody>
                  <a:tcPr marL="83326" marR="83326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Как видно из таблицы, за прошлый год отмечается увеличение количества ДТП, раненых и погибших в них детей.</a:t>
            </a:r>
          </a:p>
          <a:p>
            <a:pPr>
              <a:buNone/>
            </a:pPr>
            <a:r>
              <a:rPr lang="ru-RU" b="1" dirty="0" smtClean="0"/>
              <a:t>        В 6 батальоне </a:t>
            </a:r>
            <a:r>
              <a:rPr lang="ru-RU" dirty="0" smtClean="0"/>
              <a:t>ДПС  г.о.Подольск, который  территориально обслуживает микрорайон нашей школы  за 2021 год  произошло 10 ДТП, 2 ребёнка погибло и 10 пострадавших.В 2020 году было всего 4 ДТП, и  не было погибших детей.</a:t>
            </a:r>
          </a:p>
          <a:p>
            <a:pPr>
              <a:buNone/>
            </a:pPr>
            <a:r>
              <a:rPr lang="ru-RU" dirty="0" smtClean="0"/>
              <a:t>     В 2021 году количество ДТП с участием несовершеннолетних  в Подольске увеличилось в 2,5 раза!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Распределение пострадавших и погибших в ДТП детей по возрастным категориям 2021 году в Московской области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49" cy="357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99783"/>
                <a:gridCol w="2499783"/>
                <a:gridCol w="24997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Основные возрастные категории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ДТП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 marL="83326" marR="83326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Дошкольники до 7 лет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63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14%</a:t>
                      </a:r>
                      <a:endParaRPr lang="ru-RU" dirty="0"/>
                    </a:p>
                  </a:txBody>
                  <a:tcPr marL="83326" marR="83326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Школьники</a:t>
                      </a:r>
                      <a:r>
                        <a:rPr lang="ru-RU" b="1" baseline="0" dirty="0" smtClean="0"/>
                        <a:t> начальных классов от 7 до 11 лет</a:t>
                      </a:r>
                      <a:endParaRPr lang="ru-RU" b="1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228</a:t>
                      </a:r>
                      <a:endParaRPr lang="ru-RU" b="1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52%</a:t>
                      </a:r>
                      <a:endParaRPr lang="ru-RU" b="1" dirty="0"/>
                    </a:p>
                  </a:txBody>
                  <a:tcPr marL="83326" marR="83326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Школьники средних классов от 11 до14 лет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87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20%</a:t>
                      </a:r>
                      <a:endParaRPr lang="ru-RU" dirty="0"/>
                    </a:p>
                  </a:txBody>
                  <a:tcPr marL="83326" marR="83326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Школьники старших классов</a:t>
                      </a:r>
                      <a:r>
                        <a:rPr lang="ru-RU" baseline="0" dirty="0" smtClean="0"/>
                        <a:t> от 14 до 16 лет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85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19%</a:t>
                      </a:r>
                      <a:endParaRPr lang="ru-RU" dirty="0"/>
                    </a:p>
                  </a:txBody>
                  <a:tcPr marL="83326" marR="83326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Итого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436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 marL="83326" marR="83326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Из данной таблицы  мы видим , что чаще всего в ДТП попадают  дети от 7 до 11 лет, это учащиеся начальной школы. За 2021 год  в Московской области,  дети данного возраста попадали в ДТП  - 228  раз. Это 52%  от всех дорожных происшествий, связанных с несовершеннолетними участниками.</a:t>
            </a:r>
          </a:p>
          <a:p>
            <a:pPr>
              <a:buNone/>
            </a:pPr>
            <a:r>
              <a:rPr lang="ru-RU" b="1" dirty="0" smtClean="0"/>
              <a:t>Учащиеся начальной школы чаще всего попадают в ДТП!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/>
              <a:t>Цель проекта: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Формирование дорожной культуры учащихся-пешеходов.</a:t>
            </a:r>
          </a:p>
          <a:p>
            <a:pPr>
              <a:buNone/>
            </a:pPr>
            <a:r>
              <a:rPr lang="ru-RU" dirty="0" smtClean="0"/>
              <a:t> Научить учащихся начальной школы  Гимназии использовать </a:t>
            </a:r>
            <a:r>
              <a:rPr lang="ru-RU" dirty="0" err="1" smtClean="0"/>
              <a:t>световозвращающие</a:t>
            </a:r>
            <a:r>
              <a:rPr lang="ru-RU" dirty="0" smtClean="0"/>
              <a:t>  элементы на своей  одежде</a:t>
            </a:r>
          </a:p>
          <a:p>
            <a:pPr>
              <a:buNone/>
            </a:pPr>
            <a:r>
              <a:rPr lang="ru-RU" b="1" dirty="0" smtClean="0"/>
              <a:t>ЗАДАЧИ ПРОЕКТА: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Профилактика детского дорожно-транспортного травматизма.</a:t>
            </a:r>
          </a:p>
          <a:p>
            <a:pPr lvl="0">
              <a:buNone/>
            </a:pPr>
            <a:r>
              <a:rPr lang="ru-RU" dirty="0" smtClean="0"/>
              <a:t>Создание у школьников безопасной модели поведения на дорогах в темное время суток.</a:t>
            </a:r>
          </a:p>
          <a:p>
            <a:pPr lvl="0">
              <a:buNone/>
            </a:pPr>
            <a:r>
              <a:rPr lang="ru-RU" dirty="0" smtClean="0"/>
              <a:t>Осознание   необходимости использования  </a:t>
            </a:r>
            <a:r>
              <a:rPr lang="ru-RU" dirty="0" err="1" smtClean="0"/>
              <a:t>световозвращающих</a:t>
            </a:r>
            <a:r>
              <a:rPr lang="ru-RU" dirty="0" smtClean="0"/>
              <a:t> элементов на одежде пешеходов.</a:t>
            </a:r>
          </a:p>
          <a:p>
            <a:pPr lvl="0">
              <a:buNone/>
            </a:pPr>
            <a:r>
              <a:rPr lang="ru-RU" dirty="0" smtClean="0"/>
              <a:t>Привитие навыка неукоснительного соблюдения учащимися ПДД.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Планируемые результаты: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>
              <a:buNone/>
            </a:pPr>
            <a:r>
              <a:rPr lang="ru-RU" dirty="0" smtClean="0"/>
              <a:t>Формирование у детей знаний, представлений о </a:t>
            </a:r>
            <a:r>
              <a:rPr lang="ru-RU" dirty="0" err="1" smtClean="0"/>
              <a:t>световозвращающих</a:t>
            </a:r>
            <a:r>
              <a:rPr lang="ru-RU" dirty="0" smtClean="0"/>
              <a:t> элементах - </a:t>
            </a:r>
            <a:r>
              <a:rPr lang="ru-RU" dirty="0" err="1" smtClean="0"/>
              <a:t>фликерах</a:t>
            </a:r>
            <a:r>
              <a:rPr lang="ru-RU" dirty="0" smtClean="0"/>
              <a:t>;</a:t>
            </a:r>
          </a:p>
          <a:p>
            <a:pPr lvl="0">
              <a:buNone/>
            </a:pPr>
            <a:r>
              <a:rPr lang="ru-RU" dirty="0" smtClean="0"/>
              <a:t>Приучать  детей всегда носить  </a:t>
            </a:r>
            <a:r>
              <a:rPr lang="ru-RU" dirty="0" err="1" smtClean="0"/>
              <a:t>световозвращающие</a:t>
            </a:r>
            <a:r>
              <a:rPr lang="ru-RU" dirty="0" smtClean="0"/>
              <a:t>   элементы на одежде;</a:t>
            </a:r>
          </a:p>
          <a:p>
            <a:pPr lvl="0">
              <a:buNone/>
            </a:pPr>
            <a:r>
              <a:rPr lang="ru-RU" dirty="0" smtClean="0"/>
              <a:t>Развивать у учащихся  умение ориентироваться в дорожной  ситуации;</a:t>
            </a:r>
          </a:p>
          <a:p>
            <a:pPr lvl="0">
              <a:buNone/>
            </a:pPr>
            <a:r>
              <a:rPr lang="ru-RU" dirty="0" smtClean="0"/>
              <a:t>Повышение уровня мотивации к занятиям по изучению ПДД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>Эксперимент 1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u="sng" dirty="0" smtClean="0"/>
              <a:t>Лихачев Илья</a:t>
            </a:r>
            <a:r>
              <a:rPr lang="ru-RU" sz="2700" dirty="0" smtClean="0"/>
              <a:t>. Дата проведения  4 января 2022, время 19.30.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r>
              <a:rPr lang="ru-RU" sz="1800" b="1" dirty="0" smtClean="0"/>
              <a:t>Вывод</a:t>
            </a:r>
            <a:r>
              <a:rPr lang="ru-RU" sz="1800" dirty="0" smtClean="0"/>
              <a:t>:  </a:t>
            </a:r>
            <a:r>
              <a:rPr lang="ru-RU" sz="1800" dirty="0" err="1" smtClean="0"/>
              <a:t>световозвращатели</a:t>
            </a:r>
            <a:r>
              <a:rPr lang="ru-RU" sz="1800" dirty="0" smtClean="0"/>
              <a:t> помогают  ночью сделать человека  заметным на дороге. Расстояние , на котором водитель в темное время суток видит пешехода со </a:t>
            </a:r>
            <a:r>
              <a:rPr lang="ru-RU" sz="1800" dirty="0" err="1" smtClean="0"/>
              <a:t>световозвращателями</a:t>
            </a:r>
            <a:r>
              <a:rPr lang="ru-RU" sz="1800" dirty="0" smtClean="0"/>
              <a:t>, увеличивается в 3 раза.</a:t>
            </a:r>
            <a:endParaRPr lang="ru-RU" sz="1800" dirty="0"/>
          </a:p>
        </p:txBody>
      </p:sp>
      <p:pic>
        <p:nvPicPr>
          <p:cNvPr id="17410" name="Picture 2" descr="H:\ПДД Эксперимент\IMG_20220111_2058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052736"/>
            <a:ext cx="3744415" cy="3744416"/>
          </a:xfrm>
          <a:prstGeom prst="rect">
            <a:avLst/>
          </a:prstGeom>
          <a:noFill/>
        </p:spPr>
      </p:pic>
      <p:pic>
        <p:nvPicPr>
          <p:cNvPr id="17411" name="Picture 3" descr="H:\ПДД Эксперимент\IMG_20220111_2058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052736"/>
            <a:ext cx="3816424" cy="3816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Эксперимент 2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Ларионова Анна. Дата проведения 16 января, время 19.00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C:\Users\Larionov\Desktop\пдд\DSC_026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 bwMode="auto">
          <a:xfrm>
            <a:off x="1115616" y="1052736"/>
            <a:ext cx="3545378" cy="25520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Larionov\Desktop\пдд\DSC_0272.JPG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052736"/>
            <a:ext cx="3546276" cy="25922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1043608" y="3861048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/>
              <a:t>Вывод: </a:t>
            </a:r>
            <a:r>
              <a:rPr lang="ru-RU" dirty="0" smtClean="0"/>
              <a:t>в темной одежде без </a:t>
            </a:r>
            <a:r>
              <a:rPr lang="ru-RU" dirty="0" err="1" smtClean="0"/>
              <a:t>световозвращателей</a:t>
            </a:r>
            <a:r>
              <a:rPr lang="ru-RU" dirty="0" smtClean="0"/>
              <a:t>, пешеход плохо заметен на дороге, его видно лишь с 20 метров. Светлая одежда в 2 раза увеличивает расстояние, с которого виден пешеход.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 </a:t>
            </a:r>
            <a:r>
              <a:rPr lang="ru-RU" dirty="0" err="1" smtClean="0"/>
              <a:t>световозвращателями</a:t>
            </a:r>
            <a:endParaRPr lang="ru-RU" dirty="0"/>
          </a:p>
        </p:txBody>
      </p:sp>
      <p:pic>
        <p:nvPicPr>
          <p:cNvPr id="4" name="Содержимое 3" descr="C:\Users\Larionov\Desktop\пдд\DSC_028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4680520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Larionov\Desktop\пдд\IMG_20220116_181812_resized_20220116_072247408.jpg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cx="http://schemas.microsoft.com/office/drawing/2014/chartex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28800"/>
            <a:ext cx="3942234" cy="280831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4549676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Со  </a:t>
            </a:r>
            <a:r>
              <a:rPr lang="ru-RU" dirty="0" err="1" smtClean="0"/>
              <a:t>световозвращателями</a:t>
            </a:r>
            <a:r>
              <a:rPr lang="ru-RU" dirty="0" smtClean="0"/>
              <a:t>  водитель видит пешехода на расстояние от 100  до 150 метров. На пешеходе должно быть не менее 4 </a:t>
            </a:r>
            <a:r>
              <a:rPr lang="ru-RU" dirty="0" err="1" smtClean="0"/>
              <a:t>фликеров</a:t>
            </a:r>
            <a:r>
              <a:rPr lang="ru-RU" dirty="0" smtClean="0"/>
              <a:t>, что бы быть заметным  со  всех сторон: на рукавах, на груди, на спине.</a:t>
            </a:r>
          </a:p>
          <a:p>
            <a:pPr>
              <a:buNone/>
            </a:pPr>
            <a:r>
              <a:rPr lang="ru-RU" dirty="0" smtClean="0"/>
              <a:t>Свет фар, попадая на  специальную поверхность </a:t>
            </a:r>
            <a:r>
              <a:rPr lang="ru-RU" dirty="0" err="1" smtClean="0"/>
              <a:t>фликера</a:t>
            </a:r>
            <a:r>
              <a:rPr lang="ru-RU" dirty="0" smtClean="0"/>
              <a:t> , преломляется и отражается обратно в сторону автомобиля.</a:t>
            </a:r>
          </a:p>
          <a:p>
            <a:pPr>
              <a:buNone/>
            </a:pPr>
            <a:r>
              <a:rPr lang="ru-RU" dirty="0" err="1" smtClean="0"/>
              <a:t>Световозвращатели</a:t>
            </a:r>
            <a:r>
              <a:rPr lang="ru-RU" dirty="0" smtClean="0"/>
              <a:t> помогают сделать человека  ночью заметным на дороге!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73</TotalTime>
  <Words>460</Words>
  <Application>Microsoft Office PowerPoint</Application>
  <PresentationFormat>Экран (4:3)</PresentationFormat>
  <Paragraphs>82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КОНФЕРЕНЦИЯ НАУЧНО-ПРАКТИЧЕСКИХ РАБОТ  «ШАГ В НАУКУ» Основы безопасности жизнедеятельности     Засветись, стань заметнее на дороге!                                                                                       Сведения об авторах работы:                                                               Ларионова Анна Сергеевна  5- А-а  класс                                                                    Лихачев Илья Андреевич   5-А-а  класс                                                  МБОУ «Гимназия имени Подольских курсантов»                                                       Руководитель:                                                  Федосова Галина Ивановна социальный педагог                                                                                                         высшей  категории                                                  МБОУ «Гимназия имени Подольских курсантов» </vt:lpstr>
      <vt:lpstr>Анализ  детского - дорожно-транспортного травматизма  в Московской области за 2021 год </vt:lpstr>
      <vt:lpstr>Слайд 3</vt:lpstr>
      <vt:lpstr>Распределение пострадавших и погибших в ДТП детей по возрастным категориям 2021 году в Московской области </vt:lpstr>
      <vt:lpstr>Слайд 5</vt:lpstr>
      <vt:lpstr>Слайд 6</vt:lpstr>
      <vt:lpstr>Эксперимент 1 Лихачев Илья. Дата проведения  4 января 2022, время 19.30. </vt:lpstr>
      <vt:lpstr>Эксперимент 2 Ларионова Анна. Дата проведения 16 января, время 19.00 </vt:lpstr>
      <vt:lpstr>Со световозвращателями</vt:lpstr>
      <vt:lpstr>Результаты анкетирования</vt:lpstr>
      <vt:lpstr>Слайд 11</vt:lpstr>
      <vt:lpstr>Слайд 12</vt:lpstr>
      <vt:lpstr>Профилактическая работа ЮИД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КОНФЕРЕНЦИЯ НАУЧНО-ПРАКТИЧЕСКИХ РАБОТ  «ШАГ В НАУКУ» Основы безопасности жизнедеятельности     Засветись, стань заметнее на дороге!                                                                                       Сведения об авторах работы:                                                               Ларионова Анна Сергеевна  5- А-а  класс                                                                    Лихачев Илья Андреевич   5-А-а  класс                                                  МБОУ «Гимназия имени Подольских курсантов»                                                       Руководитель:                                                  Федосова Галина Ивановна социальный педагог                                                                                                         высшей  категории                                                  МБОУ «Гимназия имени Подольских курсантов» </dc:title>
  <dc:creator>Павел</dc:creator>
  <cp:lastModifiedBy>Галина</cp:lastModifiedBy>
  <cp:revision>13</cp:revision>
  <dcterms:created xsi:type="dcterms:W3CDTF">2022-02-08T15:30:50Z</dcterms:created>
  <dcterms:modified xsi:type="dcterms:W3CDTF">2022-04-05T14:58:55Z</dcterms:modified>
</cp:coreProperties>
</file>