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79" r:id="rId2"/>
    <p:sldId id="267" r:id="rId3"/>
    <p:sldId id="256" r:id="rId4"/>
    <p:sldId id="258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8" r:id="rId21"/>
    <p:sldId id="276" r:id="rId22"/>
    <p:sldId id="277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203" autoAdjust="0"/>
  </p:normalViewPr>
  <p:slideViewPr>
    <p:cSldViewPr>
      <p:cViewPr varScale="1">
        <p:scale>
          <a:sx n="90" d="100"/>
          <a:sy n="90" d="100"/>
        </p:scale>
        <p:origin x="123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B70AC-62B6-44D1-932B-A1061F17EC7F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0BF00-CAE5-4B61-8CD0-575B2597E0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922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0BF00-CAE5-4B61-8CD0-575B2597E045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65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4267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Проект</a:t>
            </a:r>
            <a:br>
              <a:rPr lang="ru-RU" dirty="0" smtClean="0"/>
            </a:br>
            <a:r>
              <a:rPr lang="ru-RU" dirty="0" smtClean="0"/>
              <a:t>                «Подкормите птиц зимой».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  </a:t>
            </a:r>
            <a:br>
              <a:rPr lang="ru-RU" dirty="0" smtClean="0"/>
            </a:br>
            <a:r>
              <a:rPr lang="ru-RU" dirty="0" smtClean="0"/>
              <a:t>                                                     </a:t>
            </a:r>
            <a:r>
              <a:rPr lang="ru-RU" sz="2700" dirty="0" smtClean="0"/>
              <a:t>МБДОУ № 10 «РОСИНКА»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              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                                 № 07 «КУЗНЕЧИКИ»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                                     СТАРШАЯ ГРУППА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         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</a:t>
            </a:r>
            <a:br>
              <a:rPr lang="ru-RU" sz="2700" dirty="0" smtClean="0"/>
            </a:br>
            <a:r>
              <a:rPr lang="ru-RU" sz="2700" dirty="0" smtClean="0"/>
              <a:t>                                                           </a:t>
            </a:r>
            <a:r>
              <a:rPr lang="ru-RU" sz="2200" dirty="0" smtClean="0"/>
              <a:t>2018 </a:t>
            </a:r>
            <a:r>
              <a:rPr lang="ru-RU" sz="2200" dirty="0" smtClean="0"/>
              <a:t>ГОД </a:t>
            </a:r>
            <a:endParaRPr lang="ru-RU" sz="2200" dirty="0"/>
          </a:p>
        </p:txBody>
      </p:sp>
      <p:pic>
        <p:nvPicPr>
          <p:cNvPr id="4" name="Picture 2" descr="http://images-photo.ru/_ph/7/2/770318043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3505200" y="2057400"/>
            <a:ext cx="1820563" cy="161925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0"/>
            <a:ext cx="8839200" cy="50292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u="sng" dirty="0" smtClean="0"/>
              <a:t>Продукт проекта: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 оформление карточек, дидактических и подвижных        </a:t>
            </a:r>
            <a:br>
              <a:rPr lang="ru-RU" sz="2800" dirty="0" smtClean="0"/>
            </a:br>
            <a:r>
              <a:rPr lang="ru-RU" sz="2800" dirty="0" smtClean="0"/>
              <a:t>   игр;</a:t>
            </a:r>
            <a:br>
              <a:rPr lang="ru-RU" sz="2800" dirty="0" smtClean="0"/>
            </a:br>
            <a:r>
              <a:rPr lang="ru-RU" sz="2800" dirty="0" smtClean="0"/>
              <a:t>-  серия конспектов;</a:t>
            </a:r>
            <a:br>
              <a:rPr lang="ru-RU" sz="2800" dirty="0" smtClean="0"/>
            </a:br>
            <a:r>
              <a:rPr lang="ru-RU" sz="2800" dirty="0" smtClean="0"/>
              <a:t>-  изготовление кормушек</a:t>
            </a:r>
            <a:br>
              <a:rPr lang="ru-RU" sz="2800" dirty="0" smtClean="0"/>
            </a:br>
            <a:r>
              <a:rPr lang="ru-RU" sz="2800" dirty="0" smtClean="0"/>
              <a:t>-  оформление выставки детского творчества;</a:t>
            </a:r>
            <a:br>
              <a:rPr lang="ru-RU" sz="2800" dirty="0" smtClean="0"/>
            </a:br>
            <a:r>
              <a:rPr lang="ru-RU" sz="2800" dirty="0" smtClean="0"/>
              <a:t>-  оформление папки для родителей по теме:       </a:t>
            </a:r>
            <a:br>
              <a:rPr lang="ru-RU" sz="2800" dirty="0" smtClean="0"/>
            </a:br>
            <a:r>
              <a:rPr lang="ru-RU" sz="2800" dirty="0" smtClean="0"/>
              <a:t>   «Подкормите птиц зимой»;</a:t>
            </a:r>
            <a:br>
              <a:rPr lang="ru-RU" sz="2800" dirty="0" smtClean="0"/>
            </a:br>
            <a:r>
              <a:rPr lang="ru-RU" sz="2800" dirty="0" smtClean="0"/>
              <a:t> -  презентация проекта.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Заключительный этап.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Защита проекта в форме презентации на педагогическом совете.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В реализации проектной деятельности:</a:t>
            </a:r>
            <a:br>
              <a:rPr lang="ru-RU" sz="2800" dirty="0" smtClean="0"/>
            </a:br>
            <a:r>
              <a:rPr lang="ru-RU" sz="2800" dirty="0" smtClean="0"/>
              <a:t>1. Знания детей о птицах расширились;</a:t>
            </a:r>
            <a:br>
              <a:rPr lang="ru-RU" sz="2800" dirty="0" smtClean="0"/>
            </a:br>
            <a:r>
              <a:rPr lang="ru-RU" sz="2800" dirty="0" smtClean="0"/>
              <a:t>2. Дети научились отличать перелётных птиц от зимующих;</a:t>
            </a:r>
            <a:br>
              <a:rPr lang="ru-RU" sz="2800" dirty="0" smtClean="0"/>
            </a:br>
            <a:r>
              <a:rPr lang="ru-RU" sz="2800" dirty="0" smtClean="0"/>
              <a:t>3. На протяжении реализации проекта  у детей развивалась связная речь, активизировался словарь;</a:t>
            </a:r>
            <a:br>
              <a:rPr lang="ru-RU" sz="2800" dirty="0" smtClean="0"/>
            </a:br>
            <a:r>
              <a:rPr lang="ru-RU" sz="2800" dirty="0" smtClean="0"/>
              <a:t>4. Дети научились правильно подкармливать птиц;</a:t>
            </a:r>
            <a:br>
              <a:rPr lang="ru-RU" sz="2800" dirty="0" smtClean="0"/>
            </a:br>
            <a:r>
              <a:rPr lang="ru-RU" sz="2800" dirty="0" smtClean="0"/>
              <a:t>5. У детей появилось доброе и заботливое отношение к птицам.</a:t>
            </a:r>
            <a:br>
              <a:rPr lang="ru-RU" sz="2800" dirty="0" smtClean="0"/>
            </a:br>
            <a:r>
              <a:rPr lang="ru-RU" sz="2800" dirty="0" smtClean="0"/>
              <a:t>6. У детей повысился познавательный интерес.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pPr algn="l"/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Литература:</a:t>
            </a:r>
            <a:br>
              <a:rPr lang="ru-RU" sz="2200" b="1" dirty="0" smtClean="0"/>
            </a:br>
            <a:r>
              <a:rPr lang="ru-RU" sz="2200" b="1" dirty="0" smtClean="0"/>
              <a:t>- </a:t>
            </a:r>
            <a:r>
              <a:rPr lang="ru-RU" sz="2200" dirty="0" smtClean="0"/>
              <a:t>Бондаренко Т. М., Экологические занятия с детьми 5-6 лет: Практическое пособие для воспитателей и методистов ДОУ. – Воронеж: ЧП </a:t>
            </a:r>
            <a:r>
              <a:rPr lang="ru-RU" sz="2200" dirty="0" err="1" smtClean="0"/>
              <a:t>Лакоценин</a:t>
            </a:r>
            <a:r>
              <a:rPr lang="ru-RU" sz="2200" dirty="0" smtClean="0"/>
              <a:t> С. С., 2007.</a:t>
            </a:r>
            <a:br>
              <a:rPr lang="ru-RU" sz="2200" dirty="0" smtClean="0"/>
            </a:br>
            <a:r>
              <a:rPr lang="ru-RU" sz="2200" dirty="0" smtClean="0"/>
              <a:t>- Программа воспитания и обучения в детском саду под редакцией М. А. Васильевой, В.В.Гербовой, Т. С. Комаровой.</a:t>
            </a:r>
            <a:br>
              <a:rPr lang="ru-RU" sz="2200" dirty="0" smtClean="0"/>
            </a:br>
            <a:r>
              <a:rPr lang="ru-RU" sz="2200" dirty="0" smtClean="0"/>
              <a:t>- Т.А.Шорыгина «Птицы. Какие они?» М.,2003 г.</a:t>
            </a:r>
            <a:br>
              <a:rPr lang="ru-RU" sz="2200" dirty="0" smtClean="0"/>
            </a:br>
            <a:r>
              <a:rPr lang="ru-RU" sz="2200" dirty="0" smtClean="0"/>
              <a:t>- Т.А.Шорыгина «Какие месяцы в году» М.,1999 г.</a:t>
            </a:r>
            <a:br>
              <a:rPr lang="ru-RU" sz="2200" dirty="0" smtClean="0"/>
            </a:br>
            <a:r>
              <a:rPr lang="ru-RU" sz="2200" dirty="0" smtClean="0"/>
              <a:t>- «Мы» программа экологического образования детей (справочник интересные факты о жизни птиц).</a:t>
            </a:r>
            <a:br>
              <a:rPr lang="ru-RU" sz="2200" dirty="0" smtClean="0"/>
            </a:br>
            <a:r>
              <a:rPr lang="ru-RU" sz="2200" dirty="0" smtClean="0"/>
              <a:t>- В союзе с природой. </a:t>
            </a:r>
            <a:r>
              <a:rPr lang="ru-RU" sz="2200" dirty="0" err="1" smtClean="0"/>
              <a:t>Л.И.Грехова</a:t>
            </a:r>
            <a:r>
              <a:rPr lang="ru-RU" sz="2200" dirty="0" smtClean="0"/>
              <a:t>, М.,1999 г.</a:t>
            </a:r>
            <a:br>
              <a:rPr lang="ru-RU" sz="2200" dirty="0" smtClean="0"/>
            </a:br>
            <a:r>
              <a:rPr lang="ru-RU" sz="2200" dirty="0" smtClean="0"/>
              <a:t>- </a:t>
            </a:r>
            <a:r>
              <a:rPr lang="ru-RU" sz="2200" dirty="0" err="1" smtClean="0"/>
              <a:t>Л.П.Молодова</a:t>
            </a:r>
            <a:r>
              <a:rPr lang="ru-RU" sz="2200" dirty="0" smtClean="0"/>
              <a:t> «Экологические праздники для детей» М.,1999 г.</a:t>
            </a:r>
            <a:br>
              <a:rPr lang="ru-RU" sz="2200" dirty="0" smtClean="0"/>
            </a:br>
            <a:r>
              <a:rPr lang="ru-RU" sz="2200" dirty="0" smtClean="0"/>
              <a:t>- Журнал «Юный натуралист» - 1994. - №2, 11; 1995, - №2; 1996 -№3,4,11; 1997, - №2</a:t>
            </a:r>
            <a:br>
              <a:rPr lang="ru-RU" sz="2200" dirty="0" smtClean="0"/>
            </a:br>
            <a:r>
              <a:rPr lang="ru-RU" sz="2200" dirty="0" smtClean="0"/>
              <a:t>- Журнал «Обруч» - 2011.- №2</a:t>
            </a:r>
            <a:r>
              <a:rPr lang="ru-RU" sz="2200" smtClean="0"/>
              <a:t/>
            </a:r>
            <a:br>
              <a:rPr lang="ru-RU" sz="2200" smtClean="0"/>
            </a:br>
            <a:r>
              <a:rPr lang="ru-RU" sz="2200" smtClean="0"/>
              <a:t/>
            </a:r>
            <a:br>
              <a:rPr lang="ru-RU" sz="2200" smtClean="0"/>
            </a:br>
            <a:endParaRPr lang="ru-RU" sz="22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123\Desktop\Новая фото)\DCIM\_20PHOTO\_AM_18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53000" y="3714750"/>
            <a:ext cx="4191000" cy="3143250"/>
          </a:xfrm>
          <a:prstGeom prst="rect">
            <a:avLst/>
          </a:prstGeom>
          <a:noFill/>
        </p:spPr>
      </p:pic>
      <p:pic>
        <p:nvPicPr>
          <p:cNvPr id="25603" name="Picture 3" descr="C:\Users\123\Desktop\Новая фото)\DCIM\_20PHOTO\_AM_18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62200" y="228600"/>
            <a:ext cx="4191000" cy="3143250"/>
          </a:xfrm>
          <a:prstGeom prst="rect">
            <a:avLst/>
          </a:prstGeom>
          <a:noFill/>
        </p:spPr>
      </p:pic>
      <p:pic>
        <p:nvPicPr>
          <p:cNvPr id="25604" name="Picture 4" descr="C:\Users\123\Desktop\Новая фото)\DCIM\_20PHOTO\_AM_18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65760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123\Desktop\Новая фото)\DCIM\_20PHOTO\_AM_1809_2.JPG"/>
          <p:cNvPicPr>
            <a:picLocks noChangeAspect="1" noChangeArrowheads="1"/>
          </p:cNvPicPr>
          <p:nvPr/>
        </p:nvPicPr>
        <p:blipFill>
          <a:blip r:embed="rId2" cstate="screen">
            <a:lum contrast="21000"/>
          </a:blip>
          <a:srcRect/>
          <a:stretch>
            <a:fillRect/>
          </a:stretch>
        </p:blipFill>
        <p:spPr bwMode="auto">
          <a:xfrm>
            <a:off x="3048000" y="0"/>
            <a:ext cx="2857500" cy="3810000"/>
          </a:xfrm>
          <a:prstGeom prst="rect">
            <a:avLst/>
          </a:prstGeom>
          <a:noFill/>
        </p:spPr>
      </p:pic>
      <p:pic>
        <p:nvPicPr>
          <p:cNvPr id="26627" name="Picture 3" descr="C:\Users\123\Desktop\Новая фото)\DCIM\_20PHOTO\_AM_1808.JPG"/>
          <p:cNvPicPr>
            <a:picLocks noChangeAspect="1" noChangeArrowheads="1"/>
          </p:cNvPicPr>
          <p:nvPr/>
        </p:nvPicPr>
        <p:blipFill>
          <a:blip r:embed="rId3" cstate="screen">
            <a:lum contrast="26000"/>
          </a:blip>
          <a:srcRect/>
          <a:stretch>
            <a:fillRect/>
          </a:stretch>
        </p:blipFill>
        <p:spPr bwMode="auto">
          <a:xfrm>
            <a:off x="6057900" y="2743200"/>
            <a:ext cx="3086100" cy="4114800"/>
          </a:xfrm>
          <a:prstGeom prst="rect">
            <a:avLst/>
          </a:prstGeom>
          <a:noFill/>
        </p:spPr>
      </p:pic>
      <p:pic>
        <p:nvPicPr>
          <p:cNvPr id="26628" name="Picture 4" descr="C:\Users\123\Desktop\Новая фото)\DCIM\_20PHOTO\_AM_1805.JPG"/>
          <p:cNvPicPr>
            <a:picLocks noChangeAspect="1" noChangeArrowheads="1"/>
          </p:cNvPicPr>
          <p:nvPr/>
        </p:nvPicPr>
        <p:blipFill>
          <a:blip r:embed="rId4" cstate="screen">
            <a:lum contrast="22000"/>
          </a:blip>
          <a:srcRect/>
          <a:stretch>
            <a:fillRect/>
          </a:stretch>
        </p:blipFill>
        <p:spPr bwMode="auto">
          <a:xfrm>
            <a:off x="0" y="2895600"/>
            <a:ext cx="2971800" cy="3962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23\Desktop\Новая фото)\DCIM\_20PHOTO\_AM_178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123\Desktop\Новая фото)\DCIM\_20PHOTO\_AM_1748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895600" cy="3860800"/>
          </a:xfrm>
          <a:prstGeom prst="rect">
            <a:avLst/>
          </a:prstGeom>
          <a:noFill/>
        </p:spPr>
      </p:pic>
      <p:pic>
        <p:nvPicPr>
          <p:cNvPr id="28675" name="Picture 3" descr="C:\Users\123\Desktop\Новая фото)\DCIM\_20PHOTO\_AM_174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43650" y="0"/>
            <a:ext cx="2800350" cy="3733800"/>
          </a:xfrm>
          <a:prstGeom prst="rect">
            <a:avLst/>
          </a:prstGeom>
          <a:noFill/>
        </p:spPr>
      </p:pic>
      <p:pic>
        <p:nvPicPr>
          <p:cNvPr id="28676" name="Picture 4" descr="C:\Users\123\Desktop\Новая фото)\DCIM\_20PHOTO\_AM_1746_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0" y="2514600"/>
            <a:ext cx="3257550" cy="4343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123\Desktop\Новая фото)\DCIM\_20PHOTO\_AM_1745.JPG"/>
          <p:cNvPicPr>
            <a:picLocks noChangeAspect="1" noChangeArrowheads="1"/>
          </p:cNvPicPr>
          <p:nvPr/>
        </p:nvPicPr>
        <p:blipFill>
          <a:blip r:embed="rId2" cstate="screen">
            <a:lum contrast="12000"/>
          </a:blip>
          <a:srcRect/>
          <a:stretch>
            <a:fillRect/>
          </a:stretch>
        </p:blipFill>
        <p:spPr bwMode="auto">
          <a:xfrm>
            <a:off x="0" y="0"/>
            <a:ext cx="4267200" cy="3200400"/>
          </a:xfrm>
          <a:prstGeom prst="rect">
            <a:avLst/>
          </a:prstGeom>
          <a:noFill/>
        </p:spPr>
      </p:pic>
      <p:pic>
        <p:nvPicPr>
          <p:cNvPr id="29699" name="Picture 3" descr="C:\Users\123\Desktop\Новая фото)\DCIM\_20PHOTO\_AM_1740.JPG"/>
          <p:cNvPicPr>
            <a:picLocks noChangeAspect="1" noChangeArrowheads="1"/>
          </p:cNvPicPr>
          <p:nvPr/>
        </p:nvPicPr>
        <p:blipFill>
          <a:blip r:embed="rId3" cstate="screen">
            <a:lum contrast="21000"/>
          </a:blip>
          <a:srcRect/>
          <a:stretch>
            <a:fillRect/>
          </a:stretch>
        </p:blipFill>
        <p:spPr bwMode="auto">
          <a:xfrm>
            <a:off x="4673600" y="3505200"/>
            <a:ext cx="4470400" cy="3352800"/>
          </a:xfrm>
          <a:prstGeom prst="rect">
            <a:avLst/>
          </a:prstGeom>
          <a:noFill/>
        </p:spPr>
      </p:pic>
      <p:pic>
        <p:nvPicPr>
          <p:cNvPr id="29700" name="Picture 4" descr="C:\Users\123\Desktop\Новая фото)\DCIM\_20PHOTO\_AM_17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581400"/>
            <a:ext cx="4368800" cy="3276600"/>
          </a:xfrm>
          <a:prstGeom prst="rect">
            <a:avLst/>
          </a:prstGeom>
          <a:noFill/>
        </p:spPr>
      </p:pic>
      <p:pic>
        <p:nvPicPr>
          <p:cNvPr id="29701" name="Picture 5" descr="C:\Users\123\Desktop\Новая фото)\DCIM\_20PHOTO\_AM_1731.JPG"/>
          <p:cNvPicPr>
            <a:picLocks noChangeAspect="1" noChangeArrowheads="1"/>
          </p:cNvPicPr>
          <p:nvPr/>
        </p:nvPicPr>
        <p:blipFill>
          <a:blip r:embed="rId5" cstate="screen">
            <a:lum contrast="19000"/>
          </a:blip>
          <a:srcRect/>
          <a:stretch>
            <a:fillRect/>
          </a:stretch>
        </p:blipFill>
        <p:spPr bwMode="auto">
          <a:xfrm>
            <a:off x="4876800" y="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123\Desktop\Новая фото)\DCIM\_20PHOTO\_AM_1739.JPG"/>
          <p:cNvPicPr>
            <a:picLocks noChangeAspect="1" noChangeArrowheads="1"/>
          </p:cNvPicPr>
          <p:nvPr/>
        </p:nvPicPr>
        <p:blipFill>
          <a:blip r:embed="rId2" cstate="screen">
            <a:lum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\Downloads\КАРТ\WP_20140502_002.jpg"/>
          <p:cNvPicPr>
            <a:picLocks noChangeAspect="1" noChangeArrowheads="1"/>
          </p:cNvPicPr>
          <p:nvPr/>
        </p:nvPicPr>
        <p:blipFill>
          <a:blip r:embed="rId2" cstate="screen">
            <a:lum contrast="69000"/>
          </a:blip>
          <a:srcRect/>
          <a:stretch>
            <a:fillRect/>
          </a:stretch>
        </p:blipFill>
        <p:spPr bwMode="auto">
          <a:xfrm>
            <a:off x="3352800" y="3604919"/>
            <a:ext cx="5791200" cy="3253081"/>
          </a:xfrm>
          <a:prstGeom prst="rect">
            <a:avLst/>
          </a:prstGeom>
          <a:noFill/>
        </p:spPr>
      </p:pic>
      <p:pic>
        <p:nvPicPr>
          <p:cNvPr id="1027" name="Picture 3" descr="C:\Users\123\Downloads\КАРТ\WP_20140502_003.jpg"/>
          <p:cNvPicPr>
            <a:picLocks noChangeAspect="1" noChangeArrowheads="1"/>
          </p:cNvPicPr>
          <p:nvPr/>
        </p:nvPicPr>
        <p:blipFill>
          <a:blip r:embed="rId3" cstate="screen">
            <a:lum contrast="17000"/>
          </a:blip>
          <a:srcRect/>
          <a:stretch>
            <a:fillRect/>
          </a:stretch>
        </p:blipFill>
        <p:spPr bwMode="auto">
          <a:xfrm>
            <a:off x="0" y="0"/>
            <a:ext cx="2910652" cy="44958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" y="304800"/>
            <a:ext cx="7086600" cy="4648200"/>
          </a:xfrm>
        </p:spPr>
        <p:txBody>
          <a:bodyPr>
            <a:noAutofit/>
          </a:bodyPr>
          <a:lstStyle/>
          <a:p>
            <a:pPr algn="l"/>
            <a:r>
              <a:rPr lang="ru-RU" sz="2600" b="1" u="sng" dirty="0" smtClean="0">
                <a:solidFill>
                  <a:schemeClr val="tx1"/>
                </a:solidFill>
              </a:rPr>
              <a:t>Проблема.</a:t>
            </a:r>
            <a:r>
              <a:rPr lang="ru-RU" sz="2600" b="1" dirty="0" smtClean="0">
                <a:solidFill>
                  <a:schemeClr val="tx1"/>
                </a:solidFill>
              </a:rPr>
              <a:t> </a:t>
            </a:r>
            <a:r>
              <a:rPr lang="ru-RU" sz="2600" dirty="0" smtClean="0">
                <a:solidFill>
                  <a:schemeClr val="tx1"/>
                </a:solidFill>
              </a:rPr>
              <a:t>В результате опроса детей и их родителей выяснилось, что дети не имеют полного представления о значимости пернатых в жизни природы, недостаточно развиты знания о птицах родного края. Так же у детей недостаточно развито чувство заботы о птицах. Родители, в свою очередь, не понимают, а порой, не задумываются о важности воспитания у детей гуманного отношения к природе. В совместной работе с родителями мы должны повышать экологическое сознание ребёнка, стимулируя его интерес к помощи пернатым друзьям, тем самым побуждая чувства ребёнка. Очень важно, чтобы ребёнок мог оценить поведение человека в природе, высказать своё суждение по этой проблеме.</a:t>
            </a:r>
          </a:p>
          <a:p>
            <a:endParaRPr lang="ru-RU" sz="2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47800" y="304800"/>
            <a:ext cx="6017260" cy="1628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C:\Users\123\Downloads\КАРТ\WP_20140502_014.jpg"/>
          <p:cNvPicPr>
            <a:picLocks noChangeAspect="1" noChangeArrowheads="1"/>
          </p:cNvPicPr>
          <p:nvPr/>
        </p:nvPicPr>
        <p:blipFill>
          <a:blip r:embed="rId3" cstate="screen">
            <a:lum contrast="35000"/>
          </a:blip>
          <a:srcRect/>
          <a:stretch>
            <a:fillRect/>
          </a:stretch>
        </p:blipFill>
        <p:spPr bwMode="auto">
          <a:xfrm>
            <a:off x="1219200" y="2877257"/>
            <a:ext cx="7086600" cy="398074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23\Downloads\КАРТ\WP_20140502_008.jpg"/>
          <p:cNvPicPr>
            <a:picLocks noChangeAspect="1" noChangeArrowheads="1"/>
          </p:cNvPicPr>
          <p:nvPr/>
        </p:nvPicPr>
        <p:blipFill>
          <a:blip r:embed="rId3" cstate="screen">
            <a:lum contrast="21000"/>
          </a:blip>
          <a:srcRect/>
          <a:stretch>
            <a:fillRect/>
          </a:stretch>
        </p:blipFill>
        <p:spPr bwMode="auto">
          <a:xfrm>
            <a:off x="0" y="0"/>
            <a:ext cx="4937760" cy="2773680"/>
          </a:xfrm>
          <a:prstGeom prst="rect">
            <a:avLst/>
          </a:prstGeom>
          <a:noFill/>
        </p:spPr>
      </p:pic>
      <p:pic>
        <p:nvPicPr>
          <p:cNvPr id="2051" name="Picture 3" descr="C:\Users\123\Downloads\КАРТ\WP_20140502_009.jpg"/>
          <p:cNvPicPr>
            <a:picLocks noChangeAspect="1" noChangeArrowheads="1"/>
          </p:cNvPicPr>
          <p:nvPr/>
        </p:nvPicPr>
        <p:blipFill>
          <a:blip r:embed="rId4" cstate="screen">
            <a:lum contrast="32000"/>
          </a:blip>
          <a:srcRect/>
          <a:stretch>
            <a:fillRect/>
          </a:stretch>
        </p:blipFill>
        <p:spPr bwMode="auto">
          <a:xfrm>
            <a:off x="4206240" y="1981200"/>
            <a:ext cx="4937760" cy="2773680"/>
          </a:xfrm>
          <a:prstGeom prst="rect">
            <a:avLst/>
          </a:prstGeom>
          <a:noFill/>
        </p:spPr>
      </p:pic>
      <p:pic>
        <p:nvPicPr>
          <p:cNvPr id="2052" name="Picture 4" descr="C:\Users\123\Downloads\КАРТ\WP_20140502_010.jpg"/>
          <p:cNvPicPr>
            <a:picLocks noChangeAspect="1" noChangeArrowheads="1"/>
          </p:cNvPicPr>
          <p:nvPr/>
        </p:nvPicPr>
        <p:blipFill>
          <a:blip r:embed="rId5" cstate="screen">
            <a:lum contrast="33000"/>
          </a:blip>
          <a:srcRect/>
          <a:stretch>
            <a:fillRect/>
          </a:stretch>
        </p:blipFill>
        <p:spPr bwMode="auto">
          <a:xfrm>
            <a:off x="0" y="4267201"/>
            <a:ext cx="4612194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3\Downloads\КАРТ\WP_20140502_011.jpg"/>
          <p:cNvPicPr>
            <a:picLocks noChangeAspect="1" noChangeArrowheads="1"/>
          </p:cNvPicPr>
          <p:nvPr/>
        </p:nvPicPr>
        <p:blipFill>
          <a:blip r:embed="rId2" cstate="screen">
            <a:lum contrast="27000"/>
          </a:blip>
          <a:srcRect/>
          <a:stretch>
            <a:fillRect/>
          </a:stretch>
        </p:blipFill>
        <p:spPr bwMode="auto">
          <a:xfrm>
            <a:off x="0" y="0"/>
            <a:ext cx="6096000" cy="3424296"/>
          </a:xfrm>
          <a:prstGeom prst="rect">
            <a:avLst/>
          </a:prstGeom>
          <a:noFill/>
        </p:spPr>
      </p:pic>
      <p:pic>
        <p:nvPicPr>
          <p:cNvPr id="3075" name="Picture 3" descr="C:\Users\123\Downloads\КАРТ\WP_20140502_013.jpg"/>
          <p:cNvPicPr>
            <a:picLocks noChangeAspect="1" noChangeArrowheads="1"/>
          </p:cNvPicPr>
          <p:nvPr/>
        </p:nvPicPr>
        <p:blipFill>
          <a:blip r:embed="rId3" cstate="screen">
            <a:lum contrast="38000"/>
          </a:blip>
          <a:srcRect/>
          <a:stretch>
            <a:fillRect/>
          </a:stretch>
        </p:blipFill>
        <p:spPr bwMode="auto">
          <a:xfrm>
            <a:off x="3175278" y="3505200"/>
            <a:ext cx="5968721" cy="33528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Picture 2" descr="http://images-photo.ru/_ph/7/2/770318043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2819400" y="2133600"/>
            <a:ext cx="2848645" cy="2533651"/>
          </a:xfrm>
          <a:prstGeom prst="rect">
            <a:avLst/>
          </a:prstGeom>
          <a:noFill/>
        </p:spPr>
      </p:pic>
      <p:pic>
        <p:nvPicPr>
          <p:cNvPr id="5" name="Picture 4" descr="http://scorpionse.ucoz.ru/_si/0/18446753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715009">
            <a:off x="5613288" y="1153619"/>
            <a:ext cx="1970223" cy="2024163"/>
          </a:xfrm>
          <a:prstGeom prst="rect">
            <a:avLst/>
          </a:prstGeom>
          <a:noFill/>
        </p:spPr>
      </p:pic>
      <p:pic>
        <p:nvPicPr>
          <p:cNvPr id="6" name="Picture 6" descr="http://bleaumeconnu.free.fr/images/colombe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-914400" y="533400"/>
            <a:ext cx="3577361" cy="208597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8915400" cy="4648200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600" b="1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Актуальность проекта.</a:t>
            </a:r>
            <a:r>
              <a:rPr lang="ru-RU" sz="26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Очень важно, в нынешних условиях, вовлечь детей в процесс не созерцательного, а сознательного общения с природой. Такое общение является самым надежным и практически </a:t>
            </a:r>
            <a:r>
              <a:rPr lang="ru-RU" sz="26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беззатратным</a:t>
            </a:r>
            <a:r>
              <a:rPr lang="ru-RU" sz="2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способом нравственного воспитания детей. Как только дети сделают хоть что-то своими руками - разумеется, с помощью взрослых, они не только не собьют домик и не сломают деревцо, но станут защитниками живой природы и настоящими хозяевами своей родины.</a:t>
            </a:r>
            <a:endParaRPr lang="ru-RU" sz="2600" dirty="0" smtClean="0">
              <a:ea typeface="Calibri"/>
              <a:cs typeface="Times New Roman"/>
            </a:endParaRPr>
          </a:p>
          <a:p>
            <a:endParaRPr lang="ru-RU" sz="26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4648200"/>
            <a:ext cx="9144000" cy="220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6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Цель проекта.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Формирование у детей и взрослых позитивного отношения к природе, развитие гуманного отношения к птицам; создание методической копилки (методические, дидактические материалы) необходимой при изучении птиц.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Calibri"/>
              <a:cs typeface="Times New Roman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828800"/>
          </a:xfrm>
        </p:spPr>
        <p:txBody>
          <a:bodyPr>
            <a:noAutofit/>
          </a:bodyPr>
          <a:lstStyle/>
          <a:p>
            <a:pPr algn="l"/>
            <a:r>
              <a:rPr lang="ru-RU" sz="2600" b="1" u="sng" dirty="0" smtClean="0"/>
              <a:t/>
            </a:r>
            <a:br>
              <a:rPr lang="ru-RU" sz="2600" b="1" u="sng" dirty="0" smtClean="0"/>
            </a:br>
            <a:r>
              <a:rPr lang="ru-RU" sz="2600" b="1" u="sng" dirty="0" smtClean="0"/>
              <a:t/>
            </a:r>
            <a:br>
              <a:rPr lang="ru-RU" sz="2600" b="1" u="sng" dirty="0" smtClean="0"/>
            </a:br>
            <a:r>
              <a:rPr lang="ru-RU" sz="2600" b="1" u="sng" dirty="0" smtClean="0">
                <a:latin typeface="Times New Roman" pitchFamily="18" charset="0"/>
                <a:cs typeface="Times New Roman" pitchFamily="18" charset="0"/>
              </a:rPr>
              <a:t>Методы проекта.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Познавательный, наглядный, практический,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досуговый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творческий.</a:t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1447800"/>
            <a:ext cx="9144000" cy="2971800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600" b="1" u="sng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Предполагаемый результат:</a:t>
            </a:r>
            <a:endParaRPr lang="ru-RU" sz="2600" dirty="0" smtClean="0">
              <a:ea typeface="Calibri"/>
              <a:cs typeface="Times New Roman"/>
            </a:endParaRP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Char char="—"/>
            </a:pPr>
            <a:r>
              <a:rPr lang="ru-RU" sz="2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 детей сформируются знания о зимующих и перелетных птицах, их повадках, характерных особенностях, местах обитания, различных видах корма;</a:t>
            </a: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Char char="—"/>
            </a:pPr>
            <a:r>
              <a:rPr lang="ru-RU" sz="2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сформируются нравственные качества: доброта, отзывчивость; научатся заботиться о живых существах, любить их.</a:t>
            </a:r>
            <a:r>
              <a:rPr lang="ru-RU" sz="2800" b="1" dirty="0" smtClean="0"/>
              <a:t> </a:t>
            </a:r>
          </a:p>
          <a:p>
            <a:pPr marL="342900" lvl="0" indent="-342900" algn="l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Char char="—"/>
            </a:pPr>
            <a:endParaRPr lang="ru-RU" sz="2800" b="1" dirty="0" smtClean="0"/>
          </a:p>
          <a:p>
            <a:pPr algn="l"/>
            <a:r>
              <a:rPr lang="ru-RU" sz="2600" b="1" dirty="0" smtClean="0">
                <a:solidFill>
                  <a:schemeClr val="tx1"/>
                </a:solidFill>
              </a:rPr>
              <a:t>Сроки:</a:t>
            </a:r>
            <a:r>
              <a:rPr lang="ru-RU" sz="2600" dirty="0" smtClean="0">
                <a:solidFill>
                  <a:schemeClr val="tx1"/>
                </a:solidFill>
              </a:rPr>
              <a:t> январь – март .</a:t>
            </a:r>
          </a:p>
          <a:p>
            <a:pPr algn="l"/>
            <a:r>
              <a:rPr lang="ru-RU" sz="2600" b="1" dirty="0" smtClean="0">
                <a:solidFill>
                  <a:schemeClr val="tx1"/>
                </a:solidFill>
              </a:rPr>
              <a:t>Вид проекта</a:t>
            </a:r>
            <a:r>
              <a:rPr lang="ru-RU" sz="2600" dirty="0" smtClean="0">
                <a:solidFill>
                  <a:schemeClr val="tx1"/>
                </a:solidFill>
              </a:rPr>
              <a:t>: познавательно – исследовательский.</a:t>
            </a:r>
          </a:p>
          <a:p>
            <a:pPr marL="342900" indent="-342900" algn="l">
              <a:lnSpc>
                <a:spcPct val="115000"/>
              </a:lnSpc>
              <a:buClr>
                <a:srgbClr val="000000"/>
              </a:buClr>
              <a:buSzPts val="1350"/>
              <a:buFont typeface="Arial"/>
              <a:buChar char="—"/>
            </a:pPr>
            <a:endParaRPr lang="ru-RU" sz="26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Char char="—"/>
            </a:pPr>
            <a:endParaRPr lang="ru-RU" sz="2600" dirty="0" smtClean="0">
              <a:ea typeface="Calibri"/>
              <a:cs typeface="Times New Roman"/>
            </a:endParaRPr>
          </a:p>
          <a:p>
            <a:endParaRPr lang="ru-RU" sz="26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5638800"/>
          </a:xfrm>
        </p:spPr>
        <p:txBody>
          <a:bodyPr>
            <a:noAutofit/>
          </a:bodyPr>
          <a:lstStyle/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 </a:t>
            </a:r>
            <a:r>
              <a:rPr lang="ru-RU" sz="2600" b="1" u="sng" dirty="0" smtClean="0">
                <a:solidFill>
                  <a:schemeClr val="tx1"/>
                </a:solidFill>
              </a:rPr>
              <a:t>Задачи:</a:t>
            </a:r>
            <a:endParaRPr lang="ru-RU" sz="2600" dirty="0" smtClean="0">
              <a:solidFill>
                <a:schemeClr val="tx1"/>
              </a:solidFill>
            </a:endParaRPr>
          </a:p>
          <a:p>
            <a:pPr lvl="0" algn="l"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tx1"/>
                </a:solidFill>
              </a:rPr>
              <a:t>продолжать знакомить с многообразием птиц, их повадками, характерными особенностями, местами обитания;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tx1"/>
                </a:solidFill>
              </a:rPr>
              <a:t>закреплять знания названий видов корма для разных птиц;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tx1"/>
                </a:solidFill>
              </a:rPr>
              <a:t>развивать наблюдательность;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tx1"/>
                </a:solidFill>
              </a:rPr>
              <a:t>расширять представления детей о зимующих и перелетных птицах;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tx1"/>
                </a:solidFill>
              </a:rPr>
              <a:t>воспитывать бережное и заботливое отношение к птицам;</a:t>
            </a:r>
          </a:p>
          <a:p>
            <a:pPr lvl="0" algn="l"/>
            <a:r>
              <a:rPr lang="ru-RU" sz="2600" dirty="0" smtClean="0">
                <a:solidFill>
                  <a:schemeClr val="tx1"/>
                </a:solidFill>
              </a:rPr>
              <a:t>активизировать словарь (кормушка, снегирь, синица, воробей, зима, мороз, вьюга, семечки подсолнечника, крошки хлеба);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2600" dirty="0" smtClean="0">
                <a:solidFill>
                  <a:schemeClr val="tx1"/>
                </a:solidFill>
              </a:rPr>
              <a:t>сблизить родителей и детей в процессе совместного творчества.</a:t>
            </a:r>
          </a:p>
          <a:p>
            <a:pPr algn="l"/>
            <a:r>
              <a:rPr lang="ru-RU" sz="2600" b="1" u="sng" dirty="0" smtClean="0">
                <a:solidFill>
                  <a:schemeClr val="tx1"/>
                </a:solidFill>
              </a:rPr>
              <a:t>Участниками</a:t>
            </a:r>
            <a:r>
              <a:rPr lang="ru-RU" sz="2600" dirty="0" smtClean="0">
                <a:solidFill>
                  <a:schemeClr val="tx1"/>
                </a:solidFill>
              </a:rPr>
              <a:t> данного проекта являются дети старшей группы (29 детей),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воспитатель, родители.</a:t>
            </a:r>
          </a:p>
          <a:p>
            <a:pPr algn="l"/>
            <a:endParaRPr lang="ru-RU" sz="2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0"/>
          <a:ext cx="9067800" cy="6718300"/>
        </p:xfrm>
        <a:graphic>
          <a:graphicData uri="http://schemas.openxmlformats.org/drawingml/2006/table">
            <a:tbl>
              <a:tblPr/>
              <a:tblGrid>
                <a:gridCol w="2133600"/>
                <a:gridCol w="4997642"/>
                <a:gridCol w="1936558"/>
              </a:tblGrid>
              <a:tr h="762000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программы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Содержание деятельности.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Сроки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7400"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Беседы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детьми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Птицы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 какие они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?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Зимующие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 перелетные 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птицы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Учитесь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жалеть и беречь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Разрешение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проблемных 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     ситуаций: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Что бы вы сделали, если бы увидели...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Январь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0"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НОД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800100" indent="-342900">
                        <a:lnSpc>
                          <a:spcPts val="1275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Как узнать птицу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».</a:t>
                      </a:r>
                    </a:p>
                    <a:p>
                      <a:pPr marL="800100" indent="-342900">
                        <a:lnSpc>
                          <a:spcPts val="1275"/>
                        </a:lnSpc>
                        <a:spcAft>
                          <a:spcPts val="0"/>
                        </a:spcAft>
                        <a:buAutoNum type="arabicPeriod"/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 «Осенние заботы птиц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».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 «Составление описательного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рассказа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 птицах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».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 «Птицы – наши друзья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»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 «Весенний лес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»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 Аппликация, лепка, рисование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ручной труд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«Снегири - как </a:t>
                      </a:r>
                      <a:r>
                        <a:rPr lang="ru-RU" sz="2000" dirty="0" err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розовые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яблоки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»,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«Стая птиц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»,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«Грачи прилетели».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течении 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всего 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времени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8991600" cy="6858000"/>
        </p:xfrm>
        <a:graphic>
          <a:graphicData uri="http://schemas.openxmlformats.org/drawingml/2006/table">
            <a:tbl>
              <a:tblPr/>
              <a:tblGrid>
                <a:gridCol w="2286000"/>
                <a:gridCol w="4648200"/>
                <a:gridCol w="2057400"/>
              </a:tblGrid>
              <a:tr h="6858000"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Игровая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деятельность: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i="1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i="1" u="sng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Дидактические </a:t>
                      </a:r>
                      <a:r>
                        <a:rPr lang="ru-RU" sz="2000" i="1" u="sng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игры</a:t>
                      </a:r>
                      <a:r>
                        <a:rPr lang="ru-RU" sz="2000" i="1" u="sng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Кого чем угостим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?»;</a:t>
                      </a:r>
                    </a:p>
                    <a:p>
                      <a:pPr marL="457200"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Что за птица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?»;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Раздели птиц на перелетных и 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 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зимующих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»;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«Лишняя картинка»;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«Угадай по описанию»;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«Составь картинку из частей».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«Угадай по голосу».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i="1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i="1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i="1" u="sng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Пальчиковые </a:t>
                      </a:r>
                      <a:r>
                        <a:rPr lang="ru-RU" sz="2000" i="1" u="sng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игры:</a:t>
                      </a:r>
                      <a:endParaRPr lang="ru-RU" sz="2000" i="1" u="sng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«Воробьи»;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«Птички»;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«Стайка»;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«Птенчики в гнезде».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i="1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i="1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i="1" u="sng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Подвижные </a:t>
                      </a:r>
                      <a:r>
                        <a:rPr lang="ru-RU" sz="2000" i="1" u="sng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игры:</a:t>
                      </a:r>
                      <a:endParaRPr lang="ru-RU" sz="2000" i="1" u="sng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«Гуси-лебеди»;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«Воробышки и автомобиль»;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«Лиса и куры».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течении 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всего 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времени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6200" y="0"/>
          <a:ext cx="9067799" cy="6858000"/>
        </p:xfrm>
        <a:graphic>
          <a:graphicData uri="http://schemas.openxmlformats.org/drawingml/2006/table">
            <a:tbl>
              <a:tblPr/>
              <a:tblGrid>
                <a:gridCol w="1828800"/>
                <a:gridCol w="5486400"/>
                <a:gridCol w="1752599"/>
              </a:tblGrid>
              <a:tr h="6858000"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Работа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художе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ственной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литера-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турой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i="0" u="none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i="1" u="sng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i="1" u="sng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Чтение рассказов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«Птичья кладовая» В. Сухомлинский,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Появились синички» </a:t>
                      </a:r>
                      <a:r>
                        <a:rPr lang="ru-RU" sz="2000" dirty="0" err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Г.Скребицкий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и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В.Чаплина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 «Ласточка»,  «Ворон и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сорока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» Ушинский, «Мой приятель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воробей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» В. Левин,  «Воробей» В.С.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Тургенев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 «Дятел» М. Пришвин.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2385" marR="32385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i="0" u="none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32385" marR="32385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i="0" u="none" baseline="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2000" i="1" u="sng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2</a:t>
                      </a:r>
                      <a:r>
                        <a:rPr lang="ru-RU" sz="2000" i="1" u="sng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Чтение стихов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Покормите птиц зимой» А.Яшин,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Птичья столовая» С.Михалкова,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Покормите птиц зимой» А. Яшина,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Не робей, воробей!» И.Белякова,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Синицы» Ю.Синицына, «Снегири»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А.Прокофьева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 «Морозы»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Е.Благинина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 «Холодно» </a:t>
                      </a:r>
                      <a:r>
                        <a:rPr lang="ru-RU" sz="2000" dirty="0" err="1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О.Выготской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 чём поют воробышки» В.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Берестова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 «Скворцы» А 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.Александрова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i="1" u="sng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2000" i="1" u="sng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Разучивание поговорок, пословиц и </a:t>
                      </a:r>
                      <a:endParaRPr lang="ru-RU" sz="2000" i="1" u="sng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i="1" u="sng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i="1" u="sng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примет.</a:t>
                      </a:r>
                      <a:endParaRPr lang="ru-RU" sz="2000" i="1" u="sng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i="1" u="sng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i="1" u="sng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ru-RU" sz="2000" i="1" u="sng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Вечер загадок «Птицы».</a:t>
                      </a:r>
                      <a:endParaRPr lang="ru-RU" sz="2000" i="1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течении 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всего 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времени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653633"/>
          <a:ext cx="9144000" cy="5204367"/>
        </p:xfrm>
        <a:graphic>
          <a:graphicData uri="http://schemas.openxmlformats.org/drawingml/2006/table">
            <a:tbl>
              <a:tblPr/>
              <a:tblGrid>
                <a:gridCol w="2362200"/>
                <a:gridCol w="4724400"/>
                <a:gridCol w="2057400"/>
              </a:tblGrid>
              <a:tr h="2667000"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Работа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родителями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подборка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книг, журналов о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птицах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консультации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 заготовках корма 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для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птиц,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помощь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изготовлении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скворечников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 кормушек,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конкурс «Моя кормушка».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Январь-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Calibri"/>
                          <a:cs typeface="Times New Roman"/>
                        </a:rPr>
                        <a:t>февраль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7367">
                <a:tc>
                  <a:txBody>
                    <a:bodyPr/>
                    <a:lstStyle/>
                    <a:p>
                      <a:pPr marL="68580"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68580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Совместный </a:t>
                      </a:r>
                    </a:p>
                    <a:p>
                      <a:pPr marL="68580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труд </a:t>
                      </a:r>
                    </a:p>
                    <a:p>
                      <a:pPr marL="68580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воспитателя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 детьми: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Наблюдение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за 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птицами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 кормушке, подкормка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зимующих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птиц.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течении </a:t>
                      </a: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всего 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времени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-304800"/>
          <a:ext cx="9144001" cy="2209800"/>
        </p:xfrm>
        <a:graphic>
          <a:graphicData uri="http://schemas.openxmlformats.org/drawingml/2006/table">
            <a:tbl>
              <a:tblPr/>
              <a:tblGrid>
                <a:gridCol w="2362201"/>
                <a:gridCol w="4724400"/>
                <a:gridCol w="2057400"/>
              </a:tblGrid>
              <a:tr h="2209800"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Экспериме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2000" baseline="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baseline="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baseline="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 err="1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нтальная</a:t>
                      </a:r>
                      <a:endParaRPr lang="ru-RU" sz="2000" baseline="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baseline="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деятельность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Что тяжелее перышка?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Что дальше улетит?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Чьи следы?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Чей голос?.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Январь -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solidFill>
                          <a:srgbClr val="3333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457200">
                        <a:lnSpc>
                          <a:spcPts val="1275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март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тиц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птицы</Template>
  <TotalTime>551</TotalTime>
  <Words>795</Words>
  <Application>Microsoft Office PowerPoint</Application>
  <PresentationFormat>Экран (4:3)</PresentationFormat>
  <Paragraphs>317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 New Roman</vt:lpstr>
      <vt:lpstr>Wingdings</vt:lpstr>
      <vt:lpstr>птицы</vt:lpstr>
      <vt:lpstr>                                  Проект                 «Подкормите птиц зимой».                                                                                                                                                                 МБДОУ № 10 «РОСИНКА»                                                                                                                                                                        № 07 «КУЗНЕЧИКИ»                                                                                                 СТАРШАЯ ГРУППА                                                                                                                                                                                             2018 ГОД </vt:lpstr>
      <vt:lpstr>Презентация PowerPoint</vt:lpstr>
      <vt:lpstr>Презентация PowerPoint</vt:lpstr>
      <vt:lpstr>  Методы проекта.   Познавательный, наглядный, практический, досуговый, творческий.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Продукт проекта: -  оформление карточек, дидактических и подвижных            игр; -  серия конспектов; -  изготовление кормушек -  оформление выставки детского творчества; -  оформление папки для родителей по теме:           «Подкормите птиц зимой»;  -  презентация проекта. </vt:lpstr>
      <vt:lpstr>    Заключительный этап.  Защита проекта в форме презентации на педагогическом совете.  В реализации проектной деятельности: 1. Знания детей о птицах расширились; 2. Дети научились отличать перелётных птиц от зимующих; 3. На протяжении реализации проекта  у детей развивалась связная речь, активизировался словарь; 4. Дети научились правильно подкармливать птиц; 5. У детей появилось доброе и заботливое отношение к птицам. 6. У детей повысился познавательный интерес. </vt:lpstr>
      <vt:lpstr>    Литература: - Бондаренко Т. М., Экологические занятия с детьми 5-6 лет: Практическое пособие для воспитателей и методистов ДОУ. – Воронеж: ЧП Лакоценин С. С., 2007. - Программа воспитания и обучения в детском саду под редакцией М. А. Васильевой, В.В.Гербовой, Т. С. Комаровой. - Т.А.Шорыгина «Птицы. Какие они?» М.,2003 г. - Т.А.Шорыгина «Какие месяцы в году» М.,1999 г. - «Мы» программа экологического образования детей (справочник интересные факты о жизни птиц). - В союзе с природой. Л.И.Грехова, М.,1999 г. - Л.П.Молодова «Экологические праздники для детей» М.,1999 г. - Журнал «Юный натуралист» - 1994. - №2, 11; 1995, - №2; 1996 -№3,4,11; 1997, - №2 - Журнал «Обруч» - 2011.- №2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</cp:lastModifiedBy>
  <cp:revision>53</cp:revision>
  <dcterms:created xsi:type="dcterms:W3CDTF">2014-04-14T11:11:11Z</dcterms:created>
  <dcterms:modified xsi:type="dcterms:W3CDTF">2022-04-04T22:54:09Z</dcterms:modified>
</cp:coreProperties>
</file>