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7DF62A"/>
    <a:srgbClr val="00FF00"/>
    <a:srgbClr val="FF3300"/>
    <a:srgbClr val="003366"/>
    <a:srgbClr val="00CC00"/>
    <a:srgbClr val="3542A3"/>
    <a:srgbClr val="D2D2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39" autoAdjust="0"/>
  </p:normalViewPr>
  <p:slideViewPr>
    <p:cSldViewPr>
      <p:cViewPr varScale="1">
        <p:scale>
          <a:sx n="86" d="100"/>
          <a:sy n="86" d="100"/>
        </p:scale>
        <p:origin x="-1080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1992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16B1C-5CB9-4767-8A9C-F24E974BD60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064B8-0FD0-4BF8-B59D-3A2829697B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5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64B8-0FD0-4BF8-B59D-3A2829697BA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11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94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34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3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79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2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54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744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634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36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986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79FBC-B16D-44AF-9632-0AE933AB8EB8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2D4C8-5996-4B75-85F8-F52B95B337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60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ODIN\Desktop\1606689023_55-p-knizhnii-fon-dlya-prezentatsii-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54"/>
            <a:ext cx="9132461" cy="684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69885" y="121856"/>
            <a:ext cx="61926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99"/>
                </a:solidFill>
              </a:rPr>
              <a:t>КРАЕВОЙ КОНКУРС</a:t>
            </a:r>
          </a:p>
          <a:p>
            <a:pPr algn="ctr"/>
            <a:r>
              <a:rPr lang="ru-RU" sz="2000" b="1" dirty="0">
                <a:solidFill>
                  <a:srgbClr val="000099"/>
                </a:solidFill>
              </a:rPr>
              <a:t>с</a:t>
            </a:r>
            <a:r>
              <a:rPr lang="ru-RU" sz="2000" b="1" dirty="0" smtClean="0">
                <a:solidFill>
                  <a:srgbClr val="000099"/>
                </a:solidFill>
              </a:rPr>
              <a:t>реди образовательных организаций и индивидуальных предпринимателей, реализующих программы дошкольного образования, по пропаганде чтения – восприятия детской литературы «Читающая мама – читающая страна» в 2021 </a:t>
            </a:r>
            <a:r>
              <a:rPr lang="ru-RU" sz="2000" b="1" dirty="0" smtClean="0">
                <a:solidFill>
                  <a:srgbClr val="000099"/>
                </a:solidFill>
              </a:rPr>
              <a:t>году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-1" y="2204864"/>
            <a:ext cx="9132461" cy="9721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Номинация</a:t>
            </a:r>
            <a:r>
              <a:rPr kumimoji="0" lang="ru-RU" sz="440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«Увлекательное чтение дома»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Times New Roman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" y="3393374"/>
            <a:ext cx="9036496" cy="1152723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0099"/>
                </a:solidFill>
                <a:cs typeface="Times New Roman" pitchFamily="18" charset="0"/>
              </a:rPr>
              <a:t>Авторы проекта: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0099"/>
                </a:solidFill>
                <a:cs typeface="Times New Roman" pitchFamily="18" charset="0"/>
              </a:rPr>
              <a:t>Мироненко Елена Дмитриевна, Тяпкина Людмила Никитовна,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0099"/>
                </a:solidFill>
                <a:cs typeface="Times New Roman" pitchFamily="18" charset="0"/>
              </a:rPr>
              <a:t>воспитатели МБДОУ ДС КВ №</a:t>
            </a:r>
            <a:r>
              <a:rPr lang="ru-RU" sz="2000" b="1" dirty="0">
                <a:solidFill>
                  <a:srgbClr val="000099"/>
                </a:solidFill>
                <a:cs typeface="Times New Roman" pitchFamily="18" charset="0"/>
              </a:rPr>
              <a:t>8</a:t>
            </a:r>
            <a:r>
              <a:rPr lang="ru-RU" sz="2000" b="1" dirty="0" smtClean="0">
                <a:solidFill>
                  <a:srgbClr val="000099"/>
                </a:solidFill>
                <a:cs typeface="Times New Roman" pitchFamily="18" charset="0"/>
              </a:rPr>
              <a:t>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0099"/>
                </a:solidFill>
                <a:cs typeface="Times New Roman" pitchFamily="18" charset="0"/>
              </a:rPr>
              <a:t>Северского района,  </a:t>
            </a:r>
            <a:r>
              <a:rPr lang="ru-RU" sz="2000" b="1" dirty="0" err="1" smtClean="0">
                <a:solidFill>
                  <a:srgbClr val="000099"/>
                </a:solidFill>
                <a:cs typeface="Times New Roman" pitchFamily="18" charset="0"/>
              </a:rPr>
              <a:t>пгт</a:t>
            </a:r>
            <a:r>
              <a:rPr lang="ru-RU" sz="2000" b="1" dirty="0" smtClean="0">
                <a:solidFill>
                  <a:srgbClr val="000099"/>
                </a:solidFill>
                <a:cs typeface="Times New Roman" pitchFamily="18" charset="0"/>
              </a:rPr>
              <a:t> Черноморского.</a:t>
            </a:r>
          </a:p>
        </p:txBody>
      </p:sp>
    </p:spTree>
    <p:extLst>
      <p:ext uri="{BB962C8B-B14F-4D97-AF65-F5344CB8AC3E}">
        <p14:creationId xmlns:p14="http://schemas.microsoft.com/office/powerpoint/2010/main" val="4292438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4047" y="276617"/>
            <a:ext cx="85689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РЕФЛЕКСИЯ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692696"/>
            <a:ext cx="7949918" cy="4315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dirty="0" smtClean="0"/>
              <a:t>Закончи предложение: «Я для себя …»</a:t>
            </a:r>
          </a:p>
          <a:p>
            <a:pPr>
              <a:lnSpc>
                <a:spcPct val="80000"/>
              </a:lnSpc>
            </a:pPr>
            <a:endParaRPr lang="ru-RU" sz="2000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 отметила, что давайте больше заниматься обыкновенными детьми – будет меньше трудных детей.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 отметила – одни из нас живут в мире без детей, другие – в мире, полном детей. Дети составляют если не весь смысл жизни, то во всяком случае, важную часть этого смысла.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 выделила, что любовь и совесть правят миром. Вся судьба детей – в этих словах, в том, что за ними скрыто.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 запомнила, … совесть  и любовь едины – и когда они сходятся, они становятся красотой.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отметила, пока не будут правильно воспитаны дети, общество обречено.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8176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3481" y="272511"/>
            <a:ext cx="85689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СОЗДАНИЕ СЕМЕЙНОЙ БИБЛИОТЕКИ</a:t>
            </a:r>
            <a:endParaRPr lang="ru-RU" sz="3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ODIN\Desktop\готовое Исаева Наталья\WhatsApp Image 2021-04-03 at 22.31.34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960440" cy="2422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DIN\Desktop\готовое Исаева Наталья\WhatsApp Image 2021-04-03 at 22.31.34 (2)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232" y="3632141"/>
            <a:ext cx="4224469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ODIN\Desktop\готовое Исаева Наталья\WhatsApp Image 2021-04-03 at 22.31.34 (1)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6832"/>
            <a:ext cx="4323853" cy="243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68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86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3888" y="306806"/>
            <a:ext cx="424847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rgbClr val="FF0000"/>
                </a:solidFill>
              </a:rPr>
              <a:t>ЧТЕНИЕ В СЕМЬЕ</a:t>
            </a:r>
          </a:p>
        </p:txBody>
      </p:sp>
      <p:pic>
        <p:nvPicPr>
          <p:cNvPr id="2050" name="Picture 2" descr="C:\Users\ODIN\Desktop\готовое Исаева Наталья\WhatsApp Image 2021-04-03 at 22.31.09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93805"/>
            <a:ext cx="3192140" cy="3693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DIN\Desktop\готовое Исаева Наталья\WhatsApp Image 2021-04-03 at 22.31.21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344" y="1700808"/>
            <a:ext cx="2304256" cy="40964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ODIN\Desktop\WhatsApp Image 2021-04-04 at 12.53.28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64704"/>
            <a:ext cx="2576885" cy="4581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148474" y="5345832"/>
            <a:ext cx="30243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FF0000"/>
                </a:solidFill>
              </a:rPr>
              <a:t>ОБУЧЕНИЕ ЧТЕНИЮ ПО  МЕТОДИКЕ КУБИКОВ ЗАЙЦЕВА Н.А.</a:t>
            </a:r>
            <a:endParaRPr lang="ru-RU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98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5048" y="136223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СОВМЕСТНАЯ ХУДОЖЕСТВЕННО-ТВОРЧЕСКАЯ ДЕЯТЕЛЬНОСТЬ</a:t>
            </a:r>
            <a:endParaRPr lang="ru-RU" sz="30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ODIN\Desktop\WhatsApp Image 2021-04-04 at 12.21.31 (1)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48" y="1340768"/>
            <a:ext cx="5594580" cy="3146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ODIN\Desktop\WhatsApp Image 2021-04-04 at 12.50.20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190" y="764704"/>
            <a:ext cx="2794810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044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4045" y="99791"/>
            <a:ext cx="85689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ИТОГИ ПРОЕКТА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64463" y="548680"/>
            <a:ext cx="760537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Родители: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Ежедневно поддерживают традиции семейного чтения;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Повышают интерес ребенка к художественной литературе;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Расширяют кругозор ребенка за счет введения новых тематических рубрик;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Проявляют уважение к чтению и относятся к нему, как к серьезному и очень важному и нужному занятию.</a:t>
            </a:r>
          </a:p>
          <a:p>
            <a:pPr algn="ctr"/>
            <a:r>
              <a:rPr lang="ru-RU" sz="2000" b="1" dirty="0" smtClean="0"/>
              <a:t>Ребенок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Умеет самостоятельно подбирать художественные произведения для семейного чтения;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Умеет правильно обращаться с книгой, беседовать о прочитанном,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Анализирует текст.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Сформирован интерес к литературе.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dirty="0" smtClean="0"/>
              <a:t>Формируется нравственная и духовная культура детей.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70838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DIN\Desktop\img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150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DF62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9046" y="188640"/>
            <a:ext cx="849694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ПАСПОРТ ПРОЕКТА</a:t>
            </a:r>
          </a:p>
          <a:p>
            <a:pPr algn="ctr"/>
            <a:r>
              <a:rPr lang="ru-RU" sz="2000" b="1" dirty="0" smtClean="0"/>
              <a:t>Тип проекта:</a:t>
            </a:r>
          </a:p>
          <a:p>
            <a:pPr algn="ctr"/>
            <a:r>
              <a:rPr lang="ru-RU" sz="2000" i="1" dirty="0" smtClean="0"/>
              <a:t>Познавательный, практико-информационный.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sz="2000" b="1" dirty="0" smtClean="0"/>
              <a:t>Срок реализации проекта:</a:t>
            </a:r>
          </a:p>
          <a:p>
            <a:pPr algn="ctr"/>
            <a:r>
              <a:rPr lang="ru-RU" sz="2000" i="1" dirty="0" smtClean="0"/>
              <a:t>Краткосрочный.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sz="2000" b="1" dirty="0" smtClean="0"/>
              <a:t>Участники проекта: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sz="2000" dirty="0"/>
              <a:t>Воспитатели средней возрастной группы:</a:t>
            </a:r>
          </a:p>
          <a:p>
            <a:pPr algn="ctr"/>
            <a:r>
              <a:rPr lang="ru-RU" sz="2000" i="1" dirty="0"/>
              <a:t>Мироненко Елена Дмитриевна, Тяпкина Людмила Никитовна.</a:t>
            </a:r>
          </a:p>
          <a:p>
            <a:pPr algn="ctr"/>
            <a:endParaRPr lang="ru-RU" sz="1000" dirty="0"/>
          </a:p>
          <a:p>
            <a:pPr algn="ctr"/>
            <a:r>
              <a:rPr lang="ru-RU" sz="2000" dirty="0" smtClean="0"/>
              <a:t>Воспитанник:</a:t>
            </a:r>
          </a:p>
          <a:p>
            <a:pPr algn="ctr"/>
            <a:r>
              <a:rPr lang="ru-RU" sz="2000" i="1" dirty="0" smtClean="0"/>
              <a:t>Зубенко Захар Ярославович, 5 лет.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sz="2000" dirty="0" smtClean="0"/>
              <a:t>Мама воспитанника:</a:t>
            </a:r>
          </a:p>
          <a:p>
            <a:pPr algn="ctr"/>
            <a:r>
              <a:rPr lang="ru-RU" sz="2000" i="1" dirty="0" smtClean="0"/>
              <a:t>Исаева Наталья Владимировна.</a:t>
            </a:r>
          </a:p>
          <a:p>
            <a:pPr algn="ctr"/>
            <a:endParaRPr lang="ru-RU" sz="600" i="1" dirty="0" smtClean="0"/>
          </a:p>
          <a:p>
            <a:pPr algn="ctr"/>
            <a:endParaRPr lang="ru-RU" sz="600" i="1" dirty="0"/>
          </a:p>
        </p:txBody>
      </p:sp>
    </p:spTree>
    <p:extLst>
      <p:ext uri="{BB962C8B-B14F-4D97-AF65-F5344CB8AC3E}">
        <p14:creationId xmlns:p14="http://schemas.microsoft.com/office/powerpoint/2010/main" val="1408382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467090" y="54868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endParaRPr lang="ru-RU" sz="20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404664"/>
            <a:ext cx="79208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000" b="1" dirty="0" smtClean="0">
                <a:solidFill>
                  <a:srgbClr val="FF0000"/>
                </a:solidFill>
              </a:rPr>
              <a:t>ПРОБЛЕМА</a:t>
            </a:r>
            <a:endParaRPr lang="en-US" sz="3000" b="1" dirty="0" smtClean="0">
              <a:solidFill>
                <a:srgbClr val="FF0000"/>
              </a:solidFill>
            </a:endParaRPr>
          </a:p>
          <a:p>
            <a:pPr fontAlgn="base"/>
            <a:r>
              <a:rPr lang="ru-RU" sz="2000" dirty="0" smtClean="0"/>
              <a:t>«</a:t>
            </a:r>
            <a:r>
              <a:rPr lang="ru-RU" sz="2000" dirty="0"/>
              <a:t>Как много и как часто родители читают своим детям сказки перед сном; беседуют о прочитанном, обсуждают поступки героев литературных произведений; как представляют себя дети на месте литературного персонажа?» </a:t>
            </a:r>
            <a:endParaRPr lang="en-US" sz="2000" dirty="0" smtClean="0"/>
          </a:p>
          <a:p>
            <a:pPr fontAlgn="base"/>
            <a:endParaRPr lang="en-US" sz="2000" dirty="0"/>
          </a:p>
          <a:p>
            <a:pPr fontAlgn="base"/>
            <a:r>
              <a:rPr lang="ru-RU" sz="2000" dirty="0" smtClean="0"/>
              <a:t>Ответ </a:t>
            </a:r>
            <a:r>
              <a:rPr lang="ru-RU" sz="2000" dirty="0"/>
              <a:t>отрицательный – читают очень мало или совсем не читают. И именно поэтому в семьях не приживаются традиции старших поколений – чтение в семейном кругу: будь то сказка для ребенка на сон грядущий; или чтение вслух родителей друг другу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pPr fontAlgn="base"/>
            <a:endParaRPr lang="ru-RU" sz="2000" dirty="0"/>
          </a:p>
          <a:p>
            <a:pPr lvl="0" fontAlgn="base"/>
            <a:r>
              <a:rPr lang="ru-RU" sz="2000" dirty="0"/>
              <a:t>Мы все хотим, чтобы наши дети выросли мудрыми, хорошими и счастливыми детьми. Достичь этого можно, читая детям вслух.</a:t>
            </a:r>
          </a:p>
        </p:txBody>
      </p:sp>
    </p:spTree>
    <p:extLst>
      <p:ext uri="{BB962C8B-B14F-4D97-AF65-F5344CB8AC3E}">
        <p14:creationId xmlns:p14="http://schemas.microsoft.com/office/powerpoint/2010/main" val="2264989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2246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86549" y="404664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000" b="1" dirty="0" smtClean="0">
                <a:solidFill>
                  <a:srgbClr val="FF0000"/>
                </a:solidFill>
              </a:rPr>
              <a:t>АКТУАЛЬНОСТЬ ПРОЕКТА</a:t>
            </a:r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/>
              <a:t>Чтение помогает установить контакт между детьми и </a:t>
            </a:r>
            <a:r>
              <a:rPr lang="ru-RU" sz="2000" dirty="0" smtClean="0"/>
              <a:t>взрослыми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Обеспечивает </a:t>
            </a:r>
            <a:r>
              <a:rPr lang="ru-RU" sz="2000" dirty="0"/>
              <a:t>необходимое эмоциональное </a:t>
            </a:r>
            <a:r>
              <a:rPr lang="ru-RU" sz="2000" dirty="0" smtClean="0"/>
              <a:t>развитие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Формирует умение видеть </a:t>
            </a:r>
            <a:r>
              <a:rPr lang="ru-RU" sz="2000" dirty="0"/>
              <a:t>красоту и понимать </a:t>
            </a:r>
            <a:r>
              <a:rPr lang="ru-RU" sz="2000" dirty="0" smtClean="0"/>
              <a:t>прекрасное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Обогащает </a:t>
            </a:r>
            <a:r>
              <a:rPr lang="ru-RU" sz="2000" dirty="0"/>
              <a:t>словарный запас, развивает память и </a:t>
            </a:r>
            <a:r>
              <a:rPr lang="ru-RU" sz="2000" dirty="0" smtClean="0"/>
              <a:t>воображение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Формирует умение думать</a:t>
            </a:r>
            <a:r>
              <a:rPr lang="ru-RU" sz="2000" dirty="0"/>
              <a:t>, концентрирует </a:t>
            </a:r>
            <a:r>
              <a:rPr lang="ru-RU" sz="2000" dirty="0" smtClean="0"/>
              <a:t>внимание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Способствует </a:t>
            </a:r>
            <a:r>
              <a:rPr lang="ru-RU" sz="2000" dirty="0"/>
              <a:t>развитию </a:t>
            </a:r>
            <a:r>
              <a:rPr lang="ru-RU" sz="2000" dirty="0" smtClean="0"/>
              <a:t>самоуважения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Помогает </a:t>
            </a:r>
            <a:r>
              <a:rPr lang="ru-RU" sz="2000" dirty="0"/>
              <a:t>воспитанию моральных </a:t>
            </a:r>
            <a:r>
              <a:rPr lang="ru-RU" sz="2000" dirty="0" smtClean="0"/>
              <a:t>ценностей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Отвлекает </a:t>
            </a:r>
            <a:r>
              <a:rPr lang="ru-RU" sz="2000" dirty="0"/>
              <a:t>от долгого сидения у телевизора или за </a:t>
            </a:r>
            <a:r>
              <a:rPr lang="ru-RU" sz="2000" dirty="0" smtClean="0"/>
              <a:t>компьютером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Нейтрализует </a:t>
            </a:r>
            <a:r>
              <a:rPr lang="ru-RU" sz="2000" dirty="0"/>
              <a:t>негативное влияние массовой </a:t>
            </a:r>
            <a:r>
              <a:rPr lang="ru-RU" sz="2000" dirty="0" smtClean="0"/>
              <a:t>культуры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Нацеливает </a:t>
            </a:r>
            <a:r>
              <a:rPr lang="ru-RU" sz="2000" dirty="0"/>
              <a:t>на получение новых </a:t>
            </a:r>
            <a:r>
              <a:rPr lang="ru-RU" sz="2000" dirty="0" smtClean="0"/>
              <a:t>знаний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Чтение </a:t>
            </a:r>
            <a:r>
              <a:rPr lang="ru-RU" sz="2000" dirty="0"/>
              <a:t>малышам вслух стимулирует их умственное </a:t>
            </a:r>
            <a:r>
              <a:rPr lang="ru-RU" sz="2000" dirty="0" smtClean="0"/>
              <a:t>развитие</a:t>
            </a:r>
            <a:endParaRPr lang="ru-RU" sz="2000" dirty="0"/>
          </a:p>
          <a:p>
            <a:pPr marL="342900" indent="-342900" fontAlgn="base">
              <a:buFont typeface="Wingdings" pitchFamily="2" charset="2"/>
              <a:buChar char="q"/>
            </a:pPr>
            <a:r>
              <a:rPr lang="ru-RU" sz="2000" dirty="0" smtClean="0"/>
              <a:t>Помогает </a:t>
            </a:r>
            <a:r>
              <a:rPr lang="ru-RU" sz="2000" dirty="0"/>
              <a:t>детям познать мир и себя самих</a:t>
            </a:r>
            <a:endParaRPr lang="ru-RU" sz="2000" dirty="0" smtClean="0">
              <a:effectLst/>
            </a:endParaRPr>
          </a:p>
          <a:p>
            <a:pPr marL="342900" indent="-342900" algn="ctr" fontAlgn="base">
              <a:buFont typeface="Wingdings" pitchFamily="2" charset="2"/>
              <a:buChar char="q"/>
            </a:pPr>
            <a:endParaRPr lang="en-US" sz="2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40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76562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ЦЕЛЬ ПРОЕКТА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85067"/>
            <a:ext cx="86800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Повышение компетентности родителей в деле воспитания детей, способности взаимопонимания педагогов и родителя, родителя и ребенка посредством родительских </a:t>
            </a:r>
            <a:r>
              <a:rPr lang="ru-RU" sz="2000" dirty="0" smtClean="0"/>
              <a:t>чтений.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37183" y="1278240"/>
            <a:ext cx="59046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ЗАДАЧИ ПРОЕКТА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5" y="1556792"/>
            <a:ext cx="7994171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000" dirty="0"/>
              <a:t>Заинтересовать и вовлечь родителей в проектную </a:t>
            </a:r>
            <a:r>
              <a:rPr lang="ru-RU" sz="2000" dirty="0" smtClean="0"/>
              <a:t>деятельность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/>
              <a:t>Приобщать детей к книжной культуре, воспитывать грамотного читателя.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/>
              <a:t>Повысить эффективность работы по приобщению </a:t>
            </a:r>
            <a:r>
              <a:rPr lang="ru-RU" sz="2000" dirty="0" smtClean="0"/>
              <a:t>детей к </a:t>
            </a:r>
            <a:r>
              <a:rPr lang="ru-RU" sz="2000" dirty="0"/>
              <a:t>книге во взаимодействии всех участников образовательного процесса: педагогов, детей, родителей.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/>
              <a:t>Совершенствовать стиль партнёрских отношений с семьёй, культурными и общественными организациями, способствующими воспитанию у детей интереса к художественной литературе.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 smtClean="0"/>
              <a:t>Способствовать </a:t>
            </a:r>
            <a:r>
              <a:rPr lang="ru-RU" sz="2000" dirty="0"/>
              <a:t>поддержанию традиций семейного чтения.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/>
              <a:t>Повысить культуру речи педагогов, родителей и детей.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sz="2000" dirty="0"/>
              <a:t>Воспитывать бережное отношение к книге как  результату труда многих людей.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394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4047" y="404664"/>
            <a:ext cx="85689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ПРЕДПОЛАГАЕМЫЙ РЕЗУЛЬТАТ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82234" y="1196752"/>
            <a:ext cx="7930379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3000"/>
              </a:lnSpc>
              <a:buFont typeface="Wingdings" pitchFamily="2" charset="2"/>
              <a:buChar char="q"/>
            </a:pPr>
            <a:r>
              <a:rPr lang="ru-RU" sz="2000" dirty="0"/>
              <a:t>Повышение интереса детей к художественной литературе.</a:t>
            </a:r>
          </a:p>
          <a:p>
            <a:pPr marL="285750" indent="-285750">
              <a:lnSpc>
                <a:spcPts val="3000"/>
              </a:lnSpc>
              <a:buFont typeface="Wingdings" pitchFamily="2" charset="2"/>
              <a:buChar char="q"/>
            </a:pPr>
            <a:r>
              <a:rPr lang="ru-RU" sz="2000" dirty="0"/>
              <a:t>Разработка системы работы с книгой.</a:t>
            </a:r>
          </a:p>
          <a:p>
            <a:pPr marL="285750" indent="-285750">
              <a:lnSpc>
                <a:spcPts val="3000"/>
              </a:lnSpc>
              <a:buFont typeface="Wingdings" pitchFamily="2" charset="2"/>
              <a:buChar char="q"/>
            </a:pPr>
            <a:r>
              <a:rPr lang="ru-RU" sz="2000" dirty="0"/>
              <a:t>Повышение компетентности членов семьи в вопросах воспитания грамотного читателя, речевого   развития ребёнка.</a:t>
            </a:r>
          </a:p>
          <a:p>
            <a:pPr marL="285750" indent="-285750">
              <a:lnSpc>
                <a:spcPts val="3000"/>
              </a:lnSpc>
              <a:buFont typeface="Wingdings" pitchFamily="2" charset="2"/>
              <a:buChar char="q"/>
            </a:pPr>
            <a:r>
              <a:rPr lang="ru-RU" sz="2000" dirty="0"/>
              <a:t>Возрождение домашнего чтения.</a:t>
            </a:r>
          </a:p>
          <a:p>
            <a:pPr marL="285750" indent="-285750">
              <a:lnSpc>
                <a:spcPts val="3000"/>
              </a:lnSpc>
              <a:buFont typeface="Wingdings" pitchFamily="2" charset="2"/>
              <a:buChar char="q"/>
            </a:pPr>
            <a:r>
              <a:rPr lang="ru-RU" sz="2000" dirty="0"/>
              <a:t>Позитивные изменения в речи детей.</a:t>
            </a:r>
          </a:p>
          <a:p>
            <a:pPr marL="285750" indent="-285750">
              <a:lnSpc>
                <a:spcPts val="3000"/>
              </a:lnSpc>
              <a:buFont typeface="Wingdings" pitchFamily="2" charset="2"/>
              <a:buChar char="q"/>
            </a:pPr>
            <a:r>
              <a:rPr lang="ru-RU" sz="2000" dirty="0"/>
              <a:t>Обобщение и распространение семейного опыта.</a:t>
            </a:r>
          </a:p>
          <a:p>
            <a:pPr marL="285750" indent="-285750">
              <a:lnSpc>
                <a:spcPts val="3000"/>
              </a:lnSpc>
              <a:buFont typeface="Wingdings" pitchFamily="2" charset="2"/>
              <a:buChar char="q"/>
            </a:pPr>
            <a:r>
              <a:rPr lang="ru-RU" sz="2000" dirty="0"/>
              <a:t>Перспективы распространения результатов проекта.</a:t>
            </a:r>
          </a:p>
          <a:p>
            <a:pPr>
              <a:lnSpc>
                <a:spcPts val="3000"/>
              </a:lnSpc>
            </a:pPr>
            <a:r>
              <a:rPr lang="ru-RU" sz="2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39254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4047" y="116632"/>
            <a:ext cx="85689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РЕАЛИЗАЦИЯ ПРОЕКТА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6520" y="548680"/>
            <a:ext cx="792088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/>
              <a:t>Анкетирование родителей на тему «Чтение в вашей семье»</a:t>
            </a:r>
            <a:endParaRPr lang="ru-RU" sz="2000" dirty="0" smtClean="0">
              <a:effectLst/>
            </a:endParaRPr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/>
              <a:t>Подборка литературных произведений и статей для совместного чтения</a:t>
            </a:r>
            <a:endParaRPr lang="ru-RU" sz="2000" dirty="0" smtClean="0">
              <a:effectLst/>
            </a:endParaRPr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/>
              <a:t>Подборка литературных произведений для домашнего чтения и обсуждения</a:t>
            </a:r>
            <a:endParaRPr lang="ru-RU" sz="2000" dirty="0" smtClean="0">
              <a:effectLst/>
            </a:endParaRPr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/>
              <a:t>Подбор и распечатка памяток и рекомендаций для родителей</a:t>
            </a:r>
            <a:endParaRPr lang="ru-RU" sz="2000" dirty="0" smtClean="0">
              <a:effectLst/>
            </a:endParaRPr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/>
              <a:t>Сбор фотоматериалов</a:t>
            </a:r>
            <a:endParaRPr lang="ru-RU" sz="2000" dirty="0" smtClean="0">
              <a:effectLst/>
            </a:endParaRPr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/>
              <a:t>Создание рукотворных книг, тематических выставок </a:t>
            </a:r>
            <a:r>
              <a:rPr lang="ru-RU" sz="2000" dirty="0" smtClean="0"/>
              <a:t>книг</a:t>
            </a:r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 smtClean="0"/>
              <a:t>Изучение методики кубиков Зайцева Н.А.</a:t>
            </a:r>
            <a:endParaRPr lang="ru-RU" sz="2000" dirty="0" smtClean="0"/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 smtClean="0">
                <a:effectLst/>
              </a:rPr>
              <a:t>Подготовка к участию в конкурсе «Читающая мама – читающая страна»</a:t>
            </a:r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 smtClean="0"/>
              <a:t>Участие в конкурсе </a:t>
            </a:r>
            <a:r>
              <a:rPr lang="ru-RU" sz="2000" dirty="0" smtClean="0">
                <a:effectLst/>
              </a:rPr>
              <a:t>«Читающая мама – читающая страна» в номинации – «Увлекательное чтение дома»</a:t>
            </a:r>
          </a:p>
          <a:p>
            <a:pPr marL="285750" indent="-285750" fontAlgn="base">
              <a:buFont typeface="Wingdings" pitchFamily="2" charset="2"/>
              <a:buChar char="q"/>
            </a:pPr>
            <a:r>
              <a:rPr lang="ru-RU" sz="2000" dirty="0" smtClean="0"/>
              <a:t>Презентация </a:t>
            </a:r>
            <a:r>
              <a:rPr lang="ru-RU" sz="2000" dirty="0"/>
              <a:t>по проекту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4691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5048" y="276617"/>
            <a:ext cx="856895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АНКЕТА  «ЧТЕНИЕ В ВАШЕЙ СЕМЬЕ»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3" y="726169"/>
            <a:ext cx="7848873" cy="3606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500"/>
              </a:lnSpc>
              <a:buFont typeface="Wingdings" pitchFamily="2" charset="2"/>
              <a:buChar char="q"/>
            </a:pPr>
            <a:r>
              <a:rPr lang="ru-RU" sz="2000" dirty="0" smtClean="0"/>
              <a:t>Что Вы понимаете под понятием «Семейное чтение»?</a:t>
            </a:r>
          </a:p>
          <a:p>
            <a:pPr marL="342900" indent="-342900">
              <a:lnSpc>
                <a:spcPts val="2500"/>
              </a:lnSpc>
              <a:buFont typeface="Wingdings" pitchFamily="2" charset="2"/>
              <a:buChar char="q"/>
            </a:pPr>
            <a:r>
              <a:rPr lang="ru-RU" sz="2000" dirty="0" smtClean="0"/>
              <a:t>Бывают ли в Вашей семье «Вечера совместного чтения»? Как часто?</a:t>
            </a:r>
          </a:p>
          <a:p>
            <a:pPr marL="342900" indent="-342900">
              <a:lnSpc>
                <a:spcPts val="2500"/>
              </a:lnSpc>
              <a:buFont typeface="Wingdings" pitchFamily="2" charset="2"/>
              <a:buChar char="q"/>
            </a:pPr>
            <a:r>
              <a:rPr lang="ru-RU" sz="2000" dirty="0" smtClean="0"/>
              <a:t>Какое воспитательное значение могут иметь семейные чтения для детей?</a:t>
            </a:r>
          </a:p>
          <a:p>
            <a:pPr marL="342900" indent="-342900">
              <a:lnSpc>
                <a:spcPts val="2500"/>
              </a:lnSpc>
              <a:buFont typeface="Wingdings" pitchFamily="2" charset="2"/>
              <a:buChar char="q"/>
            </a:pPr>
            <a:r>
              <a:rPr lang="ru-RU" sz="2000" dirty="0" smtClean="0"/>
              <a:t>Любит ли Ваш ребенок читать и слушать литературное произведение, которое Вы ему читаете?</a:t>
            </a:r>
          </a:p>
          <a:p>
            <a:pPr marL="342900" indent="-342900">
              <a:lnSpc>
                <a:spcPts val="2500"/>
              </a:lnSpc>
              <a:buFont typeface="Wingdings" pitchFamily="2" charset="2"/>
              <a:buChar char="q"/>
            </a:pPr>
            <a:r>
              <a:rPr lang="ru-RU" sz="2000" dirty="0" smtClean="0"/>
              <a:t>Какие книги и журналы Вы читаете вместе с детьми?</a:t>
            </a:r>
          </a:p>
          <a:p>
            <a:pPr marL="342900" indent="-342900">
              <a:lnSpc>
                <a:spcPts val="2500"/>
              </a:lnSpc>
              <a:buFont typeface="Wingdings" pitchFamily="2" charset="2"/>
              <a:buChar char="q"/>
            </a:pPr>
            <a:r>
              <a:rPr lang="ru-RU" sz="2000" dirty="0" smtClean="0"/>
              <a:t>Есть ли у Вашего ребенка личная библиотека?</a:t>
            </a:r>
          </a:p>
          <a:p>
            <a:pPr marL="342900" indent="-342900">
              <a:lnSpc>
                <a:spcPts val="2500"/>
              </a:lnSpc>
              <a:buFont typeface="Wingdings" pitchFamily="2" charset="2"/>
              <a:buChar char="q"/>
            </a:pPr>
            <a:r>
              <a:rPr lang="ru-RU" sz="2000" dirty="0" smtClean="0"/>
              <a:t>Сколько примерно в ней книг?</a:t>
            </a:r>
          </a:p>
          <a:p>
            <a:pPr marL="342900" indent="-342900">
              <a:lnSpc>
                <a:spcPts val="2500"/>
              </a:lnSpc>
              <a:buFont typeface="Wingdings" pitchFamily="2" charset="2"/>
              <a:buChar char="q"/>
            </a:pPr>
            <a:r>
              <a:rPr lang="ru-RU" sz="2000" dirty="0" smtClean="0"/>
              <a:t>Какие тематические разделы в ней представлены?</a:t>
            </a:r>
          </a:p>
        </p:txBody>
      </p:sp>
    </p:spTree>
    <p:extLst>
      <p:ext uri="{BB962C8B-B14F-4D97-AF65-F5344CB8AC3E}">
        <p14:creationId xmlns:p14="http://schemas.microsoft.com/office/powerpoint/2010/main" val="2356314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DIN\Desktop\scree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81089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СОВЕТЫ РОДИТЕЛЯМ ПО ОРГАНИЗАЦИИ СЕМЕЙНОГО ЧТЕНИЯ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080903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dirty="0"/>
              <a:t>Определите круг читательских интересов своих детей,</a:t>
            </a:r>
            <a:r>
              <a:rPr lang="ru-RU" b="1" dirty="0"/>
              <a:t> </a:t>
            </a:r>
            <a:r>
              <a:rPr lang="ru-RU" dirty="0"/>
              <a:t>обдуманно подходите к выбору книг.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 smtClean="0"/>
              <a:t>Книги</a:t>
            </a:r>
            <a:r>
              <a:rPr lang="ru-RU" dirty="0"/>
              <a:t>, которые вы читаете с детьми, должны соответствовать возрасту вашего ребенка.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/>
              <a:t>  Изучайте списки рекомендованных программных произведений детской литературы для домашнего чтения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/>
              <a:t>Старайтесь, по возможности, чаще беседовать с детьми о прочитанных книгах, организуйте совместное чтение вслух. Это принесет неоценимую пользу </a:t>
            </a:r>
            <a:r>
              <a:rPr lang="ru-RU" dirty="0" smtClean="0"/>
              <a:t>дошкольникам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/>
              <a:t>Помогите создать ему небольшую, но хорошо подобранную библиотеку из произведений лучших детских писателей. Это способствует развитию любви к чтению и бережному отношению к книге</a:t>
            </a:r>
            <a:r>
              <a:rPr lang="ru-RU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dirty="0"/>
              <a:t>Читайте Вашим детям. Старайтесь читать им ежедневно в одно и то же время. Очень подходит для этого время перед отходом ко </a:t>
            </a:r>
            <a:r>
              <a:rPr lang="ru-RU" dirty="0" smtClean="0"/>
              <a:t>сну</a:t>
            </a:r>
          </a:p>
          <a:p>
            <a:pPr marL="285750" indent="-285750">
              <a:buFont typeface="Wingdings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1793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Words>745</Words>
  <Application>Microsoft Office PowerPoint</Application>
  <PresentationFormat>Экран (4:3)</PresentationFormat>
  <Paragraphs>130</Paragraphs>
  <Slides>15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ODIN</dc:creator>
  <cp:lastModifiedBy>ODIN</cp:lastModifiedBy>
  <cp:revision>31</cp:revision>
  <dcterms:created xsi:type="dcterms:W3CDTF">2021-04-03T15:32:38Z</dcterms:created>
  <dcterms:modified xsi:type="dcterms:W3CDTF">2021-04-04T09:10:57Z</dcterms:modified>
</cp:coreProperties>
</file>