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4" r:id="rId10"/>
    <p:sldId id="268" r:id="rId11"/>
    <p:sldId id="269" r:id="rId12"/>
    <p:sldId id="261" r:id="rId13"/>
    <p:sldId id="270" r:id="rId14"/>
    <p:sldId id="262" r:id="rId15"/>
    <p:sldId id="271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BE720-C8C0-4836-A7E9-64B08D73FC77}" type="doc">
      <dgm:prSet loTypeId="urn:microsoft.com/office/officeart/2005/8/layout/list1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2E11475F-2F37-468D-A494-428474566089}">
      <dgm:prSet phldrT="[Текст]" custT="1"/>
      <dgm:spPr/>
      <dgm:t>
        <a:bodyPr/>
        <a:lstStyle/>
        <a:p>
          <a:r>
            <a:rPr lang="ru-RU" sz="2400" b="1" i="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Ощущение</a:t>
          </a:r>
          <a:endParaRPr lang="ru-RU" sz="2400" b="1" i="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7625F30D-C77A-4446-B490-CC29B6D302A9}" type="parTrans" cxnId="{B24C7EA4-3FAD-4FCD-8E0B-7B30D5DC473E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E5FE587D-4FDC-4541-95AB-DC2F2482D7E6}" type="sibTrans" cxnId="{B24C7EA4-3FAD-4FCD-8E0B-7B30D5DC473E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06916A34-8FA2-460D-94D2-8EBF26674E86}">
      <dgm:prSet phldrT="[Текст]" custT="1"/>
      <dgm:spPr/>
      <dgm:t>
        <a:bodyPr/>
        <a:lstStyle/>
        <a:p>
          <a:r>
            <a:rPr lang="ru-RU" sz="2400" b="1" i="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Восприятие</a:t>
          </a:r>
          <a:endParaRPr lang="ru-RU" sz="2400" b="1" i="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9A0D5413-DB96-4E83-B544-97E5E06F9C99}" type="parTrans" cxnId="{EFDCA239-7C2C-4DD3-9013-EC231FC7190A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9A4051DF-9638-44BB-9F4B-9DE6DA72F754}" type="sibTrans" cxnId="{EFDCA239-7C2C-4DD3-9013-EC231FC7190A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55B1A023-1B02-46E0-B95C-0BF610C4645E}">
      <dgm:prSet phldrT="[Текст]" custT="1"/>
      <dgm:spPr/>
      <dgm:t>
        <a:bodyPr/>
        <a:lstStyle/>
        <a:p>
          <a:r>
            <a:rPr lang="ru-RU" sz="2400" b="1" i="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Память</a:t>
          </a:r>
          <a:endParaRPr lang="ru-RU" sz="2400" b="1" i="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F9D6AC1B-9C9F-44FD-B2D6-124D331FCD8E}" type="parTrans" cxnId="{EC56B0A2-301A-4D0E-A489-2C8CBCF88EC7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211C5397-3DE9-4738-A37E-E95F4DC6E0AA}" type="sibTrans" cxnId="{EC56B0A2-301A-4D0E-A489-2C8CBCF88EC7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A5C47A63-48A1-4503-9219-790DC583F1E4}">
      <dgm:prSet phldrT="[Текст]" custT="1"/>
      <dgm:spPr/>
      <dgm:t>
        <a:bodyPr/>
        <a:lstStyle/>
        <a:p>
          <a:r>
            <a:rPr lang="ru-RU" sz="2400" b="1" i="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Воображение </a:t>
          </a:r>
          <a:endParaRPr lang="ru-RU" sz="2400" b="1" i="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634B1CD5-A4D3-4B82-A5B1-34E83A1C15A0}" type="parTrans" cxnId="{37E7D74D-2D99-4922-9684-43D3407DBCFC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A82CEF0F-E049-431A-8244-DF8AEB2295CD}" type="sibTrans" cxnId="{37E7D74D-2D99-4922-9684-43D3407DBCFC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17610129-671B-4DC6-8F73-E51C7AFF6F88}">
      <dgm:prSet phldrT="[Текст]" custT="1"/>
      <dgm:spPr/>
      <dgm:t>
        <a:bodyPr/>
        <a:lstStyle/>
        <a:p>
          <a:r>
            <a:rPr lang="ru-RU" sz="2400" b="1" i="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Мышление</a:t>
          </a:r>
          <a:endParaRPr lang="ru-RU" sz="2400" b="1" i="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B11D1E8A-53CD-45EB-B844-1C06336F7717}" type="parTrans" cxnId="{CB77FDF1-F750-4645-A8B0-D5580CCAA280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899E9C3B-DFDE-4F70-BBD4-4F583C5CFD0A}" type="sibTrans" cxnId="{CB77FDF1-F750-4645-A8B0-D5580CCAA280}">
      <dgm:prSet/>
      <dgm:spPr/>
      <dgm:t>
        <a:bodyPr/>
        <a:lstStyle/>
        <a:p>
          <a:endParaRPr lang="ru-RU" sz="2400" b="1" i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33376795-D556-4F85-ABA6-8D2DDF898D16}" type="pres">
      <dgm:prSet presAssocID="{9C3BE720-C8C0-4836-A7E9-64B08D73FC7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3A591E-75D2-49D8-B469-AC717E969038}" type="pres">
      <dgm:prSet presAssocID="{2E11475F-2F37-468D-A494-428474566089}" presName="parentLin" presStyleCnt="0"/>
      <dgm:spPr/>
    </dgm:pt>
    <dgm:pt modelId="{58156A14-B6C1-4049-BC15-4F8D5E435D19}" type="pres">
      <dgm:prSet presAssocID="{2E11475F-2F37-468D-A494-42847456608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DA6A499-51AB-471B-8A8F-78FA30AC6B5A}" type="pres">
      <dgm:prSet presAssocID="{2E11475F-2F37-468D-A494-42847456608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5CF7E5-62D8-4A3C-B3B2-BEAF53805F4C}" type="pres">
      <dgm:prSet presAssocID="{2E11475F-2F37-468D-A494-428474566089}" presName="negativeSpace" presStyleCnt="0"/>
      <dgm:spPr/>
    </dgm:pt>
    <dgm:pt modelId="{C026AC0E-FD25-4B71-8736-14C8E1C9E221}" type="pres">
      <dgm:prSet presAssocID="{2E11475F-2F37-468D-A494-428474566089}" presName="childText" presStyleLbl="conFgAcc1" presStyleIdx="0" presStyleCnt="5">
        <dgm:presLayoutVars>
          <dgm:bulletEnabled val="1"/>
        </dgm:presLayoutVars>
      </dgm:prSet>
      <dgm:spPr/>
    </dgm:pt>
    <dgm:pt modelId="{A9C6E7C8-87A7-4ACB-AEA6-B256A7E6EAA2}" type="pres">
      <dgm:prSet presAssocID="{E5FE587D-4FDC-4541-95AB-DC2F2482D7E6}" presName="spaceBetweenRectangles" presStyleCnt="0"/>
      <dgm:spPr/>
    </dgm:pt>
    <dgm:pt modelId="{F680343A-33EA-4138-AEEE-1BB081CACABD}" type="pres">
      <dgm:prSet presAssocID="{06916A34-8FA2-460D-94D2-8EBF26674E86}" presName="parentLin" presStyleCnt="0"/>
      <dgm:spPr/>
    </dgm:pt>
    <dgm:pt modelId="{D3C45B67-E997-4B05-A957-A3363919BEA4}" type="pres">
      <dgm:prSet presAssocID="{06916A34-8FA2-460D-94D2-8EBF26674E8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0D3FABF-26B3-445C-BB21-D3727FBC7B8A}" type="pres">
      <dgm:prSet presAssocID="{06916A34-8FA2-460D-94D2-8EBF26674E8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1E34A9-D714-4596-836A-FA6F87A17AAF}" type="pres">
      <dgm:prSet presAssocID="{06916A34-8FA2-460D-94D2-8EBF26674E86}" presName="negativeSpace" presStyleCnt="0"/>
      <dgm:spPr/>
    </dgm:pt>
    <dgm:pt modelId="{F816E1A6-2D9E-4754-B641-17F2BF923D22}" type="pres">
      <dgm:prSet presAssocID="{06916A34-8FA2-460D-94D2-8EBF26674E86}" presName="childText" presStyleLbl="conFgAcc1" presStyleIdx="1" presStyleCnt="5">
        <dgm:presLayoutVars>
          <dgm:bulletEnabled val="1"/>
        </dgm:presLayoutVars>
      </dgm:prSet>
      <dgm:spPr/>
    </dgm:pt>
    <dgm:pt modelId="{11243A3A-1973-4661-987C-E28E3090F8EA}" type="pres">
      <dgm:prSet presAssocID="{9A4051DF-9638-44BB-9F4B-9DE6DA72F754}" presName="spaceBetweenRectangles" presStyleCnt="0"/>
      <dgm:spPr/>
    </dgm:pt>
    <dgm:pt modelId="{6A6F8D39-007A-4A50-BBCE-5C72DCC8E371}" type="pres">
      <dgm:prSet presAssocID="{55B1A023-1B02-46E0-B95C-0BF610C4645E}" presName="parentLin" presStyleCnt="0"/>
      <dgm:spPr/>
    </dgm:pt>
    <dgm:pt modelId="{9D07674A-1801-4581-8A15-01493E027C72}" type="pres">
      <dgm:prSet presAssocID="{55B1A023-1B02-46E0-B95C-0BF610C4645E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C7AE4EAF-C0F2-47AA-A030-0399492A340C}" type="pres">
      <dgm:prSet presAssocID="{55B1A023-1B02-46E0-B95C-0BF610C4645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AC446B-4A4A-47F5-A24B-4FE176318D79}" type="pres">
      <dgm:prSet presAssocID="{55B1A023-1B02-46E0-B95C-0BF610C4645E}" presName="negativeSpace" presStyleCnt="0"/>
      <dgm:spPr/>
    </dgm:pt>
    <dgm:pt modelId="{6AA56C5D-A656-4CF8-9233-FF9039E85928}" type="pres">
      <dgm:prSet presAssocID="{55B1A023-1B02-46E0-B95C-0BF610C4645E}" presName="childText" presStyleLbl="conFgAcc1" presStyleIdx="2" presStyleCnt="5">
        <dgm:presLayoutVars>
          <dgm:bulletEnabled val="1"/>
        </dgm:presLayoutVars>
      </dgm:prSet>
      <dgm:spPr/>
    </dgm:pt>
    <dgm:pt modelId="{F86C01C4-AB20-40A2-9DB5-22F1276965D4}" type="pres">
      <dgm:prSet presAssocID="{211C5397-3DE9-4738-A37E-E95F4DC6E0AA}" presName="spaceBetweenRectangles" presStyleCnt="0"/>
      <dgm:spPr/>
    </dgm:pt>
    <dgm:pt modelId="{6C4F9331-1792-4ED1-B30E-D1491970814D}" type="pres">
      <dgm:prSet presAssocID="{A5C47A63-48A1-4503-9219-790DC583F1E4}" presName="parentLin" presStyleCnt="0"/>
      <dgm:spPr/>
    </dgm:pt>
    <dgm:pt modelId="{66CF4E1A-6F34-4134-9CFA-354925894735}" type="pres">
      <dgm:prSet presAssocID="{A5C47A63-48A1-4503-9219-790DC583F1E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79F86E2C-5C77-42D7-BAB3-27B9E8BD59E7}" type="pres">
      <dgm:prSet presAssocID="{A5C47A63-48A1-4503-9219-790DC583F1E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97C0F-9ACB-4861-B56E-52FB75863EAE}" type="pres">
      <dgm:prSet presAssocID="{A5C47A63-48A1-4503-9219-790DC583F1E4}" presName="negativeSpace" presStyleCnt="0"/>
      <dgm:spPr/>
    </dgm:pt>
    <dgm:pt modelId="{980B9450-37E0-4340-8122-4839D595B857}" type="pres">
      <dgm:prSet presAssocID="{A5C47A63-48A1-4503-9219-790DC583F1E4}" presName="childText" presStyleLbl="conFgAcc1" presStyleIdx="3" presStyleCnt="5">
        <dgm:presLayoutVars>
          <dgm:bulletEnabled val="1"/>
        </dgm:presLayoutVars>
      </dgm:prSet>
      <dgm:spPr/>
    </dgm:pt>
    <dgm:pt modelId="{AB2C88CA-E119-41CA-ADD5-2231E77ACFD8}" type="pres">
      <dgm:prSet presAssocID="{A82CEF0F-E049-431A-8244-DF8AEB2295CD}" presName="spaceBetweenRectangles" presStyleCnt="0"/>
      <dgm:spPr/>
    </dgm:pt>
    <dgm:pt modelId="{06CEEE2B-9C81-43D8-B501-A2233A76E8DF}" type="pres">
      <dgm:prSet presAssocID="{17610129-671B-4DC6-8F73-E51C7AFF6F88}" presName="parentLin" presStyleCnt="0"/>
      <dgm:spPr/>
    </dgm:pt>
    <dgm:pt modelId="{EBEB72C6-7C6F-40AA-9EC5-0E55DEDEAA8A}" type="pres">
      <dgm:prSet presAssocID="{17610129-671B-4DC6-8F73-E51C7AFF6F88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466F65DE-277D-4CDE-9587-1D65760B5C34}" type="pres">
      <dgm:prSet presAssocID="{17610129-671B-4DC6-8F73-E51C7AFF6F8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43963C-5C60-4F33-AA24-D3690E95F585}" type="pres">
      <dgm:prSet presAssocID="{17610129-671B-4DC6-8F73-E51C7AFF6F88}" presName="negativeSpace" presStyleCnt="0"/>
      <dgm:spPr/>
    </dgm:pt>
    <dgm:pt modelId="{05D01C26-EE0B-4F90-8AEF-9CF54EC53A2B}" type="pres">
      <dgm:prSet presAssocID="{17610129-671B-4DC6-8F73-E51C7AFF6F8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B992453-E907-4106-BBF4-4CB45FE5BF70}" type="presOf" srcId="{55B1A023-1B02-46E0-B95C-0BF610C4645E}" destId="{9D07674A-1801-4581-8A15-01493E027C72}" srcOrd="0" destOrd="0" presId="urn:microsoft.com/office/officeart/2005/8/layout/list1"/>
    <dgm:cxn modelId="{0760CE2D-1735-4CF1-9E03-6828EBED56D4}" type="presOf" srcId="{2E11475F-2F37-468D-A494-428474566089}" destId="{7DA6A499-51AB-471B-8A8F-78FA30AC6B5A}" srcOrd="1" destOrd="0" presId="urn:microsoft.com/office/officeart/2005/8/layout/list1"/>
    <dgm:cxn modelId="{4829DC63-A00E-4C79-8CA6-91E8A44FFC3B}" type="presOf" srcId="{06916A34-8FA2-460D-94D2-8EBF26674E86}" destId="{D3C45B67-E997-4B05-A957-A3363919BEA4}" srcOrd="0" destOrd="0" presId="urn:microsoft.com/office/officeart/2005/8/layout/list1"/>
    <dgm:cxn modelId="{3175FC2C-5F31-4610-83A1-6B351D3598EA}" type="presOf" srcId="{9C3BE720-C8C0-4836-A7E9-64B08D73FC77}" destId="{33376795-D556-4F85-ABA6-8D2DDF898D16}" srcOrd="0" destOrd="0" presId="urn:microsoft.com/office/officeart/2005/8/layout/list1"/>
    <dgm:cxn modelId="{B24C7EA4-3FAD-4FCD-8E0B-7B30D5DC473E}" srcId="{9C3BE720-C8C0-4836-A7E9-64B08D73FC77}" destId="{2E11475F-2F37-468D-A494-428474566089}" srcOrd="0" destOrd="0" parTransId="{7625F30D-C77A-4446-B490-CC29B6D302A9}" sibTransId="{E5FE587D-4FDC-4541-95AB-DC2F2482D7E6}"/>
    <dgm:cxn modelId="{3F90F2DF-5B0E-4A8D-8A3B-B9BBE1ACBA63}" type="presOf" srcId="{17610129-671B-4DC6-8F73-E51C7AFF6F88}" destId="{466F65DE-277D-4CDE-9587-1D65760B5C34}" srcOrd="1" destOrd="0" presId="urn:microsoft.com/office/officeart/2005/8/layout/list1"/>
    <dgm:cxn modelId="{EC56B0A2-301A-4D0E-A489-2C8CBCF88EC7}" srcId="{9C3BE720-C8C0-4836-A7E9-64B08D73FC77}" destId="{55B1A023-1B02-46E0-B95C-0BF610C4645E}" srcOrd="2" destOrd="0" parTransId="{F9D6AC1B-9C9F-44FD-B2D6-124D331FCD8E}" sibTransId="{211C5397-3DE9-4738-A37E-E95F4DC6E0AA}"/>
    <dgm:cxn modelId="{B44D556D-0BE2-4383-B1C0-A71909E1C532}" type="presOf" srcId="{A5C47A63-48A1-4503-9219-790DC583F1E4}" destId="{79F86E2C-5C77-42D7-BAB3-27B9E8BD59E7}" srcOrd="1" destOrd="0" presId="urn:microsoft.com/office/officeart/2005/8/layout/list1"/>
    <dgm:cxn modelId="{EFDCA239-7C2C-4DD3-9013-EC231FC7190A}" srcId="{9C3BE720-C8C0-4836-A7E9-64B08D73FC77}" destId="{06916A34-8FA2-460D-94D2-8EBF26674E86}" srcOrd="1" destOrd="0" parTransId="{9A0D5413-DB96-4E83-B544-97E5E06F9C99}" sibTransId="{9A4051DF-9638-44BB-9F4B-9DE6DA72F754}"/>
    <dgm:cxn modelId="{45A01BD4-3E90-45EE-8802-E71A8699330B}" type="presOf" srcId="{55B1A023-1B02-46E0-B95C-0BF610C4645E}" destId="{C7AE4EAF-C0F2-47AA-A030-0399492A340C}" srcOrd="1" destOrd="0" presId="urn:microsoft.com/office/officeart/2005/8/layout/list1"/>
    <dgm:cxn modelId="{CB77FDF1-F750-4645-A8B0-D5580CCAA280}" srcId="{9C3BE720-C8C0-4836-A7E9-64B08D73FC77}" destId="{17610129-671B-4DC6-8F73-E51C7AFF6F88}" srcOrd="4" destOrd="0" parTransId="{B11D1E8A-53CD-45EB-B844-1C06336F7717}" sibTransId="{899E9C3B-DFDE-4F70-BBD4-4F583C5CFD0A}"/>
    <dgm:cxn modelId="{09E160FC-47D4-4DB8-9B00-8D780AEF3027}" type="presOf" srcId="{A5C47A63-48A1-4503-9219-790DC583F1E4}" destId="{66CF4E1A-6F34-4134-9CFA-354925894735}" srcOrd="0" destOrd="0" presId="urn:microsoft.com/office/officeart/2005/8/layout/list1"/>
    <dgm:cxn modelId="{46AB658D-D4FE-4818-B3FB-A2D2CEEB47A1}" type="presOf" srcId="{2E11475F-2F37-468D-A494-428474566089}" destId="{58156A14-B6C1-4049-BC15-4F8D5E435D19}" srcOrd="0" destOrd="0" presId="urn:microsoft.com/office/officeart/2005/8/layout/list1"/>
    <dgm:cxn modelId="{BBBC7D54-DBA7-44F5-82DD-9E98AE9B5343}" type="presOf" srcId="{17610129-671B-4DC6-8F73-E51C7AFF6F88}" destId="{EBEB72C6-7C6F-40AA-9EC5-0E55DEDEAA8A}" srcOrd="0" destOrd="0" presId="urn:microsoft.com/office/officeart/2005/8/layout/list1"/>
    <dgm:cxn modelId="{76A1C97B-69D5-45C8-ADE5-5A494D06AEF2}" type="presOf" srcId="{06916A34-8FA2-460D-94D2-8EBF26674E86}" destId="{50D3FABF-26B3-445C-BB21-D3727FBC7B8A}" srcOrd="1" destOrd="0" presId="urn:microsoft.com/office/officeart/2005/8/layout/list1"/>
    <dgm:cxn modelId="{37E7D74D-2D99-4922-9684-43D3407DBCFC}" srcId="{9C3BE720-C8C0-4836-A7E9-64B08D73FC77}" destId="{A5C47A63-48A1-4503-9219-790DC583F1E4}" srcOrd="3" destOrd="0" parTransId="{634B1CD5-A4D3-4B82-A5B1-34E83A1C15A0}" sibTransId="{A82CEF0F-E049-431A-8244-DF8AEB2295CD}"/>
    <dgm:cxn modelId="{604F3AB4-A214-41F7-8340-A09D76B9BD5F}" type="presParOf" srcId="{33376795-D556-4F85-ABA6-8D2DDF898D16}" destId="{E73A591E-75D2-49D8-B469-AC717E969038}" srcOrd="0" destOrd="0" presId="urn:microsoft.com/office/officeart/2005/8/layout/list1"/>
    <dgm:cxn modelId="{BACC2361-B79E-4316-A2D8-78B6EEDD8985}" type="presParOf" srcId="{E73A591E-75D2-49D8-B469-AC717E969038}" destId="{58156A14-B6C1-4049-BC15-4F8D5E435D19}" srcOrd="0" destOrd="0" presId="urn:microsoft.com/office/officeart/2005/8/layout/list1"/>
    <dgm:cxn modelId="{A615315F-F47A-4201-8C9E-EEC2B08B706D}" type="presParOf" srcId="{E73A591E-75D2-49D8-B469-AC717E969038}" destId="{7DA6A499-51AB-471B-8A8F-78FA30AC6B5A}" srcOrd="1" destOrd="0" presId="urn:microsoft.com/office/officeart/2005/8/layout/list1"/>
    <dgm:cxn modelId="{C6FC655F-F359-4F29-888A-B95DEF5041D5}" type="presParOf" srcId="{33376795-D556-4F85-ABA6-8D2DDF898D16}" destId="{5D5CF7E5-62D8-4A3C-B3B2-BEAF53805F4C}" srcOrd="1" destOrd="0" presId="urn:microsoft.com/office/officeart/2005/8/layout/list1"/>
    <dgm:cxn modelId="{D7D1A53D-6AA6-4684-A4B6-59BF65850A3E}" type="presParOf" srcId="{33376795-D556-4F85-ABA6-8D2DDF898D16}" destId="{C026AC0E-FD25-4B71-8736-14C8E1C9E221}" srcOrd="2" destOrd="0" presId="urn:microsoft.com/office/officeart/2005/8/layout/list1"/>
    <dgm:cxn modelId="{D0EDF445-9E44-4767-ACEE-95A4F5ECAD34}" type="presParOf" srcId="{33376795-D556-4F85-ABA6-8D2DDF898D16}" destId="{A9C6E7C8-87A7-4ACB-AEA6-B256A7E6EAA2}" srcOrd="3" destOrd="0" presId="urn:microsoft.com/office/officeart/2005/8/layout/list1"/>
    <dgm:cxn modelId="{96C8118C-7D07-4406-983D-443E14E3A594}" type="presParOf" srcId="{33376795-D556-4F85-ABA6-8D2DDF898D16}" destId="{F680343A-33EA-4138-AEEE-1BB081CACABD}" srcOrd="4" destOrd="0" presId="urn:microsoft.com/office/officeart/2005/8/layout/list1"/>
    <dgm:cxn modelId="{BD9EF546-5846-4698-81EF-2B6200203284}" type="presParOf" srcId="{F680343A-33EA-4138-AEEE-1BB081CACABD}" destId="{D3C45B67-E997-4B05-A957-A3363919BEA4}" srcOrd="0" destOrd="0" presId="urn:microsoft.com/office/officeart/2005/8/layout/list1"/>
    <dgm:cxn modelId="{A063A618-0942-4B71-8326-F5CECD64BB61}" type="presParOf" srcId="{F680343A-33EA-4138-AEEE-1BB081CACABD}" destId="{50D3FABF-26B3-445C-BB21-D3727FBC7B8A}" srcOrd="1" destOrd="0" presId="urn:microsoft.com/office/officeart/2005/8/layout/list1"/>
    <dgm:cxn modelId="{833D5044-E7C3-408A-BC00-6809DBF69483}" type="presParOf" srcId="{33376795-D556-4F85-ABA6-8D2DDF898D16}" destId="{CB1E34A9-D714-4596-836A-FA6F87A17AAF}" srcOrd="5" destOrd="0" presId="urn:microsoft.com/office/officeart/2005/8/layout/list1"/>
    <dgm:cxn modelId="{5EA2ECED-6EF3-48E0-A0F4-F5FBC6FAC9F4}" type="presParOf" srcId="{33376795-D556-4F85-ABA6-8D2DDF898D16}" destId="{F816E1A6-2D9E-4754-B641-17F2BF923D22}" srcOrd="6" destOrd="0" presId="urn:microsoft.com/office/officeart/2005/8/layout/list1"/>
    <dgm:cxn modelId="{F7F79398-7943-467B-8502-9A8557BF72D4}" type="presParOf" srcId="{33376795-D556-4F85-ABA6-8D2DDF898D16}" destId="{11243A3A-1973-4661-987C-E28E3090F8EA}" srcOrd="7" destOrd="0" presId="urn:microsoft.com/office/officeart/2005/8/layout/list1"/>
    <dgm:cxn modelId="{A8C8B8C1-3841-44D6-B6AD-3EE797A6FD43}" type="presParOf" srcId="{33376795-D556-4F85-ABA6-8D2DDF898D16}" destId="{6A6F8D39-007A-4A50-BBCE-5C72DCC8E371}" srcOrd="8" destOrd="0" presId="urn:microsoft.com/office/officeart/2005/8/layout/list1"/>
    <dgm:cxn modelId="{FA897BC2-F750-4707-876E-328B2F240087}" type="presParOf" srcId="{6A6F8D39-007A-4A50-BBCE-5C72DCC8E371}" destId="{9D07674A-1801-4581-8A15-01493E027C72}" srcOrd="0" destOrd="0" presId="urn:microsoft.com/office/officeart/2005/8/layout/list1"/>
    <dgm:cxn modelId="{20E1D393-F66C-4856-8CCC-C3241F4A8961}" type="presParOf" srcId="{6A6F8D39-007A-4A50-BBCE-5C72DCC8E371}" destId="{C7AE4EAF-C0F2-47AA-A030-0399492A340C}" srcOrd="1" destOrd="0" presId="urn:microsoft.com/office/officeart/2005/8/layout/list1"/>
    <dgm:cxn modelId="{BB96F5C2-01D4-4EFF-A6C0-C70836D84237}" type="presParOf" srcId="{33376795-D556-4F85-ABA6-8D2DDF898D16}" destId="{3FAC446B-4A4A-47F5-A24B-4FE176318D79}" srcOrd="9" destOrd="0" presId="urn:microsoft.com/office/officeart/2005/8/layout/list1"/>
    <dgm:cxn modelId="{1AF84DB7-8D9F-4CDA-BCF9-DBE39A1832D2}" type="presParOf" srcId="{33376795-D556-4F85-ABA6-8D2DDF898D16}" destId="{6AA56C5D-A656-4CF8-9233-FF9039E85928}" srcOrd="10" destOrd="0" presId="urn:microsoft.com/office/officeart/2005/8/layout/list1"/>
    <dgm:cxn modelId="{A71AD49D-90B8-45E7-BB1C-77FF773A6342}" type="presParOf" srcId="{33376795-D556-4F85-ABA6-8D2DDF898D16}" destId="{F86C01C4-AB20-40A2-9DB5-22F1276965D4}" srcOrd="11" destOrd="0" presId="urn:microsoft.com/office/officeart/2005/8/layout/list1"/>
    <dgm:cxn modelId="{7F30D60C-64E6-42AF-AB6A-B398F7871B0C}" type="presParOf" srcId="{33376795-D556-4F85-ABA6-8D2DDF898D16}" destId="{6C4F9331-1792-4ED1-B30E-D1491970814D}" srcOrd="12" destOrd="0" presId="urn:microsoft.com/office/officeart/2005/8/layout/list1"/>
    <dgm:cxn modelId="{B978118E-A7BB-4388-915B-72AFC615FBA3}" type="presParOf" srcId="{6C4F9331-1792-4ED1-B30E-D1491970814D}" destId="{66CF4E1A-6F34-4134-9CFA-354925894735}" srcOrd="0" destOrd="0" presId="urn:microsoft.com/office/officeart/2005/8/layout/list1"/>
    <dgm:cxn modelId="{D565FF70-2D18-49B2-9876-EA4045CA6AC9}" type="presParOf" srcId="{6C4F9331-1792-4ED1-B30E-D1491970814D}" destId="{79F86E2C-5C77-42D7-BAB3-27B9E8BD59E7}" srcOrd="1" destOrd="0" presId="urn:microsoft.com/office/officeart/2005/8/layout/list1"/>
    <dgm:cxn modelId="{C7819F04-DD23-4D12-8136-C6C8C8AF4B58}" type="presParOf" srcId="{33376795-D556-4F85-ABA6-8D2DDF898D16}" destId="{90097C0F-9ACB-4861-B56E-52FB75863EAE}" srcOrd="13" destOrd="0" presId="urn:microsoft.com/office/officeart/2005/8/layout/list1"/>
    <dgm:cxn modelId="{552A99BB-E6F7-4A1E-AD73-6FBBD3D4D59B}" type="presParOf" srcId="{33376795-D556-4F85-ABA6-8D2DDF898D16}" destId="{980B9450-37E0-4340-8122-4839D595B857}" srcOrd="14" destOrd="0" presId="urn:microsoft.com/office/officeart/2005/8/layout/list1"/>
    <dgm:cxn modelId="{4BA79654-8FEA-4BD8-810C-D5AD57AF97A8}" type="presParOf" srcId="{33376795-D556-4F85-ABA6-8D2DDF898D16}" destId="{AB2C88CA-E119-41CA-ADD5-2231E77ACFD8}" srcOrd="15" destOrd="0" presId="urn:microsoft.com/office/officeart/2005/8/layout/list1"/>
    <dgm:cxn modelId="{A174151B-4553-4797-9946-E8A4DE0F95D1}" type="presParOf" srcId="{33376795-D556-4F85-ABA6-8D2DDF898D16}" destId="{06CEEE2B-9C81-43D8-B501-A2233A76E8DF}" srcOrd="16" destOrd="0" presId="urn:microsoft.com/office/officeart/2005/8/layout/list1"/>
    <dgm:cxn modelId="{917D6EF6-927D-48DB-9DBA-1472AA561762}" type="presParOf" srcId="{06CEEE2B-9C81-43D8-B501-A2233A76E8DF}" destId="{EBEB72C6-7C6F-40AA-9EC5-0E55DEDEAA8A}" srcOrd="0" destOrd="0" presId="urn:microsoft.com/office/officeart/2005/8/layout/list1"/>
    <dgm:cxn modelId="{06FC85BF-7C69-4C26-AD33-97AEF26EB127}" type="presParOf" srcId="{06CEEE2B-9C81-43D8-B501-A2233A76E8DF}" destId="{466F65DE-277D-4CDE-9587-1D65760B5C34}" srcOrd="1" destOrd="0" presId="urn:microsoft.com/office/officeart/2005/8/layout/list1"/>
    <dgm:cxn modelId="{1B258992-1BA2-4E75-A53F-F5417028CBEA}" type="presParOf" srcId="{33376795-D556-4F85-ABA6-8D2DDF898D16}" destId="{9E43963C-5C60-4F33-AA24-D3690E95F585}" srcOrd="17" destOrd="0" presId="urn:microsoft.com/office/officeart/2005/8/layout/list1"/>
    <dgm:cxn modelId="{B9FB0E62-A674-4B12-B236-A3D6DC3ECBCA}" type="presParOf" srcId="{33376795-D556-4F85-ABA6-8D2DDF898D16}" destId="{05D01C26-EE0B-4F90-8AEF-9CF54EC53A2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7FE3AC-A69C-4E42-8C2E-FAEC6F9CA4AC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2F9DD6-E2E3-4951-8A46-F688653CAD70}">
      <dgm:prSet phldrT="[Текст]"/>
      <dgm:spPr/>
      <dgm:t>
        <a:bodyPr/>
        <a:lstStyle/>
        <a:p>
          <a:r>
            <a:rPr lang="ru-RU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Развитие зрительных ощущений</a:t>
          </a:r>
          <a:endParaRPr lang="ru-RU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1D574222-54CF-41E1-B6BC-C53BB92989CB}" type="parTrans" cxnId="{DC312C1F-CA7D-4070-95D3-8465B00A3870}">
      <dgm:prSet/>
      <dgm:spPr/>
      <dgm:t>
        <a:bodyPr/>
        <a:lstStyle/>
        <a:p>
          <a:endParaRPr lang="ru-RU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8C83BA57-A760-4631-BE22-915B59AE873D}" type="sibTrans" cxnId="{DC312C1F-CA7D-4070-95D3-8465B00A3870}">
      <dgm:prSet/>
      <dgm:spPr/>
      <dgm:t>
        <a:bodyPr/>
        <a:lstStyle/>
        <a:p>
          <a:endParaRPr lang="ru-RU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1392F533-6B94-4E06-BF4E-7D2ACCA533F1}">
      <dgm:prSet phldrT="[Текст]"/>
      <dgm:spPr/>
      <dgm:t>
        <a:bodyPr/>
        <a:lstStyle/>
        <a:p>
          <a:r>
            <a:rPr lang="ru-RU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Развитие слуховых ощущений</a:t>
          </a:r>
          <a:endParaRPr lang="ru-RU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D0206313-C1C1-4E7B-9138-779FA59352F3}" type="parTrans" cxnId="{4564A52B-243F-4EFF-AE57-3A01DECFA198}">
      <dgm:prSet/>
      <dgm:spPr/>
      <dgm:t>
        <a:bodyPr/>
        <a:lstStyle/>
        <a:p>
          <a:endParaRPr lang="ru-RU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E5E0166B-7A22-4B62-B817-269F9D11B83B}" type="sibTrans" cxnId="{4564A52B-243F-4EFF-AE57-3A01DECFA198}">
      <dgm:prSet/>
      <dgm:spPr/>
      <dgm:t>
        <a:bodyPr/>
        <a:lstStyle/>
        <a:p>
          <a:endParaRPr lang="ru-RU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873FED9C-71A6-4480-84CF-97746FC999BB}">
      <dgm:prSet phldrT="[Текст]"/>
      <dgm:spPr/>
      <dgm:t>
        <a:bodyPr/>
        <a:lstStyle/>
        <a:p>
          <a:r>
            <a:rPr lang="ru-RU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Развитие двигательных и кожных ощущений</a:t>
          </a:r>
          <a:endParaRPr lang="ru-RU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267DD9E7-CFE5-4863-8D22-D628B0AEA78F}" type="parTrans" cxnId="{DAA7D56B-F8A9-48A5-A698-5B28A3A876C5}">
      <dgm:prSet/>
      <dgm:spPr/>
      <dgm:t>
        <a:bodyPr/>
        <a:lstStyle/>
        <a:p>
          <a:endParaRPr lang="ru-RU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314144D4-D30E-4C20-BF75-33C09C241637}" type="sibTrans" cxnId="{DAA7D56B-F8A9-48A5-A698-5B28A3A876C5}">
      <dgm:prSet/>
      <dgm:spPr/>
      <dgm:t>
        <a:bodyPr/>
        <a:lstStyle/>
        <a:p>
          <a:endParaRPr lang="ru-RU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C5FFC670-783D-4321-BFEA-F7463171E570}" type="pres">
      <dgm:prSet presAssocID="{F67FE3AC-A69C-4E42-8C2E-FAEC6F9CA4A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9C5E44-00B3-4D4C-9F85-C7161E5D948F}" type="pres">
      <dgm:prSet presAssocID="{DD2F9DD6-E2E3-4951-8A46-F688653CAD70}" presName="circle1" presStyleLbl="node1" presStyleIdx="0" presStyleCnt="3"/>
      <dgm:spPr/>
    </dgm:pt>
    <dgm:pt modelId="{FF29BEF7-5175-4033-B89B-33C4F1C9AAE7}" type="pres">
      <dgm:prSet presAssocID="{DD2F9DD6-E2E3-4951-8A46-F688653CAD70}" presName="space" presStyleCnt="0"/>
      <dgm:spPr/>
    </dgm:pt>
    <dgm:pt modelId="{EF56D63C-5EC3-4F40-A327-7D63963082F2}" type="pres">
      <dgm:prSet presAssocID="{DD2F9DD6-E2E3-4951-8A46-F688653CAD70}" presName="rect1" presStyleLbl="alignAcc1" presStyleIdx="0" presStyleCnt="3" custLinFactNeighborX="-782" custLinFactNeighborY="-59088"/>
      <dgm:spPr/>
      <dgm:t>
        <a:bodyPr/>
        <a:lstStyle/>
        <a:p>
          <a:endParaRPr lang="ru-RU"/>
        </a:p>
      </dgm:t>
    </dgm:pt>
    <dgm:pt modelId="{892FAC06-2CCA-413B-A91F-971A846A01CD}" type="pres">
      <dgm:prSet presAssocID="{1392F533-6B94-4E06-BF4E-7D2ACCA533F1}" presName="vertSpace2" presStyleLbl="node1" presStyleIdx="0" presStyleCnt="3"/>
      <dgm:spPr/>
    </dgm:pt>
    <dgm:pt modelId="{3451ABAF-6691-4ACB-9520-8409D8C4EED6}" type="pres">
      <dgm:prSet presAssocID="{1392F533-6B94-4E06-BF4E-7D2ACCA533F1}" presName="circle2" presStyleLbl="node1" presStyleIdx="1" presStyleCnt="3"/>
      <dgm:spPr/>
    </dgm:pt>
    <dgm:pt modelId="{AC4B13E0-0C72-49F8-8CE3-C3161E765B06}" type="pres">
      <dgm:prSet presAssocID="{1392F533-6B94-4E06-BF4E-7D2ACCA533F1}" presName="rect2" presStyleLbl="alignAcc1" presStyleIdx="1" presStyleCnt="3"/>
      <dgm:spPr/>
      <dgm:t>
        <a:bodyPr/>
        <a:lstStyle/>
        <a:p>
          <a:endParaRPr lang="ru-RU"/>
        </a:p>
      </dgm:t>
    </dgm:pt>
    <dgm:pt modelId="{C37E98FC-83C5-42E4-B55E-CB4465342F4E}" type="pres">
      <dgm:prSet presAssocID="{873FED9C-71A6-4480-84CF-97746FC999BB}" presName="vertSpace3" presStyleLbl="node1" presStyleIdx="1" presStyleCnt="3"/>
      <dgm:spPr/>
    </dgm:pt>
    <dgm:pt modelId="{BD11B0D6-5066-4C7F-9633-9C5D103286ED}" type="pres">
      <dgm:prSet presAssocID="{873FED9C-71A6-4480-84CF-97746FC999BB}" presName="circle3" presStyleLbl="node1" presStyleIdx="2" presStyleCnt="3"/>
      <dgm:spPr/>
    </dgm:pt>
    <dgm:pt modelId="{4617448A-4703-46F2-9B19-B8FF3EB643B9}" type="pres">
      <dgm:prSet presAssocID="{873FED9C-71A6-4480-84CF-97746FC999BB}" presName="rect3" presStyleLbl="alignAcc1" presStyleIdx="2" presStyleCnt="3"/>
      <dgm:spPr/>
      <dgm:t>
        <a:bodyPr/>
        <a:lstStyle/>
        <a:p>
          <a:endParaRPr lang="ru-RU"/>
        </a:p>
      </dgm:t>
    </dgm:pt>
    <dgm:pt modelId="{8920E253-2FC2-4F0D-83B2-0F4A9F6867CB}" type="pres">
      <dgm:prSet presAssocID="{DD2F9DD6-E2E3-4951-8A46-F688653CAD70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0F187C-09A7-42E6-B770-856B34FEE6E5}" type="pres">
      <dgm:prSet presAssocID="{1392F533-6B94-4E06-BF4E-7D2ACCA533F1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2E784-09E2-4959-8281-3794384ADE71}" type="pres">
      <dgm:prSet presAssocID="{873FED9C-71A6-4480-84CF-97746FC999BB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115D75-2D3D-46D4-B073-23242D69352B}" type="presOf" srcId="{1392F533-6B94-4E06-BF4E-7D2ACCA533F1}" destId="{330F187C-09A7-42E6-B770-856B34FEE6E5}" srcOrd="1" destOrd="0" presId="urn:microsoft.com/office/officeart/2005/8/layout/target3"/>
    <dgm:cxn modelId="{7C6C9353-A466-4EAF-BFE5-413DD17E8F51}" type="presOf" srcId="{DD2F9DD6-E2E3-4951-8A46-F688653CAD70}" destId="{EF56D63C-5EC3-4F40-A327-7D63963082F2}" srcOrd="0" destOrd="0" presId="urn:microsoft.com/office/officeart/2005/8/layout/target3"/>
    <dgm:cxn modelId="{DF5E6FAB-01AA-4185-B10D-AC62246A0943}" type="presOf" srcId="{DD2F9DD6-E2E3-4951-8A46-F688653CAD70}" destId="{8920E253-2FC2-4F0D-83B2-0F4A9F6867CB}" srcOrd="1" destOrd="0" presId="urn:microsoft.com/office/officeart/2005/8/layout/target3"/>
    <dgm:cxn modelId="{DC312C1F-CA7D-4070-95D3-8465B00A3870}" srcId="{F67FE3AC-A69C-4E42-8C2E-FAEC6F9CA4AC}" destId="{DD2F9DD6-E2E3-4951-8A46-F688653CAD70}" srcOrd="0" destOrd="0" parTransId="{1D574222-54CF-41E1-B6BC-C53BB92989CB}" sibTransId="{8C83BA57-A760-4631-BE22-915B59AE873D}"/>
    <dgm:cxn modelId="{DAA7D56B-F8A9-48A5-A698-5B28A3A876C5}" srcId="{F67FE3AC-A69C-4E42-8C2E-FAEC6F9CA4AC}" destId="{873FED9C-71A6-4480-84CF-97746FC999BB}" srcOrd="2" destOrd="0" parTransId="{267DD9E7-CFE5-4863-8D22-D628B0AEA78F}" sibTransId="{314144D4-D30E-4C20-BF75-33C09C241637}"/>
    <dgm:cxn modelId="{679EE06E-3AD1-4C54-8A8F-D4E7B786F6D6}" type="presOf" srcId="{873FED9C-71A6-4480-84CF-97746FC999BB}" destId="{4617448A-4703-46F2-9B19-B8FF3EB643B9}" srcOrd="0" destOrd="0" presId="urn:microsoft.com/office/officeart/2005/8/layout/target3"/>
    <dgm:cxn modelId="{53A7380D-9806-41FD-80CE-2EA2C15E7414}" type="presOf" srcId="{F67FE3AC-A69C-4E42-8C2E-FAEC6F9CA4AC}" destId="{C5FFC670-783D-4321-BFEA-F7463171E570}" srcOrd="0" destOrd="0" presId="urn:microsoft.com/office/officeart/2005/8/layout/target3"/>
    <dgm:cxn modelId="{4564A52B-243F-4EFF-AE57-3A01DECFA198}" srcId="{F67FE3AC-A69C-4E42-8C2E-FAEC6F9CA4AC}" destId="{1392F533-6B94-4E06-BF4E-7D2ACCA533F1}" srcOrd="1" destOrd="0" parTransId="{D0206313-C1C1-4E7B-9138-779FA59352F3}" sibTransId="{E5E0166B-7A22-4B62-B817-269F9D11B83B}"/>
    <dgm:cxn modelId="{38EA8676-D468-4B95-95AD-78D7A637FDB5}" type="presOf" srcId="{873FED9C-71A6-4480-84CF-97746FC999BB}" destId="{3E82E784-09E2-4959-8281-3794384ADE71}" srcOrd="1" destOrd="0" presId="urn:microsoft.com/office/officeart/2005/8/layout/target3"/>
    <dgm:cxn modelId="{E225D846-EE73-4DFC-81D3-42CF0068013E}" type="presOf" srcId="{1392F533-6B94-4E06-BF4E-7D2ACCA533F1}" destId="{AC4B13E0-0C72-49F8-8CE3-C3161E765B06}" srcOrd="0" destOrd="0" presId="urn:microsoft.com/office/officeart/2005/8/layout/target3"/>
    <dgm:cxn modelId="{505A5558-CE46-4C4C-919C-C849230DDA7A}" type="presParOf" srcId="{C5FFC670-783D-4321-BFEA-F7463171E570}" destId="{AC9C5E44-00B3-4D4C-9F85-C7161E5D948F}" srcOrd="0" destOrd="0" presId="urn:microsoft.com/office/officeart/2005/8/layout/target3"/>
    <dgm:cxn modelId="{C22C2344-341F-4A82-8CE0-4B681B15767B}" type="presParOf" srcId="{C5FFC670-783D-4321-BFEA-F7463171E570}" destId="{FF29BEF7-5175-4033-B89B-33C4F1C9AAE7}" srcOrd="1" destOrd="0" presId="urn:microsoft.com/office/officeart/2005/8/layout/target3"/>
    <dgm:cxn modelId="{FD5917ED-03B7-43B7-A743-11569C60252F}" type="presParOf" srcId="{C5FFC670-783D-4321-BFEA-F7463171E570}" destId="{EF56D63C-5EC3-4F40-A327-7D63963082F2}" srcOrd="2" destOrd="0" presId="urn:microsoft.com/office/officeart/2005/8/layout/target3"/>
    <dgm:cxn modelId="{656B90D1-08FA-409E-A2EC-B8727AFFC04D}" type="presParOf" srcId="{C5FFC670-783D-4321-BFEA-F7463171E570}" destId="{892FAC06-2CCA-413B-A91F-971A846A01CD}" srcOrd="3" destOrd="0" presId="urn:microsoft.com/office/officeart/2005/8/layout/target3"/>
    <dgm:cxn modelId="{75C0F931-B124-40C4-9305-C84AC85FB380}" type="presParOf" srcId="{C5FFC670-783D-4321-BFEA-F7463171E570}" destId="{3451ABAF-6691-4ACB-9520-8409D8C4EED6}" srcOrd="4" destOrd="0" presId="urn:microsoft.com/office/officeart/2005/8/layout/target3"/>
    <dgm:cxn modelId="{97056701-99F9-4E96-BC88-B10C485F93F2}" type="presParOf" srcId="{C5FFC670-783D-4321-BFEA-F7463171E570}" destId="{AC4B13E0-0C72-49F8-8CE3-C3161E765B06}" srcOrd="5" destOrd="0" presId="urn:microsoft.com/office/officeart/2005/8/layout/target3"/>
    <dgm:cxn modelId="{6BB25CE3-19AB-46E3-9DB5-FA9E48BA7A5F}" type="presParOf" srcId="{C5FFC670-783D-4321-BFEA-F7463171E570}" destId="{C37E98FC-83C5-42E4-B55E-CB4465342F4E}" srcOrd="6" destOrd="0" presId="urn:microsoft.com/office/officeart/2005/8/layout/target3"/>
    <dgm:cxn modelId="{1EEE3DC8-6252-46E9-A843-76013DFD9B8C}" type="presParOf" srcId="{C5FFC670-783D-4321-BFEA-F7463171E570}" destId="{BD11B0D6-5066-4C7F-9633-9C5D103286ED}" srcOrd="7" destOrd="0" presId="urn:microsoft.com/office/officeart/2005/8/layout/target3"/>
    <dgm:cxn modelId="{5907A0BB-69EB-4E43-A352-6E938A68815D}" type="presParOf" srcId="{C5FFC670-783D-4321-BFEA-F7463171E570}" destId="{4617448A-4703-46F2-9B19-B8FF3EB643B9}" srcOrd="8" destOrd="0" presId="urn:microsoft.com/office/officeart/2005/8/layout/target3"/>
    <dgm:cxn modelId="{CC569FF9-D957-4D8C-B629-129EED6391AA}" type="presParOf" srcId="{C5FFC670-783D-4321-BFEA-F7463171E570}" destId="{8920E253-2FC2-4F0D-83B2-0F4A9F6867CB}" srcOrd="9" destOrd="0" presId="urn:microsoft.com/office/officeart/2005/8/layout/target3"/>
    <dgm:cxn modelId="{46E24DC0-06BB-4E93-9ECA-2ACCCBAF7BD8}" type="presParOf" srcId="{C5FFC670-783D-4321-BFEA-F7463171E570}" destId="{330F187C-09A7-42E6-B770-856B34FEE6E5}" srcOrd="10" destOrd="0" presId="urn:microsoft.com/office/officeart/2005/8/layout/target3"/>
    <dgm:cxn modelId="{8AED56A8-BFD1-4AAE-A359-5D7A4705D531}" type="presParOf" srcId="{C5FFC670-783D-4321-BFEA-F7463171E570}" destId="{3E82E784-09E2-4959-8281-3794384ADE71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A924EF-77FD-4755-A404-FDA755DACC43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</dgm:pt>
    <dgm:pt modelId="{22E0AB18-D2EE-411F-A669-42A829ABA300}">
      <dgm:prSet phldrT="[Текст]"/>
      <dgm:spPr/>
      <dgm:t>
        <a:bodyPr/>
        <a:lstStyle/>
        <a:p>
          <a:r>
            <a:rPr lang="ru-RU" b="1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Работа с эталонами</a:t>
          </a:r>
          <a:endParaRPr lang="ru-RU" b="1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436F34F2-1367-4EBA-8521-751AD26B7426}" type="parTrans" cxnId="{943DD76F-95C7-467C-B5B4-17DCCBD775F9}">
      <dgm:prSet/>
      <dgm:spPr/>
      <dgm:t>
        <a:bodyPr/>
        <a:lstStyle/>
        <a:p>
          <a:endParaRPr lang="ru-RU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4EB76389-0B55-454A-A63E-66D420291511}" type="sibTrans" cxnId="{943DD76F-95C7-467C-B5B4-17DCCBD775F9}">
      <dgm:prSet/>
      <dgm:spPr/>
      <dgm:t>
        <a:bodyPr/>
        <a:lstStyle/>
        <a:p>
          <a:endParaRPr lang="ru-RU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B8B75721-DDC1-4C3D-9CBC-8060DB5AE53B}">
      <dgm:prSet phldrT="[Текст]"/>
      <dgm:spPr/>
      <dgm:t>
        <a:bodyPr/>
        <a:lstStyle/>
        <a:p>
          <a:r>
            <a:rPr lang="ru-RU" b="1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Практические действия с воспринимаемыми предметами </a:t>
          </a:r>
          <a:endParaRPr lang="ru-RU" b="1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904B9DD4-AEA5-48FD-83B8-F420E49B715C}" type="parTrans" cxnId="{6D62F66A-3567-42BA-8CE5-C309652DF007}">
      <dgm:prSet/>
      <dgm:spPr/>
      <dgm:t>
        <a:bodyPr/>
        <a:lstStyle/>
        <a:p>
          <a:endParaRPr lang="ru-RU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256ED088-B753-4A4C-A758-BBD50960EC83}" type="sibTrans" cxnId="{6D62F66A-3567-42BA-8CE5-C309652DF007}">
      <dgm:prSet/>
      <dgm:spPr/>
      <dgm:t>
        <a:bodyPr/>
        <a:lstStyle/>
        <a:p>
          <a:endParaRPr lang="ru-RU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2BBAFAC3-4D3B-401C-A0D7-B90F3DB7C53E}">
      <dgm:prSet phldrT="[Текст]"/>
      <dgm:spPr/>
      <dgm:t>
        <a:bodyPr/>
        <a:lstStyle/>
        <a:p>
          <a:r>
            <a:rPr lang="ru-RU" b="1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Внешнее восприятие предмета превращается в умственное</a:t>
          </a:r>
          <a:endParaRPr lang="ru-RU" b="1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7692D59D-90D3-47EB-AF53-42D9D4CB8769}" type="parTrans" cxnId="{4E4E8C03-808F-4174-8DEA-AB92E103C1C7}">
      <dgm:prSet/>
      <dgm:spPr/>
      <dgm:t>
        <a:bodyPr/>
        <a:lstStyle/>
        <a:p>
          <a:endParaRPr lang="ru-RU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03BEB1D9-D0C5-4D94-BB6D-D48D0AF1A27D}" type="sibTrans" cxnId="{4E4E8C03-808F-4174-8DEA-AB92E103C1C7}">
      <dgm:prSet/>
      <dgm:spPr/>
      <dgm:t>
        <a:bodyPr/>
        <a:lstStyle/>
        <a:p>
          <a:endParaRPr lang="ru-RU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1B047801-0AD3-456A-A63F-631E237E8C97}" type="pres">
      <dgm:prSet presAssocID="{85A924EF-77FD-4755-A404-FDA755DACC43}" presName="CompostProcess" presStyleCnt="0">
        <dgm:presLayoutVars>
          <dgm:dir/>
          <dgm:resizeHandles val="exact"/>
        </dgm:presLayoutVars>
      </dgm:prSet>
      <dgm:spPr/>
    </dgm:pt>
    <dgm:pt modelId="{311A1D39-7698-4160-A593-0F7B93CEEF2A}" type="pres">
      <dgm:prSet presAssocID="{85A924EF-77FD-4755-A404-FDA755DACC43}" presName="arrow" presStyleLbl="bgShp" presStyleIdx="0" presStyleCnt="1"/>
      <dgm:spPr>
        <a:solidFill>
          <a:schemeClr val="accent1">
            <a:lumMod val="20000"/>
            <a:lumOff val="80000"/>
          </a:schemeClr>
        </a:solidFill>
      </dgm:spPr>
    </dgm:pt>
    <dgm:pt modelId="{4073AC39-4E2B-450C-A0C7-B2270E0BC9DA}" type="pres">
      <dgm:prSet presAssocID="{85A924EF-77FD-4755-A404-FDA755DACC43}" presName="linearProcess" presStyleCnt="0"/>
      <dgm:spPr/>
    </dgm:pt>
    <dgm:pt modelId="{9CC06203-248E-45FE-9DEC-E4CD5E776A9D}" type="pres">
      <dgm:prSet presAssocID="{22E0AB18-D2EE-411F-A669-42A829ABA30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13C7B-7BD7-4A80-A44F-BA6E35944AD9}" type="pres">
      <dgm:prSet presAssocID="{4EB76389-0B55-454A-A63E-66D420291511}" presName="sibTrans" presStyleCnt="0"/>
      <dgm:spPr/>
    </dgm:pt>
    <dgm:pt modelId="{D2B15BAE-9DE9-4965-80A2-98EB1EF095DA}" type="pres">
      <dgm:prSet presAssocID="{B8B75721-DDC1-4C3D-9CBC-8060DB5AE53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89353-B0F2-4CDA-A525-8F80A101A13D}" type="pres">
      <dgm:prSet presAssocID="{256ED088-B753-4A4C-A758-BBD50960EC83}" presName="sibTrans" presStyleCnt="0"/>
      <dgm:spPr/>
    </dgm:pt>
    <dgm:pt modelId="{1FBA16C5-4326-4DF8-8F38-46C01C0F562F}" type="pres">
      <dgm:prSet presAssocID="{2BBAFAC3-4D3B-401C-A0D7-B90F3DB7C53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4E8C03-808F-4174-8DEA-AB92E103C1C7}" srcId="{85A924EF-77FD-4755-A404-FDA755DACC43}" destId="{2BBAFAC3-4D3B-401C-A0D7-B90F3DB7C53E}" srcOrd="2" destOrd="0" parTransId="{7692D59D-90D3-47EB-AF53-42D9D4CB8769}" sibTransId="{03BEB1D9-D0C5-4D94-BB6D-D48D0AF1A27D}"/>
    <dgm:cxn modelId="{60118F55-24C2-4012-B6AB-F1D376BC6FC6}" type="presOf" srcId="{2BBAFAC3-4D3B-401C-A0D7-B90F3DB7C53E}" destId="{1FBA16C5-4326-4DF8-8F38-46C01C0F562F}" srcOrd="0" destOrd="0" presId="urn:microsoft.com/office/officeart/2005/8/layout/hProcess9"/>
    <dgm:cxn modelId="{AD3EB0C3-144D-4B11-90E3-02C5DA29F6B5}" type="presOf" srcId="{22E0AB18-D2EE-411F-A669-42A829ABA300}" destId="{9CC06203-248E-45FE-9DEC-E4CD5E776A9D}" srcOrd="0" destOrd="0" presId="urn:microsoft.com/office/officeart/2005/8/layout/hProcess9"/>
    <dgm:cxn modelId="{3F064584-105F-4AE6-B1C9-83EB7356D37A}" type="presOf" srcId="{B8B75721-DDC1-4C3D-9CBC-8060DB5AE53B}" destId="{D2B15BAE-9DE9-4965-80A2-98EB1EF095DA}" srcOrd="0" destOrd="0" presId="urn:microsoft.com/office/officeart/2005/8/layout/hProcess9"/>
    <dgm:cxn modelId="{943DD76F-95C7-467C-B5B4-17DCCBD775F9}" srcId="{85A924EF-77FD-4755-A404-FDA755DACC43}" destId="{22E0AB18-D2EE-411F-A669-42A829ABA300}" srcOrd="0" destOrd="0" parTransId="{436F34F2-1367-4EBA-8521-751AD26B7426}" sibTransId="{4EB76389-0B55-454A-A63E-66D420291511}"/>
    <dgm:cxn modelId="{C7E3F15A-3077-4AF0-9AF7-9C87BDA3010E}" type="presOf" srcId="{85A924EF-77FD-4755-A404-FDA755DACC43}" destId="{1B047801-0AD3-456A-A63F-631E237E8C97}" srcOrd="0" destOrd="0" presId="urn:microsoft.com/office/officeart/2005/8/layout/hProcess9"/>
    <dgm:cxn modelId="{6D62F66A-3567-42BA-8CE5-C309652DF007}" srcId="{85A924EF-77FD-4755-A404-FDA755DACC43}" destId="{B8B75721-DDC1-4C3D-9CBC-8060DB5AE53B}" srcOrd="1" destOrd="0" parTransId="{904B9DD4-AEA5-48FD-83B8-F420E49B715C}" sibTransId="{256ED088-B753-4A4C-A758-BBD50960EC83}"/>
    <dgm:cxn modelId="{FDE10B42-BC34-4504-88ED-11103576A816}" type="presParOf" srcId="{1B047801-0AD3-456A-A63F-631E237E8C97}" destId="{311A1D39-7698-4160-A593-0F7B93CEEF2A}" srcOrd="0" destOrd="0" presId="urn:microsoft.com/office/officeart/2005/8/layout/hProcess9"/>
    <dgm:cxn modelId="{C126F3BB-EFDF-4D5B-88B2-839C2A5B1323}" type="presParOf" srcId="{1B047801-0AD3-456A-A63F-631E237E8C97}" destId="{4073AC39-4E2B-450C-A0C7-B2270E0BC9DA}" srcOrd="1" destOrd="0" presId="urn:microsoft.com/office/officeart/2005/8/layout/hProcess9"/>
    <dgm:cxn modelId="{A05149FE-CF5C-4441-AE1C-14B25750CD46}" type="presParOf" srcId="{4073AC39-4E2B-450C-A0C7-B2270E0BC9DA}" destId="{9CC06203-248E-45FE-9DEC-E4CD5E776A9D}" srcOrd="0" destOrd="0" presId="urn:microsoft.com/office/officeart/2005/8/layout/hProcess9"/>
    <dgm:cxn modelId="{CF0149FF-EB5B-4DB5-8368-9D88D5D9CC08}" type="presParOf" srcId="{4073AC39-4E2B-450C-A0C7-B2270E0BC9DA}" destId="{90213C7B-7BD7-4A80-A44F-BA6E35944AD9}" srcOrd="1" destOrd="0" presId="urn:microsoft.com/office/officeart/2005/8/layout/hProcess9"/>
    <dgm:cxn modelId="{76E706C0-BAEC-4C6B-B183-A3A01E93CF2F}" type="presParOf" srcId="{4073AC39-4E2B-450C-A0C7-B2270E0BC9DA}" destId="{D2B15BAE-9DE9-4965-80A2-98EB1EF095DA}" srcOrd="2" destOrd="0" presId="urn:microsoft.com/office/officeart/2005/8/layout/hProcess9"/>
    <dgm:cxn modelId="{FA3530EF-6A97-4DDE-B1CE-D91F11D0070B}" type="presParOf" srcId="{4073AC39-4E2B-450C-A0C7-B2270E0BC9DA}" destId="{60889353-B0F2-4CDA-A525-8F80A101A13D}" srcOrd="3" destOrd="0" presId="urn:microsoft.com/office/officeart/2005/8/layout/hProcess9"/>
    <dgm:cxn modelId="{4E39C6D7-C503-4631-B4E0-5E00EFE0E941}" type="presParOf" srcId="{4073AC39-4E2B-450C-A0C7-B2270E0BC9DA}" destId="{1FBA16C5-4326-4DF8-8F38-46C01C0F562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6AC0E-FD25-4B71-8736-14C8E1C9E221}">
      <dsp:nvSpPr>
        <dsp:cNvPr id="0" name=""/>
        <dsp:cNvSpPr/>
      </dsp:nvSpPr>
      <dsp:spPr>
        <a:xfrm>
          <a:off x="0" y="265159"/>
          <a:ext cx="705678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A6A499-51AB-471B-8A8F-78FA30AC6B5A}">
      <dsp:nvSpPr>
        <dsp:cNvPr id="0" name=""/>
        <dsp:cNvSpPr/>
      </dsp:nvSpPr>
      <dsp:spPr>
        <a:xfrm>
          <a:off x="352839" y="28999"/>
          <a:ext cx="4939748" cy="47232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shade val="50000"/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Ощущение</a:t>
          </a:r>
          <a:endParaRPr lang="ru-RU" sz="2400" b="1" i="0" kern="120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375896" y="52056"/>
        <a:ext cx="4893634" cy="426206"/>
      </dsp:txXfrm>
    </dsp:sp>
    <dsp:sp modelId="{F816E1A6-2D9E-4754-B641-17F2BF923D22}">
      <dsp:nvSpPr>
        <dsp:cNvPr id="0" name=""/>
        <dsp:cNvSpPr/>
      </dsp:nvSpPr>
      <dsp:spPr>
        <a:xfrm>
          <a:off x="0" y="990919"/>
          <a:ext cx="705678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-322570"/>
              <a:satOff val="-5720"/>
              <a:lumOff val="1923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3FABF-26B3-445C-BB21-D3727FBC7B8A}">
      <dsp:nvSpPr>
        <dsp:cNvPr id="0" name=""/>
        <dsp:cNvSpPr/>
      </dsp:nvSpPr>
      <dsp:spPr>
        <a:xfrm>
          <a:off x="352839" y="754759"/>
          <a:ext cx="4939748" cy="47232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-322570"/>
                <a:satOff val="-5720"/>
                <a:lumOff val="19234"/>
                <a:alphaOff val="0"/>
                <a:tint val="65000"/>
                <a:satMod val="270000"/>
              </a:schemeClr>
            </a:gs>
            <a:gs pos="25000">
              <a:schemeClr val="accent1">
                <a:shade val="50000"/>
                <a:hueOff val="-322570"/>
                <a:satOff val="-5720"/>
                <a:lumOff val="19234"/>
                <a:alphaOff val="0"/>
                <a:tint val="60000"/>
                <a:satMod val="300000"/>
              </a:schemeClr>
            </a:gs>
            <a:gs pos="100000">
              <a:schemeClr val="accent1">
                <a:shade val="50000"/>
                <a:hueOff val="-322570"/>
                <a:satOff val="-5720"/>
                <a:lumOff val="19234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Восприятие</a:t>
          </a:r>
          <a:endParaRPr lang="ru-RU" sz="2400" b="1" i="0" kern="120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375896" y="777816"/>
        <a:ext cx="4893634" cy="426206"/>
      </dsp:txXfrm>
    </dsp:sp>
    <dsp:sp modelId="{6AA56C5D-A656-4CF8-9233-FF9039E85928}">
      <dsp:nvSpPr>
        <dsp:cNvPr id="0" name=""/>
        <dsp:cNvSpPr/>
      </dsp:nvSpPr>
      <dsp:spPr>
        <a:xfrm>
          <a:off x="0" y="1716679"/>
          <a:ext cx="705678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-645140"/>
              <a:satOff val="-11441"/>
              <a:lumOff val="3846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E4EAF-C0F2-47AA-A030-0399492A340C}">
      <dsp:nvSpPr>
        <dsp:cNvPr id="0" name=""/>
        <dsp:cNvSpPr/>
      </dsp:nvSpPr>
      <dsp:spPr>
        <a:xfrm>
          <a:off x="352839" y="1480519"/>
          <a:ext cx="4939748" cy="47232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-645140"/>
                <a:satOff val="-11441"/>
                <a:lumOff val="38468"/>
                <a:alphaOff val="0"/>
                <a:tint val="65000"/>
                <a:satMod val="270000"/>
              </a:schemeClr>
            </a:gs>
            <a:gs pos="25000">
              <a:schemeClr val="accent1">
                <a:shade val="50000"/>
                <a:hueOff val="-645140"/>
                <a:satOff val="-11441"/>
                <a:lumOff val="38468"/>
                <a:alphaOff val="0"/>
                <a:tint val="60000"/>
                <a:satMod val="300000"/>
              </a:schemeClr>
            </a:gs>
            <a:gs pos="100000">
              <a:schemeClr val="accent1">
                <a:shade val="50000"/>
                <a:hueOff val="-645140"/>
                <a:satOff val="-11441"/>
                <a:lumOff val="38468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Память</a:t>
          </a:r>
          <a:endParaRPr lang="ru-RU" sz="2400" b="1" i="0" kern="120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375896" y="1503576"/>
        <a:ext cx="4893634" cy="426206"/>
      </dsp:txXfrm>
    </dsp:sp>
    <dsp:sp modelId="{980B9450-37E0-4340-8122-4839D595B857}">
      <dsp:nvSpPr>
        <dsp:cNvPr id="0" name=""/>
        <dsp:cNvSpPr/>
      </dsp:nvSpPr>
      <dsp:spPr>
        <a:xfrm>
          <a:off x="0" y="2442439"/>
          <a:ext cx="705678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-645140"/>
              <a:satOff val="-11441"/>
              <a:lumOff val="3846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86E2C-5C77-42D7-BAB3-27B9E8BD59E7}">
      <dsp:nvSpPr>
        <dsp:cNvPr id="0" name=""/>
        <dsp:cNvSpPr/>
      </dsp:nvSpPr>
      <dsp:spPr>
        <a:xfrm>
          <a:off x="352839" y="2206279"/>
          <a:ext cx="4939748" cy="47232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-645140"/>
                <a:satOff val="-11441"/>
                <a:lumOff val="38468"/>
                <a:alphaOff val="0"/>
                <a:tint val="65000"/>
                <a:satMod val="270000"/>
              </a:schemeClr>
            </a:gs>
            <a:gs pos="25000">
              <a:schemeClr val="accent1">
                <a:shade val="50000"/>
                <a:hueOff val="-645140"/>
                <a:satOff val="-11441"/>
                <a:lumOff val="38468"/>
                <a:alphaOff val="0"/>
                <a:tint val="60000"/>
                <a:satMod val="300000"/>
              </a:schemeClr>
            </a:gs>
            <a:gs pos="100000">
              <a:schemeClr val="accent1">
                <a:shade val="50000"/>
                <a:hueOff val="-645140"/>
                <a:satOff val="-11441"/>
                <a:lumOff val="38468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Воображение </a:t>
          </a:r>
          <a:endParaRPr lang="ru-RU" sz="2400" b="1" i="0" kern="120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375896" y="2229336"/>
        <a:ext cx="4893634" cy="426206"/>
      </dsp:txXfrm>
    </dsp:sp>
    <dsp:sp modelId="{05D01C26-EE0B-4F90-8AEF-9CF54EC53A2B}">
      <dsp:nvSpPr>
        <dsp:cNvPr id="0" name=""/>
        <dsp:cNvSpPr/>
      </dsp:nvSpPr>
      <dsp:spPr>
        <a:xfrm>
          <a:off x="0" y="3168200"/>
          <a:ext cx="705678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-322570"/>
              <a:satOff val="-5720"/>
              <a:lumOff val="1923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6F65DE-277D-4CDE-9587-1D65760B5C34}">
      <dsp:nvSpPr>
        <dsp:cNvPr id="0" name=""/>
        <dsp:cNvSpPr/>
      </dsp:nvSpPr>
      <dsp:spPr>
        <a:xfrm>
          <a:off x="352839" y="2932040"/>
          <a:ext cx="4939748" cy="47232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-322570"/>
                <a:satOff val="-5720"/>
                <a:lumOff val="19234"/>
                <a:alphaOff val="0"/>
                <a:tint val="65000"/>
                <a:satMod val="270000"/>
              </a:schemeClr>
            </a:gs>
            <a:gs pos="25000">
              <a:schemeClr val="accent1">
                <a:shade val="50000"/>
                <a:hueOff val="-322570"/>
                <a:satOff val="-5720"/>
                <a:lumOff val="19234"/>
                <a:alphaOff val="0"/>
                <a:tint val="60000"/>
                <a:satMod val="300000"/>
              </a:schemeClr>
            </a:gs>
            <a:gs pos="100000">
              <a:schemeClr val="accent1">
                <a:shade val="50000"/>
                <a:hueOff val="-322570"/>
                <a:satOff val="-5720"/>
                <a:lumOff val="19234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effectLst/>
              <a:latin typeface="Bookman Old Style" panose="02050604050505020204" pitchFamily="18" charset="0"/>
              <a:cs typeface="Times New Roman" panose="02020603050405020304" pitchFamily="18" charset="0"/>
            </a:rPr>
            <a:t>Мышление</a:t>
          </a:r>
          <a:endParaRPr lang="ru-RU" sz="2400" b="1" i="0" kern="1200" dirty="0">
            <a:effectLst/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375896" y="2955097"/>
        <a:ext cx="4893634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9C5E44-00B3-4D4C-9F85-C7161E5D948F}">
      <dsp:nvSpPr>
        <dsp:cNvPr id="0" name=""/>
        <dsp:cNvSpPr/>
      </dsp:nvSpPr>
      <dsp:spPr>
        <a:xfrm>
          <a:off x="0" y="0"/>
          <a:ext cx="2880320" cy="288032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56D63C-5EC3-4F40-A327-7D63963082F2}">
      <dsp:nvSpPr>
        <dsp:cNvPr id="0" name=""/>
        <dsp:cNvSpPr/>
      </dsp:nvSpPr>
      <dsp:spPr>
        <a:xfrm>
          <a:off x="1395674" y="0"/>
          <a:ext cx="5688631" cy="2880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Развитие зрительных ощущений</a:t>
          </a:r>
          <a:endParaRPr lang="ru-RU" sz="2500" kern="1200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1395674" y="0"/>
        <a:ext cx="5688631" cy="864097"/>
      </dsp:txXfrm>
    </dsp:sp>
    <dsp:sp modelId="{3451ABAF-6691-4ACB-9520-8409D8C4EED6}">
      <dsp:nvSpPr>
        <dsp:cNvPr id="0" name=""/>
        <dsp:cNvSpPr/>
      </dsp:nvSpPr>
      <dsp:spPr>
        <a:xfrm>
          <a:off x="504056" y="864097"/>
          <a:ext cx="1872206" cy="187220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4B13E0-0C72-49F8-8CE3-C3161E765B06}">
      <dsp:nvSpPr>
        <dsp:cNvPr id="0" name=""/>
        <dsp:cNvSpPr/>
      </dsp:nvSpPr>
      <dsp:spPr>
        <a:xfrm>
          <a:off x="1440160" y="864097"/>
          <a:ext cx="5688631" cy="18722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Развитие слуховых ощущений</a:t>
          </a:r>
          <a:endParaRPr lang="ru-RU" sz="2500" kern="1200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1440160" y="864097"/>
        <a:ext cx="5688631" cy="864094"/>
      </dsp:txXfrm>
    </dsp:sp>
    <dsp:sp modelId="{BD11B0D6-5066-4C7F-9633-9C5D103286ED}">
      <dsp:nvSpPr>
        <dsp:cNvPr id="0" name=""/>
        <dsp:cNvSpPr/>
      </dsp:nvSpPr>
      <dsp:spPr>
        <a:xfrm>
          <a:off x="1008112" y="1728192"/>
          <a:ext cx="864095" cy="86409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17448A-4703-46F2-9B19-B8FF3EB643B9}">
      <dsp:nvSpPr>
        <dsp:cNvPr id="0" name=""/>
        <dsp:cNvSpPr/>
      </dsp:nvSpPr>
      <dsp:spPr>
        <a:xfrm>
          <a:off x="1440160" y="1728192"/>
          <a:ext cx="5688631" cy="8640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Развитие двигательных и кожных ощущений</a:t>
          </a:r>
          <a:endParaRPr lang="ru-RU" sz="2500" kern="1200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1440160" y="1728192"/>
        <a:ext cx="5688631" cy="8640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A1D39-7698-4160-A593-0F7B93CEEF2A}">
      <dsp:nvSpPr>
        <dsp:cNvPr id="0" name=""/>
        <dsp:cNvSpPr/>
      </dsp:nvSpPr>
      <dsp:spPr>
        <a:xfrm>
          <a:off x="561662" y="0"/>
          <a:ext cx="6365507" cy="3199903"/>
        </a:xfrm>
        <a:prstGeom prst="rightArrow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C06203-248E-45FE-9DEC-E4CD5E776A9D}">
      <dsp:nvSpPr>
        <dsp:cNvPr id="0" name=""/>
        <dsp:cNvSpPr/>
      </dsp:nvSpPr>
      <dsp:spPr>
        <a:xfrm>
          <a:off x="8044" y="959971"/>
          <a:ext cx="2410467" cy="12799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Работа с эталонами</a:t>
          </a:r>
          <a:endParaRPr lang="ru-RU" sz="1500" b="1" kern="1200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70527" y="1022454"/>
        <a:ext cx="2285501" cy="1154995"/>
      </dsp:txXfrm>
    </dsp:sp>
    <dsp:sp modelId="{D2B15BAE-9DE9-4965-80A2-98EB1EF095DA}">
      <dsp:nvSpPr>
        <dsp:cNvPr id="0" name=""/>
        <dsp:cNvSpPr/>
      </dsp:nvSpPr>
      <dsp:spPr>
        <a:xfrm>
          <a:off x="2539182" y="959971"/>
          <a:ext cx="2410467" cy="12799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Практические действия с воспринимаемыми предметами </a:t>
          </a:r>
          <a:endParaRPr lang="ru-RU" sz="1500" b="1" kern="1200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2601665" y="1022454"/>
        <a:ext cx="2285501" cy="1154995"/>
      </dsp:txXfrm>
    </dsp:sp>
    <dsp:sp modelId="{1FBA16C5-4326-4DF8-8F38-46C01C0F562F}">
      <dsp:nvSpPr>
        <dsp:cNvPr id="0" name=""/>
        <dsp:cNvSpPr/>
      </dsp:nvSpPr>
      <dsp:spPr>
        <a:xfrm>
          <a:off x="5070319" y="959971"/>
          <a:ext cx="2410467" cy="12799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Внешнее восприятие предмета превращается в умственное</a:t>
          </a:r>
          <a:endParaRPr lang="ru-RU" sz="1500" b="1" kern="1200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5132802" y="1022454"/>
        <a:ext cx="2285501" cy="1154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9D3D676-C679-4625-AC58-B694499F043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844408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chemeClr val="accent1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Calibri"/>
              </a:rPr>
              <a:t>Развитие познавательных процессов дошкольника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37111"/>
            <a:ext cx="8064896" cy="190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54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79988" y="480401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13662" y="628191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ри основных вида внимания:</a:t>
            </a:r>
            <a:endParaRPr lang="ru-RU" sz="28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27" y="1650087"/>
            <a:ext cx="532730" cy="620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5529" y="1797116"/>
            <a:ext cx="3794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Bookman Old Style" panose="02050604050505020204" pitchFamily="18" charset="0"/>
              </a:rPr>
              <a:t>н</a:t>
            </a:r>
            <a:r>
              <a:rPr lang="ru-RU" sz="2000" dirty="0" smtClean="0">
                <a:latin typeface="Bookman Old Style" panose="02050604050505020204" pitchFamily="18" charset="0"/>
              </a:rPr>
              <a:t>епроизвольное внимание;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27" y="2457962"/>
            <a:ext cx="532730" cy="6206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56646" y="2658017"/>
            <a:ext cx="3494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произвольное внимание</a:t>
            </a:r>
            <a:r>
              <a:rPr lang="ru-RU" sz="2000" dirty="0">
                <a:latin typeface="Bookman Old Style" panose="02050604050505020204" pitchFamily="18" charset="0"/>
              </a:rPr>
              <a:t>;</a:t>
            </a:r>
            <a:r>
              <a:rPr lang="ru-RU" sz="2000" dirty="0" smtClean="0">
                <a:latin typeface="Bookman Old Style" panose="02050604050505020204" pitchFamily="18" charset="0"/>
              </a:rPr>
              <a:t> 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89" y="3284984"/>
            <a:ext cx="532730" cy="6206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97326" y="3505562"/>
            <a:ext cx="403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>
                <a:latin typeface="Bookman Old Style" panose="02050604050505020204" pitchFamily="18" charset="0"/>
              </a:rPr>
              <a:t>п</a:t>
            </a:r>
            <a:r>
              <a:rPr lang="ru-RU" sz="2000" dirty="0" err="1" smtClean="0">
                <a:latin typeface="Bookman Old Style" panose="02050604050505020204" pitchFamily="18" charset="0"/>
              </a:rPr>
              <a:t>ослепроизвольное</a:t>
            </a:r>
            <a:r>
              <a:rPr lang="ru-RU" sz="2000" dirty="0" smtClean="0">
                <a:latin typeface="Bookman Old Style" panose="02050604050505020204" pitchFamily="18" charset="0"/>
              </a:rPr>
              <a:t> внимание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763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7173" y="620688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3818" y="76847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Основные свойства внимания:</a:t>
            </a:r>
            <a:endParaRPr lang="ru-RU" sz="28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99" y="1760376"/>
            <a:ext cx="532730" cy="620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19902" y="1700808"/>
            <a:ext cx="72845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Bookman Old Style" panose="02050604050505020204" pitchFamily="18" charset="0"/>
              </a:rPr>
              <a:t>Устойчивость внимания </a:t>
            </a:r>
            <a:r>
              <a:rPr lang="ru-RU" dirty="0" smtClean="0">
                <a:latin typeface="Bookman Old Style" panose="02050604050505020204" pitchFamily="18" charset="0"/>
              </a:rPr>
              <a:t>— это способность сохранять </a:t>
            </a:r>
          </a:p>
          <a:p>
            <a:pPr algn="just"/>
            <a:r>
              <a:rPr lang="ru-RU" dirty="0" smtClean="0">
                <a:latin typeface="Bookman Old Style" panose="02050604050505020204" pitchFamily="18" charset="0"/>
              </a:rPr>
              <a:t>долгое время сосредоточенность в деятельности, </a:t>
            </a:r>
          </a:p>
          <a:p>
            <a:pPr algn="just"/>
            <a:r>
              <a:rPr lang="ru-RU" dirty="0" smtClean="0">
                <a:latin typeface="Bookman Old Style" panose="02050604050505020204" pitchFamily="18" charset="0"/>
              </a:rPr>
              <a:t>способность отвлечься от всего постороннего. </a:t>
            </a:r>
          </a:p>
          <a:p>
            <a:pPr algn="just"/>
            <a:r>
              <a:rPr lang="ru-RU" dirty="0" smtClean="0">
                <a:latin typeface="Bookman Old Style" panose="02050604050505020204" pitchFamily="18" charset="0"/>
              </a:rPr>
              <a:t>Противоположным устойчивости внимания свойством </a:t>
            </a:r>
          </a:p>
          <a:p>
            <a:pPr algn="just"/>
            <a:r>
              <a:rPr lang="ru-RU" dirty="0" smtClean="0">
                <a:latin typeface="Bookman Old Style" panose="02050604050505020204" pitchFamily="18" charset="0"/>
              </a:rPr>
              <a:t>является отвлекаемость внимания.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0" y="3388151"/>
            <a:ext cx="532730" cy="6206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69291" y="3284984"/>
            <a:ext cx="6495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man Old Style" panose="02050604050505020204" pitchFamily="18" charset="0"/>
              </a:rPr>
              <a:t>Распределение внимания </a:t>
            </a:r>
            <a:r>
              <a:rPr lang="ru-RU" dirty="0" smtClean="0">
                <a:latin typeface="Bookman Old Style" panose="02050604050505020204" pitchFamily="18" charset="0"/>
              </a:rPr>
              <a:t>— это умение выполнять </a:t>
            </a:r>
          </a:p>
          <a:p>
            <a:r>
              <a:rPr lang="ru-RU" dirty="0" smtClean="0">
                <a:latin typeface="Bookman Old Style" panose="02050604050505020204" pitchFamily="18" charset="0"/>
              </a:rPr>
              <a:t>несколько видов деятельности в одно и то же время.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99" y="4365104"/>
            <a:ext cx="532730" cy="6206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13055" y="4277906"/>
            <a:ext cx="7191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man Old Style" panose="02050604050505020204" pitchFamily="18" charset="0"/>
              </a:rPr>
              <a:t>Переключение внимания — </a:t>
            </a:r>
            <a:r>
              <a:rPr lang="ru-RU" dirty="0" smtClean="0">
                <a:latin typeface="Bookman Old Style" panose="02050604050505020204" pitchFamily="18" charset="0"/>
              </a:rPr>
              <a:t>это сознательный переход от одного объекта к другому. Быстрота переключения зависит от индивидуальных особенностей каждого ребенка.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408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Ведущие показатели развития внимания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у </a:t>
            </a:r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дошкольников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148391"/>
              </p:ext>
            </p:extLst>
          </p:nvPr>
        </p:nvGraphicFramePr>
        <p:xfrm>
          <a:off x="539552" y="1268760"/>
          <a:ext cx="8064896" cy="480893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267072"/>
                <a:gridCol w="6797824"/>
              </a:tblGrid>
              <a:tr h="183548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40">
                          <a:effectLst/>
                          <a:latin typeface="Bookman Old Style" panose="02050604050505020204" pitchFamily="18" charset="0"/>
                        </a:rPr>
                        <a:t>Возраст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3356" marR="3356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40">
                          <a:effectLst/>
                          <a:latin typeface="Bookman Old Style" panose="02050604050505020204" pitchFamily="18" charset="0"/>
                        </a:rPr>
                        <a:t>Показатели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3356" marR="3356" marT="0" marB="0" anchor="ctr"/>
                </a:tc>
              </a:tr>
              <a:tr h="1316905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35">
                          <a:effectLst/>
                          <a:latin typeface="Bookman Old Style" panose="02050604050505020204" pitchFamily="18" charset="0"/>
                        </a:rPr>
                        <a:t>3 года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3356" marR="3356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35" dirty="0">
                          <a:effectLst/>
                          <a:latin typeface="Bookman Old Style" panose="02050604050505020204" pitchFamily="18" charset="0"/>
                        </a:rPr>
                        <a:t>Внимание непроизвольно и к тому же крайне неустойчиво: ребенок трех лет может забыть, что он шел за мячом, если перед ним прокатить машинку. Интересную, новую для него сюжетную картинку он рассматривает в среднем в течение 8 секунд. Даже самой увлекательной деятель­ностью малыш не занимается больше 10-15 минут (важно помнить об этом при проведении занятий в младшей группе)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3356" marR="3356" marT="0" marB="0" anchor="ctr"/>
                </a:tc>
              </a:tr>
              <a:tr h="1296144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35">
                          <a:effectLst/>
                          <a:latin typeface="Bookman Old Style" panose="02050604050505020204" pitchFamily="18" charset="0"/>
                        </a:rPr>
                        <a:t>4 года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3356" marR="3356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35" dirty="0">
                          <a:effectLst/>
                          <a:latin typeface="Bookman Old Style" panose="02050604050505020204" pitchFamily="18" charset="0"/>
                        </a:rPr>
                        <a:t>Возрастает устойчивость внимания — большинство детей могут сосредоточенно заниматься какой-либо деятель­ностью (лепкой, аппликацией, рисованием) уже в тече­ние 15-20 минут, а игры некоторых детей длятся более 30 минут. Ребенок четырех лет в игровой ситуации может действовать сразу двумя-тремя предметами (например, у «продавца» есть несколько видов товара), однако вне игры это вызывает затруднения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3356" marR="3356" marT="0" marB="0" anchor="ctr"/>
                </a:tc>
              </a:tr>
              <a:tr h="936104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35">
                          <a:effectLst/>
                          <a:latin typeface="Bookman Old Style" panose="02050604050505020204" pitchFamily="18" charset="0"/>
                        </a:rPr>
                        <a:t>5 лет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3356" marR="3356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35" dirty="0">
                          <a:effectLst/>
                          <a:latin typeface="Bookman Old Style" panose="02050604050505020204" pitchFamily="18" charset="0"/>
                        </a:rPr>
                        <a:t>Рост устойчивости внимания. Появляется умение дей­ствовать по правилу — первый необходимый элемент произвольного внимания (активные игры с правилами: как настольные (лото, детское домино), так и подвижные (прятки, </a:t>
                      </a:r>
                      <a:r>
                        <a:rPr lang="ru-RU" sz="1200" spc="35" dirty="0" err="1">
                          <a:effectLst/>
                          <a:latin typeface="Bookman Old Style" panose="02050604050505020204" pitchFamily="18" charset="0"/>
                        </a:rPr>
                        <a:t>колдунчики</a:t>
                      </a:r>
                      <a:r>
                        <a:rPr lang="ru-RU" sz="1200" spc="35" dirty="0">
                          <a:effectLst/>
                          <a:latin typeface="Bookman Old Style" panose="02050604050505020204" pitchFamily="18" charset="0"/>
                        </a:rPr>
                        <a:t>)). Могут выполнять неинтересную деятельность 5-10 минут</a:t>
                      </a:r>
                      <a:r>
                        <a:rPr lang="ru-RU" sz="1200" spc="35" dirty="0" smtClean="0">
                          <a:effectLst/>
                          <a:latin typeface="Bookman Old Style" panose="020506040505050202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3356" marR="3356" marT="0" marB="0" anchor="ctr"/>
                </a:tc>
              </a:tr>
              <a:tr h="1064514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pc="35">
                          <a:effectLst/>
                          <a:latin typeface="Bookman Old Style" panose="02050604050505020204" pitchFamily="18" charset="0"/>
                        </a:rPr>
                        <a:t>6-7 лет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3356" marR="3356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pc="35" dirty="0">
                          <a:effectLst/>
                          <a:latin typeface="Bookman Old Style" panose="02050604050505020204" pitchFamily="18" charset="0"/>
                        </a:rPr>
                        <a:t>Устойчивость внимания возрастает (игры — более 1 часа, занятия до 30 минут). Произвольное рассматривание картинки 10 минут. Успешное переключение внимания. Переход от непроизвольного внимания к произвольному. Речь становится средством организации внимания. Выполняются в играх запрещающие правила («да» и «нет» не говорить).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3356" marR="335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609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7173" y="620688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507008"/>
            <a:ext cx="7664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Две основные функции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воображения:</a:t>
            </a:r>
            <a:endParaRPr lang="ru-RU" sz="28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99" y="1760376"/>
            <a:ext cx="532730" cy="620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19902" y="1700808"/>
            <a:ext cx="72845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Bookman Old Style" panose="02050604050505020204" pitchFamily="18" charset="0"/>
              </a:rPr>
              <a:t>П</a:t>
            </a:r>
            <a:r>
              <a:rPr lang="ru-RU" b="1" dirty="0" smtClean="0">
                <a:latin typeface="Bookman Old Style" panose="02050604050505020204" pitchFamily="18" charset="0"/>
              </a:rPr>
              <a:t>ознавательное воображение – </a:t>
            </a:r>
            <a:r>
              <a:rPr lang="ru-RU" dirty="0" smtClean="0">
                <a:latin typeface="Bookman Old Style" panose="02050604050505020204" pitchFamily="18" charset="0"/>
              </a:rPr>
              <a:t>это воссоздание объективной реальности, достраивание целостной картины мира, получение новых впечатлений. С помощью воображения дети могут творчески овладевать схемами и смыслами человеческих действий, строить целостный образ какого-либо события или явления. Познавательное воображение в дошкольном возрасте тесно связано с рисованием, ролевой игрой и конструированием.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61" y="4349324"/>
            <a:ext cx="532730" cy="6206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60033" y="4293096"/>
            <a:ext cx="7144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Bookman Old Style" panose="02050604050505020204" pitchFamily="18" charset="0"/>
              </a:rPr>
              <a:t>А</a:t>
            </a:r>
            <a:r>
              <a:rPr lang="ru-RU" b="1" dirty="0" smtClean="0">
                <a:latin typeface="Bookman Old Style" panose="02050604050505020204" pitchFamily="18" charset="0"/>
              </a:rPr>
              <a:t>ффективное воображение </a:t>
            </a:r>
            <a:r>
              <a:rPr lang="ru-RU" dirty="0" smtClean="0">
                <a:latin typeface="Bookman Old Style" panose="02050604050505020204" pitchFamily="18" charset="0"/>
              </a:rPr>
              <a:t>направлено на изживание </a:t>
            </a:r>
          </a:p>
          <a:p>
            <a:pPr algn="just"/>
            <a:r>
              <a:rPr lang="ru-RU" dirty="0" smtClean="0">
                <a:latin typeface="Bookman Old Style" panose="02050604050505020204" pitchFamily="18" charset="0"/>
              </a:rPr>
              <a:t>полученных </a:t>
            </a:r>
            <a:r>
              <a:rPr lang="ru-RU" dirty="0" err="1" smtClean="0">
                <a:latin typeface="Bookman Old Style" panose="02050604050505020204" pitchFamily="18" charset="0"/>
              </a:rPr>
              <a:t>психотравматических</a:t>
            </a:r>
            <a:r>
              <a:rPr lang="ru-RU" dirty="0" smtClean="0">
                <a:latin typeface="Bookman Old Style" panose="02050604050505020204" pitchFamily="18" charset="0"/>
              </a:rPr>
              <a:t> воздействий путем </a:t>
            </a:r>
          </a:p>
          <a:p>
            <a:pPr algn="just"/>
            <a:r>
              <a:rPr lang="ru-RU" dirty="0" smtClean="0">
                <a:latin typeface="Bookman Old Style" panose="02050604050505020204" pitchFamily="18" charset="0"/>
              </a:rPr>
              <a:t>их многократного варьирования в игре, рисовании и </a:t>
            </a:r>
          </a:p>
          <a:p>
            <a:pPr algn="just"/>
            <a:r>
              <a:rPr lang="ru-RU" dirty="0" smtClean="0">
                <a:latin typeface="Bookman Old Style" panose="02050604050505020204" pitchFamily="18" charset="0"/>
              </a:rPr>
              <a:t>других творческих видах деятельности. 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730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Ведущие показатели развития воображения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у </a:t>
            </a:r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дошкольников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314741"/>
              </p:ext>
            </p:extLst>
          </p:nvPr>
        </p:nvGraphicFramePr>
        <p:xfrm>
          <a:off x="539552" y="1484784"/>
          <a:ext cx="7992888" cy="403244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255760"/>
                <a:gridCol w="6737128"/>
              </a:tblGrid>
              <a:tr h="345327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40">
                          <a:effectLst/>
                          <a:latin typeface="Bookman Old Style" panose="02050604050505020204" pitchFamily="18" charset="0"/>
                        </a:rPr>
                        <a:t>Возраст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40">
                          <a:effectLst/>
                          <a:latin typeface="Bookman Old Style" panose="02050604050505020204" pitchFamily="18" charset="0"/>
                        </a:rPr>
                        <a:t>Показатели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</a:tr>
              <a:tr h="642998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35">
                          <a:effectLst/>
                          <a:latin typeface="Bookman Old Style" panose="02050604050505020204" pitchFamily="18" charset="0"/>
                        </a:rPr>
                        <a:t>3 года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75565" marR="825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effectLst/>
                          <a:latin typeface="Bookman Old Style" panose="02050604050505020204" pitchFamily="18" charset="0"/>
                        </a:rPr>
                        <a:t>Обыгрывание предметов, использование предметов- заместителей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</a:tr>
              <a:tr h="781543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35">
                          <a:effectLst/>
                          <a:latin typeface="Bookman Old Style" panose="02050604050505020204" pitchFamily="18" charset="0"/>
                        </a:rPr>
                        <a:t>4 года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76200" marR="838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effectLst/>
                          <a:latin typeface="Bookman Old Style" panose="02050604050505020204" pitchFamily="18" charset="0"/>
                        </a:rPr>
                        <a:t>Опредмечивание схематических изображений-фигурок. Дополнение незаконченной сказки 2-3 предложениями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</a:tr>
              <a:tr h="992469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35">
                          <a:effectLst/>
                          <a:latin typeface="Bookman Old Style" panose="02050604050505020204" pitchFamily="18" charset="0"/>
                        </a:rPr>
                        <a:t>5 лет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76200" marR="838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effectLst/>
                          <a:latin typeface="Bookman Old Style" panose="02050604050505020204" pitchFamily="18" charset="0"/>
                        </a:rPr>
                        <a:t>Дорисовывание начатого взрослым изображения с дополнением его деталями.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76200" marR="838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25">
                          <a:effectLst/>
                          <a:latin typeface="Bookman Old Style" panose="02050604050505020204" pitchFamily="18" charset="0"/>
                        </a:rPr>
                        <a:t>Сочинение сказки, истории на заданную тему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</a:tr>
              <a:tr h="1270111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35">
                          <a:effectLst/>
                          <a:latin typeface="Bookman Old Style" panose="02050604050505020204" pitchFamily="18" charset="0"/>
                        </a:rPr>
                        <a:t>6-7 лет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76200" marR="8382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35" dirty="0">
                          <a:effectLst/>
                          <a:latin typeface="Bookman Old Style" panose="02050604050505020204" pitchFamily="18" charset="0"/>
                        </a:rPr>
                        <a:t>Сочинение оригинальных сказок и историй с последовательным сюжетом.</a:t>
                      </a:r>
                      <a:endParaRPr lang="ru-RU" sz="11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76200" marR="8382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spc="35" dirty="0">
                          <a:effectLst/>
                          <a:latin typeface="Bookman Old Style" panose="02050604050505020204" pitchFamily="18" charset="0"/>
                        </a:rPr>
                        <a:t>Использование незаконченной фигуры как детали сюжетной композиции</a:t>
                      </a:r>
                      <a:endParaRPr lang="ru-RU" sz="11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0551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7173" y="620688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59" y="768618"/>
            <a:ext cx="7664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ипы мышления:</a:t>
            </a:r>
            <a:endParaRPr lang="ru-RU" sz="28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99" y="1760376"/>
            <a:ext cx="532730" cy="620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19902" y="1700808"/>
            <a:ext cx="7284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Bookman Old Style" panose="02050604050505020204" pitchFamily="18" charset="0"/>
              </a:rPr>
              <a:t>Наглядно-действенное мышление – </a:t>
            </a:r>
            <a:r>
              <a:rPr lang="ru-RU" dirty="0" smtClean="0">
                <a:latin typeface="Bookman Old Style" panose="02050604050505020204" pitchFamily="18" charset="0"/>
              </a:rPr>
              <a:t>особый вид мышления, процесс которого сводится к реальным, практическим действиям человека с материальными предметами в наглядно воспринимаемой ситуации.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56992"/>
            <a:ext cx="532730" cy="6206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19902" y="3356992"/>
            <a:ext cx="7144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Bookman Old Style" panose="02050604050505020204" pitchFamily="18" charset="0"/>
              </a:rPr>
              <a:t>Наглядно-образное мышление </a:t>
            </a:r>
            <a:r>
              <a:rPr lang="ru-RU" dirty="0" smtClean="0">
                <a:latin typeface="Bookman Old Style" panose="02050604050505020204" pitchFamily="18" charset="0"/>
              </a:rPr>
              <a:t>совокупность способов и процессов образного решения задач, предполагающих зрительное представление ситуации и оперирование образами составляющих ее предметов.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76" y="4869160"/>
            <a:ext cx="532730" cy="6206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44051" y="4748998"/>
            <a:ext cx="7144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Bookman Old Style" panose="02050604050505020204" pitchFamily="18" charset="0"/>
              </a:rPr>
              <a:t>Словесное – логическое </a:t>
            </a:r>
            <a:r>
              <a:rPr lang="ru-RU" dirty="0" smtClean="0">
                <a:latin typeface="Bookman Old Style" panose="02050604050505020204" pitchFamily="18" charset="0"/>
              </a:rPr>
              <a:t>(вербально-логическое) </a:t>
            </a:r>
            <a:r>
              <a:rPr lang="ru-RU" b="1" dirty="0" smtClean="0">
                <a:latin typeface="Bookman Old Style" panose="02050604050505020204" pitchFamily="18" charset="0"/>
              </a:rPr>
              <a:t>мышление</a:t>
            </a:r>
            <a:r>
              <a:rPr lang="ru-RU" dirty="0" smtClean="0">
                <a:latin typeface="Bookman Old Style" panose="02050604050505020204" pitchFamily="18" charset="0"/>
              </a:rPr>
              <a:t> – это вид логического мышления, который главным образом характеризуется использованием речевых конструкций.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32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Ведущие показатели развития мышления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у </a:t>
            </a:r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дошкольников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847096"/>
              </p:ext>
            </p:extLst>
          </p:nvPr>
        </p:nvGraphicFramePr>
        <p:xfrm>
          <a:off x="539552" y="1268760"/>
          <a:ext cx="7920880" cy="4584333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244446"/>
                <a:gridCol w="6676434"/>
              </a:tblGrid>
              <a:tr h="236005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40">
                          <a:effectLst/>
                          <a:latin typeface="Bookman Old Style" panose="02050604050505020204" pitchFamily="18" charset="0"/>
                        </a:rPr>
                        <a:t>Возраст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40">
                          <a:effectLst/>
                          <a:latin typeface="Bookman Old Style" panose="02050604050505020204" pitchFamily="18" charset="0"/>
                        </a:rPr>
                        <a:t>Показатели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ctr"/>
                </a:tc>
              </a:tr>
              <a:tr h="700099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35">
                          <a:effectLst/>
                          <a:latin typeface="Bookman Old Style" panose="02050604050505020204" pitchFamily="18" charset="0"/>
                        </a:rPr>
                        <a:t>3 года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ctr"/>
                </a:tc>
                <a:tc>
                  <a:txBody>
                    <a:bodyPr/>
                    <a:lstStyle/>
                    <a:p>
                      <a:pPr marL="75565" marR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25">
                          <a:effectLst/>
                          <a:latin typeface="Bookman Old Style" panose="02050604050505020204" pitchFamily="18" charset="0"/>
                        </a:rPr>
                        <a:t>Решение задач путем непосредственного действия с предметом. Выполнение простых заданий по конструированию — так называемое конструирование по образцу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b"/>
                </a:tc>
              </a:tr>
              <a:tr h="1164332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35">
                          <a:effectLst/>
                          <a:latin typeface="Bookman Old Style" panose="02050604050505020204" pitchFamily="18" charset="0"/>
                        </a:rPr>
                        <a:t>4 года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25" dirty="0">
                          <a:effectLst/>
                          <a:latin typeface="Bookman Old Style" panose="02050604050505020204" pitchFamily="18" charset="0"/>
                        </a:rPr>
                        <a:t>Решение некоторых задач не только в процессе практических действий с предметами, но и в уме, опираясь на образные представления. Таким образом, средством решения задачи становится образ, а не действие — мышление приобретает наглядно-образный характер. Доступно конструирование по схеме, а не по готовому образцу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b"/>
                </a:tc>
              </a:tr>
              <a:tr h="1571972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35">
                          <a:effectLst/>
                          <a:latin typeface="Bookman Old Style" panose="02050604050505020204" pitchFamily="18" charset="0"/>
                        </a:rPr>
                        <a:t>5 лет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25">
                          <a:effectLst/>
                          <a:latin typeface="Bookman Old Style" panose="02050604050505020204" pitchFamily="18" charset="0"/>
                        </a:rPr>
                        <a:t>Основным средством решения задач является образ (дети этого возраста могут понять, что такое план комнаты, объяснить обозначение окон и дверей на плане, с помощью схематического изображения групповой комнаты дети могут найти спрятанную игрушку (по отметке на плане) или показать на плане стол, за которым сидит какой-нибудь ребенок, узнают предметы на схематических изображениях и выполняют задания по схеме (строить постройку из кубиков по схеме или выложить узор)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ctr"/>
                </a:tc>
              </a:tr>
              <a:tr h="911925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pc="35">
                          <a:effectLst/>
                          <a:latin typeface="Bookman Old Style" panose="02050604050505020204" pitchFamily="18" charset="0"/>
                        </a:rPr>
                        <a:t>6-7 лет</a:t>
                      </a:r>
                      <a:endParaRPr lang="ru-RU" sz="12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pc="35" dirty="0">
                          <a:effectLst/>
                          <a:latin typeface="Bookman Old Style" panose="02050604050505020204" pitchFamily="18" charset="0"/>
                        </a:rPr>
                        <a:t>Дальнейшее развитие наглядно-образного мышления при усложнении задач (например, ребенок находит выход из нарисованных лабиринтов из 4-5 дорожек). Появление предпосылок словесно-логического мышления (выполнение </a:t>
                      </a:r>
                      <a:r>
                        <a:rPr lang="ru-RU" sz="1200" spc="35" dirty="0" err="1">
                          <a:effectLst/>
                          <a:latin typeface="Bookman Old Style" panose="02050604050505020204" pitchFamily="18" charset="0"/>
                        </a:rPr>
                        <a:t>сериации</a:t>
                      </a:r>
                      <a:r>
                        <a:rPr lang="ru-RU" sz="1200" spc="35" dirty="0">
                          <a:effectLst/>
                          <a:latin typeface="Bookman Old Style" panose="02050604050505020204" pitchFamily="18" charset="0"/>
                        </a:rPr>
                        <a:t> и классификации)</a:t>
                      </a:r>
                      <a:endParaRPr lang="ru-RU" sz="12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653" marR="46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108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183880" cy="1152128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Calibri"/>
              </a:rPr>
              <a:t>ПОЗНАВАТЕЛЬНЫЕ ПРОЦЕССЫ </a:t>
            </a:r>
            <a:r>
              <a:rPr lang="ru-RU" sz="2400" dirty="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Calibri"/>
              </a:rPr>
              <a:t>– процессы психической деятельности, обеспечивающие информационный фонд психики, ее ориентировочную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Calibri"/>
              </a:rPr>
              <a:t>основу.</a:t>
            </a:r>
            <a:endParaRPr lang="ru-RU" sz="24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521649903"/>
              </p:ext>
            </p:extLst>
          </p:nvPr>
        </p:nvGraphicFramePr>
        <p:xfrm>
          <a:off x="1115616" y="2204864"/>
          <a:ext cx="7056784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5488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8388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Calibri"/>
              </a:rPr>
              <a:t>Ощущения</a:t>
            </a:r>
            <a:endParaRPr lang="ru-RU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04118" y="4313188"/>
            <a:ext cx="68666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Calibri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  <a:ea typeface="Calibri"/>
                <a:cs typeface="Times New Roman" panose="02020603050405020304" pitchFamily="18" charset="0"/>
              </a:rPr>
              <a:t>равильно поставленное в дошкольном возрасте воспитание у детей ощущений (так называемое «сенсорное воспитание») имеет важнейшее значение</a:t>
            </a:r>
            <a:endParaRPr lang="ru-RU" sz="24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3881074"/>
            <a:ext cx="1332306" cy="2001774"/>
          </a:xfrm>
          <a:prstGeom prst="rect">
            <a:avLst/>
          </a:prstGeom>
        </p:spPr>
      </p:pic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436792767"/>
              </p:ext>
            </p:extLst>
          </p:nvPr>
        </p:nvGraphicFramePr>
        <p:xfrm>
          <a:off x="971600" y="1268760"/>
          <a:ext cx="7128792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16265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755576" y="1674096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52" y="548680"/>
            <a:ext cx="8183880" cy="105156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Times New Roman"/>
              </a:rPr>
              <a:t>Восприятие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/>
              </a:rPr>
              <a:t>- процесс </a:t>
            </a:r>
            <a:r>
              <a:rPr lang="ru-RU" sz="2000" dirty="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Times New Roman"/>
              </a:rPr>
              <a:t>отражения человеком предметов и явлений окружающего мира при их непосредственном воздействии на органы чувств. </a:t>
            </a:r>
            <a:endParaRPr lang="ru-RU" sz="20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93147719"/>
              </p:ext>
            </p:extLst>
          </p:nvPr>
        </p:nvGraphicFramePr>
        <p:xfrm>
          <a:off x="827584" y="2780928"/>
          <a:ext cx="7488832" cy="3199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1716197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Этапы развития восприятия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 дошкольном возрасте</a:t>
            </a:r>
            <a:endParaRPr lang="ru-RU" sz="20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434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Ведущие показатели развития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восприятия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у </a:t>
            </a:r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дошкольников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816066"/>
              </p:ext>
            </p:extLst>
          </p:nvPr>
        </p:nvGraphicFramePr>
        <p:xfrm>
          <a:off x="467544" y="1340768"/>
          <a:ext cx="8208911" cy="504748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13326"/>
                <a:gridCol w="2139002"/>
                <a:gridCol w="1872208"/>
                <a:gridCol w="1683120"/>
                <a:gridCol w="1701255"/>
              </a:tblGrid>
              <a:tr h="180621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spc="40" dirty="0">
                          <a:effectLst/>
                          <a:latin typeface="Bookman Old Style" panose="02050604050505020204" pitchFamily="18" charset="0"/>
                        </a:rPr>
                        <a:t>Возраст</a:t>
                      </a:r>
                      <a:endParaRPr lang="ru-RU" sz="9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spc="40" dirty="0">
                          <a:effectLst/>
                          <a:latin typeface="Bookman Old Style" panose="02050604050505020204" pitchFamily="18" charset="0"/>
                        </a:rPr>
                        <a:t>Восприятие цвета </a:t>
                      </a:r>
                      <a:endParaRPr lang="ru-RU" sz="9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spc="40" dirty="0">
                          <a:effectLst/>
                          <a:latin typeface="Bookman Old Style" panose="02050604050505020204" pitchFamily="18" charset="0"/>
                        </a:rPr>
                        <a:t>Восприятие формы</a:t>
                      </a:r>
                      <a:endParaRPr lang="ru-RU" sz="9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spc="40" dirty="0">
                          <a:effectLst/>
                          <a:latin typeface="Bookman Old Style" panose="02050604050505020204" pitchFamily="18" charset="0"/>
                        </a:rPr>
                        <a:t>Восприятие величины</a:t>
                      </a:r>
                      <a:endParaRPr lang="ru-RU" sz="9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spc="40" dirty="0">
                          <a:effectLst/>
                          <a:latin typeface="Bookman Old Style" panose="02050604050505020204" pitchFamily="18" charset="0"/>
                        </a:rPr>
                        <a:t>Восприятие пространства</a:t>
                      </a:r>
                      <a:endParaRPr lang="ru-RU" sz="9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 anchor="ctr"/>
                </a:tc>
              </a:tr>
              <a:tr h="1860487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35" dirty="0">
                          <a:effectLst/>
                          <a:latin typeface="Bookman Old Style" panose="02050604050505020204" pitchFamily="18" charset="0"/>
                        </a:rPr>
                        <a:t>3 года</a:t>
                      </a:r>
                      <a:endParaRPr lang="ru-RU" sz="9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 anchor="ctr"/>
                </a:tc>
                <a:tc>
                  <a:txBody>
                    <a:bodyPr/>
                    <a:lstStyle/>
                    <a:p>
                      <a:pPr marL="75565" marR="825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 dirty="0">
                          <a:effectLst/>
                          <a:latin typeface="Bookman Old Style" panose="02050604050505020204" pitchFamily="18" charset="0"/>
                        </a:rPr>
                        <a:t>Знает шесть основных цветов (красный, оранжевый, желтый, синий, зеленый, фиолетовый). По просьбе взрослого выбирает из шести карточек разных цветов 3-4 цвета по названию и называет из них 2-3. Учитывает цвет при выполнении простейшего конструктивного задания (строит башенку из 2-3 кубиков разного цвета по образцу. Подбирает цвета по образцу, выбирая из двух вариантов</a:t>
                      </a:r>
                      <a:endParaRPr lang="ru-RU" sz="9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/>
                </a:tc>
                <a:tc>
                  <a:txBody>
                    <a:bodyPr/>
                    <a:lstStyle/>
                    <a:p>
                      <a:pPr marL="75565" marR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>
                          <a:effectLst/>
                          <a:latin typeface="Bookman Old Style" panose="02050604050505020204" pitchFamily="18" charset="0"/>
                        </a:rPr>
                        <a:t>Правильно выбирает по образцу и знает название круга, квадрата и прямоугольника. Допустимо опредмечивание формы («домик», «крыша», «шарик»). Учитывает форму в простейших конструкциях (строит башню по образцу из двух форм)</a:t>
                      </a:r>
                      <a:endParaRPr lang="ru-RU" sz="9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/>
                </a:tc>
                <a:tc>
                  <a:txBody>
                    <a:bodyPr/>
                    <a:lstStyle/>
                    <a:p>
                      <a:pPr marL="75565" marR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>
                          <a:effectLst/>
                          <a:latin typeface="Bookman Old Style" panose="02050604050505020204" pitchFamily="18" charset="0"/>
                        </a:rPr>
                        <a:t>Обозначает величину одного предмета через ее отношение к величине другого. Выбирает и называет один из трех кружков одинакового цвета, но разной величины («самый маленький», «маленький», «большой»)</a:t>
                      </a:r>
                      <a:endParaRPr lang="ru-RU" sz="9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/>
                </a:tc>
                <a:tc>
                  <a:txBody>
                    <a:bodyPr/>
                    <a:lstStyle/>
                    <a:p>
                      <a:pPr marL="75565" marR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>
                          <a:effectLst/>
                          <a:latin typeface="Bookman Old Style" panose="02050604050505020204" pitchFamily="18" charset="0"/>
                        </a:rPr>
                        <a:t>Освоил пространство групповой комнаты и иных групповых помещений. Понимает значение предлогов НА, РЯДОМ, ПОД</a:t>
                      </a:r>
                      <a:endParaRPr lang="ru-RU" sz="90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75565" marR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>
                          <a:effectLst/>
                          <a:latin typeface="Bookman Old Style" panose="02050604050505020204" pitchFamily="18" charset="0"/>
                        </a:rPr>
                        <a:t>и выполняет соответствующие поручения. Начинает использовать в речи предлоги, обозначающие пространственные отношения</a:t>
                      </a:r>
                      <a:endParaRPr lang="ru-RU" sz="9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/>
                </a:tc>
              </a:tr>
              <a:tr h="2146716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35">
                          <a:effectLst/>
                          <a:latin typeface="Bookman Old Style" panose="02050604050505020204" pitchFamily="18" charset="0"/>
                        </a:rPr>
                        <a:t>4 года</a:t>
                      </a:r>
                      <a:endParaRPr lang="ru-RU" sz="9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 anchor="ctr"/>
                </a:tc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>
                          <a:effectLst/>
                          <a:latin typeface="Bookman Old Style" panose="02050604050505020204" pitchFamily="18" charset="0"/>
                        </a:rPr>
                        <a:t>Закрепляются представления об основных цветах. Выбирает по названию и по образцу из шести вариантов. Использует в активной речи названия 4-6 цветов</a:t>
                      </a:r>
                      <a:endParaRPr lang="ru-RU" sz="9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>
                          <a:effectLst/>
                          <a:latin typeface="Bookman Old Style" panose="02050604050505020204" pitchFamily="18" charset="0"/>
                        </a:rPr>
                        <a:t>Различает пять основных форм (круг, овал, квадрат, прямоугольник), знает их названия, выбирает по образцу. Подбирает предметы к определенной геометрической форме. Учитывает форму при воспроизведении сложных конструк-тивных заданий из 3-4 форм по образцу или показу взрослого)</a:t>
                      </a:r>
                      <a:endParaRPr lang="ru-RU" sz="9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>
                          <a:effectLst/>
                          <a:latin typeface="Bookman Old Style" panose="02050604050505020204" pitchFamily="18" charset="0"/>
                        </a:rPr>
                        <a:t>Сравнивает по величине 5-7 предметов (одинаковой формы), безошибочно собирает пирамидку из 5-7 колец.</a:t>
                      </a:r>
                      <a:endParaRPr lang="ru-RU" sz="90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>
                          <a:effectLst/>
                          <a:latin typeface="Bookman Old Style" panose="02050604050505020204" pitchFamily="18" charset="0"/>
                        </a:rPr>
                        <a:t>Употребляет слова: «самый большой», «самый маленький», «большой», «маленький», «побольше», «поменьше». Знает параметры величины (широкий — узкий,</a:t>
                      </a:r>
                      <a:r>
                        <a:rPr lang="ru-RU" sz="90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900" spc="25">
                          <a:effectLst/>
                          <a:latin typeface="Bookman Old Style" panose="02050604050505020204" pitchFamily="18" charset="0"/>
                        </a:rPr>
                        <a:t>длинный — короткий), выбирает из двух ленточек узкую</a:t>
                      </a:r>
                      <a:endParaRPr lang="ru-RU" sz="9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 dirty="0">
                          <a:effectLst/>
                          <a:latin typeface="Bookman Old Style" panose="02050604050505020204" pitchFamily="18" charset="0"/>
                        </a:rPr>
                        <a:t>Правильно использует в речи предлоги (ЗА, ПЕРЕД, НАД, ПОД, ОКОЛО, НА).</a:t>
                      </a:r>
                      <a:endParaRPr lang="ru-RU" sz="9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25" dirty="0">
                          <a:effectLst/>
                          <a:latin typeface="Bookman Old Style" panose="02050604050505020204" pitchFamily="18" charset="0"/>
                        </a:rPr>
                        <a:t>Рассказывает о место-положении предметов в знакомом помещении.</a:t>
                      </a:r>
                      <a:r>
                        <a:rPr lang="ru-RU" sz="90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900" spc="25" dirty="0">
                          <a:effectLst/>
                          <a:latin typeface="Bookman Old Style" panose="02050604050505020204" pitchFamily="18" charset="0"/>
                        </a:rPr>
                        <a:t>Понимает изображения направления движения в виде стрелок (например, играя в шофера)</a:t>
                      </a:r>
                      <a:endParaRPr lang="ru-RU" sz="9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321" marR="432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301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649389"/>
              </p:ext>
            </p:extLst>
          </p:nvPr>
        </p:nvGraphicFramePr>
        <p:xfrm>
          <a:off x="395536" y="764704"/>
          <a:ext cx="8183562" cy="418183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10815"/>
                <a:gridCol w="2359633"/>
                <a:gridCol w="1695482"/>
                <a:gridCol w="1621630"/>
                <a:gridCol w="1696002"/>
              </a:tblGrid>
              <a:tr h="453609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spc="40" dirty="0">
                          <a:effectLst/>
                          <a:latin typeface="Bookman Old Style" panose="02050604050505020204" pitchFamily="18" charset="0"/>
                        </a:rPr>
                        <a:t>Возраст</a:t>
                      </a:r>
                      <a:endParaRPr lang="ru-RU" sz="10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spc="40" dirty="0">
                          <a:effectLst/>
                          <a:latin typeface="Bookman Old Style" panose="02050604050505020204" pitchFamily="18" charset="0"/>
                        </a:rPr>
                        <a:t>Восприятие цвета</a:t>
                      </a:r>
                      <a:endParaRPr lang="ru-RU" sz="10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spc="40" dirty="0">
                          <a:effectLst/>
                          <a:latin typeface="Bookman Old Style" panose="02050604050505020204" pitchFamily="18" charset="0"/>
                        </a:rPr>
                        <a:t>Восприятие формы</a:t>
                      </a:r>
                      <a:endParaRPr lang="ru-RU" sz="10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spc="40" dirty="0">
                          <a:effectLst/>
                          <a:latin typeface="Bookman Old Style" panose="02050604050505020204" pitchFamily="18" charset="0"/>
                        </a:rPr>
                        <a:t>Восприятие величины</a:t>
                      </a:r>
                      <a:endParaRPr lang="ru-RU" sz="10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spc="40" dirty="0">
                          <a:effectLst/>
                          <a:latin typeface="Bookman Old Style" panose="02050604050505020204" pitchFamily="18" charset="0"/>
                        </a:rPr>
                        <a:t>Восприятие пространства</a:t>
                      </a:r>
                      <a:endParaRPr lang="ru-RU" sz="1000" b="1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 anchor="ctr"/>
                </a:tc>
              </a:tr>
              <a:tr h="1274583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5 лет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 anchor="ctr"/>
                </a:tc>
                <a:tc>
                  <a:txBody>
                    <a:bodyPr/>
                    <a:lstStyle/>
                    <a:p>
                      <a:pPr marL="75565" marR="825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Хорошо знает основные цвета спектра, имеет представление об оттенках (2-3) одного цвета. Называет два оттенка одного цвета и показывает их на карточках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75565" marR="825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/>
                </a:tc>
                <a:tc>
                  <a:txBody>
                    <a:bodyPr/>
                    <a:lstStyle/>
                    <a:p>
                      <a:pPr marL="75565" marR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Объясняет отличия форм друг от друга. Разделяет сложные формы на более простые (изображение елочки на треугольники)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/>
                </a:tc>
                <a:tc>
                  <a:txBody>
                    <a:bodyPr/>
                    <a:lstStyle/>
                    <a:p>
                      <a:pPr marL="75565" marR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Сравнивает 7-10 предметов, составляет сериационный ряд, например, из тарелочек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/>
                </a:tc>
                <a:tc>
                  <a:txBody>
                    <a:bodyPr/>
                    <a:lstStyle/>
                    <a:p>
                      <a:pPr marL="75565" marR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Ориентируется на схеме и плане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/>
                </a:tc>
              </a:tr>
              <a:tr h="1722527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6 лет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 anchor="ctr"/>
                </a:tc>
                <a:tc>
                  <a:txBody>
                    <a:bodyPr/>
                    <a:lstStyle/>
                    <a:p>
                      <a:pPr marR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Знает основные цвета, их оттенки по насыщенности, цветовому тону (лимонный, сиреневый): называет, показывает, анализирует изображение, раскрашивает по образцу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Различает разновидности эталонов формы, например, прямоугольники с различным соотношением осей. Группирует предметы по форме, ориентируясь на два признака одновременно: цвет и форму (найти круглое и синее)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>
                          <a:effectLst/>
                          <a:latin typeface="Bookman Old Style" panose="02050604050505020204" pitchFamily="18" charset="0"/>
                        </a:rPr>
                        <a:t>Строит сериационный ряд из десяти предметов, выделяет длину, ширину, высоту</a:t>
                      </a:r>
                      <a:endParaRPr lang="ru-RU" sz="10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spc="25" dirty="0">
                          <a:effectLst/>
                          <a:latin typeface="Bookman Old Style" panose="02050604050505020204" pitchFamily="18" charset="0"/>
                        </a:rPr>
                        <a:t>Ориентируется на листе бумаги, схеме, плане и чертеже</a:t>
                      </a:r>
                      <a:endParaRPr lang="ru-RU" sz="10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5201" marR="52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668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7173" y="620688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3818" y="76847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Типы памяти:</a:t>
            </a:r>
            <a:endParaRPr lang="ru-RU" sz="28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89" y="1650087"/>
            <a:ext cx="532730" cy="620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56646" y="1606488"/>
            <a:ext cx="73388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наглядно-образная </a:t>
            </a:r>
            <a:r>
              <a:rPr lang="ru-RU" sz="2000" dirty="0">
                <a:latin typeface="Bookman Old Style" panose="02050604050505020204" pitchFamily="18" charset="0"/>
              </a:rPr>
              <a:t>память, которая помогает хо­рошо </a:t>
            </a:r>
            <a:endParaRPr lang="ru-RU" sz="2000" dirty="0" smtClean="0">
              <a:latin typeface="Bookman Old Style" panose="02050604050505020204" pitchFamily="18" charset="0"/>
            </a:endParaRP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запоминать </a:t>
            </a:r>
            <a:r>
              <a:rPr lang="ru-RU" sz="2000" dirty="0">
                <a:latin typeface="Bookman Old Style" panose="02050604050505020204" pitchFamily="18" charset="0"/>
              </a:rPr>
              <a:t>лица, звуки, цвет предметов и т. д</a:t>
            </a:r>
            <a:r>
              <a:rPr lang="ru-RU" sz="2000" dirty="0" smtClean="0">
                <a:latin typeface="Bookman Old Style" panose="02050604050505020204" pitchFamily="18" charset="0"/>
              </a:rPr>
              <a:t>;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89" y="2455394"/>
            <a:ext cx="532730" cy="6206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00624" y="2368196"/>
            <a:ext cx="72330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словесно-логическая, при которой преимущественно 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запоминаются формулы, схемы, термины;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88" y="3284984"/>
            <a:ext cx="532730" cy="6206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43656" y="3184452"/>
            <a:ext cx="74414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эмоциональная, при которой лучше всего сохраняются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 пережитые чувства.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1740" y="3908514"/>
            <a:ext cx="7344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 зависимости от длительности хранения информации:</a:t>
            </a:r>
            <a:endParaRPr lang="ru-RU" sz="1600" b="1" i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78" y="4406472"/>
            <a:ext cx="532730" cy="62068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70379" y="4363791"/>
            <a:ext cx="7594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latin typeface="Bookman Old Style" panose="02050604050505020204" pitchFamily="18" charset="0"/>
              </a:rPr>
              <a:t>к</a:t>
            </a:r>
            <a:r>
              <a:rPr lang="ru-RU" sz="1900" dirty="0" smtClean="0">
                <a:latin typeface="Bookman Old Style" panose="02050604050505020204" pitchFamily="18" charset="0"/>
              </a:rPr>
              <a:t>ратковременная</a:t>
            </a:r>
            <a:r>
              <a:rPr lang="ru-RU" sz="2000" dirty="0" smtClean="0">
                <a:latin typeface="Bookman Old Style" panose="02050604050505020204" pitchFamily="18" charset="0"/>
              </a:rPr>
              <a:t> память, когда материал запоминается быстро, но ненадолго;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75" y="5157192"/>
            <a:ext cx="532730" cy="62068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25708" y="5113593"/>
            <a:ext cx="73789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00" dirty="0" smtClean="0">
                <a:latin typeface="Bookman Old Style" panose="02050604050505020204" pitchFamily="18" charset="0"/>
              </a:rPr>
              <a:t>долговременная память, требующую больших усилий, </a:t>
            </a:r>
          </a:p>
          <a:p>
            <a:r>
              <a:rPr lang="ru-RU" sz="1900" dirty="0" smtClean="0">
                <a:latin typeface="Bookman Old Style" panose="02050604050505020204" pitchFamily="18" charset="0"/>
              </a:rPr>
              <a:t>но позволяющую сохранить информацию на многие годы</a:t>
            </a:r>
            <a:endParaRPr lang="ru-RU" sz="19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00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7173" y="620688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3818" y="76847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Основные свойства памяти:</a:t>
            </a:r>
            <a:endParaRPr lang="ru-RU" sz="28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99" y="1760376"/>
            <a:ext cx="532730" cy="620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19903" y="1870665"/>
            <a:ext cx="7478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объем (сколько информации человек может сохранить);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73" y="2777950"/>
            <a:ext cx="532730" cy="6206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69292" y="2580462"/>
            <a:ext cx="74799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прочность и точность памяти (насколько долго человек 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сохраняет воспринятое и насколько правильно его 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воспроизводит).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06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Ведущие показатели развития памяти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у </a:t>
            </a:r>
            <a:r>
              <a:rPr lang="ru-RU" sz="24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дошкольников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689609"/>
              </p:ext>
            </p:extLst>
          </p:nvPr>
        </p:nvGraphicFramePr>
        <p:xfrm>
          <a:off x="683568" y="1196752"/>
          <a:ext cx="7848872" cy="475252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33131"/>
                <a:gridCol w="6615741"/>
              </a:tblGrid>
              <a:tr h="243131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40" dirty="0">
                          <a:effectLst/>
                          <a:latin typeface="Bookman Old Style" panose="02050604050505020204" pitchFamily="18" charset="0"/>
                        </a:rPr>
                        <a:t>Возраст</a:t>
                      </a:r>
                      <a:endParaRPr lang="ru-RU" sz="11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40">
                          <a:effectLst/>
                          <a:latin typeface="Bookman Old Style" panose="02050604050505020204" pitchFamily="18" charset="0"/>
                        </a:rPr>
                        <a:t>Показатели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</a:tr>
              <a:tr h="751566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35">
                          <a:effectLst/>
                          <a:latin typeface="Bookman Old Style" panose="02050604050505020204" pitchFamily="18" charset="0"/>
                        </a:rPr>
                        <a:t>3 года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25" dirty="0">
                          <a:effectLst/>
                          <a:latin typeface="Bookman Old Style" panose="02050604050505020204" pitchFamily="18" charset="0"/>
                        </a:rPr>
                        <a:t>Запоминание и воспроизведение 2—3 слов или 3-4 названий предметов, изображенных на картинках, которые предъявлялись ребенку для запоминания. Заучивание понравившихся небольших песенок, </a:t>
                      </a:r>
                      <a:r>
                        <a:rPr lang="ru-RU" sz="1100" spc="25" dirty="0" err="1">
                          <a:effectLst/>
                          <a:latin typeface="Bookman Old Style" panose="02050604050505020204" pitchFamily="18" charset="0"/>
                        </a:rPr>
                        <a:t>потешек</a:t>
                      </a:r>
                      <a:r>
                        <a:rPr lang="ru-RU" sz="1100" spc="25" dirty="0">
                          <a:effectLst/>
                          <a:latin typeface="Bookman Old Style" panose="02050604050505020204" pitchFamily="18" charset="0"/>
                        </a:rPr>
                        <a:t>, стихотворений</a:t>
                      </a:r>
                      <a:endParaRPr lang="ru-RU" sz="11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</a:tr>
              <a:tr h="1503132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35">
                          <a:effectLst/>
                          <a:latin typeface="Bookman Old Style" panose="02050604050505020204" pitchFamily="18" charset="0"/>
                        </a:rPr>
                        <a:t>4 года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25" dirty="0">
                          <a:effectLst/>
                          <a:latin typeface="Bookman Old Style" panose="02050604050505020204" pitchFamily="18" charset="0"/>
                        </a:rPr>
                        <a:t>Удержание в памяти до 5-6 названий предметов (из 10-15), изображенных на картинках. Принятие задачи на запоминание и приложение определенного усилия, чтобы запомнить. Четырехлетка, получив поручение от взрослого (из 2-3 последовательных действий), повторит его несколько раз и довольно точно передаст другому ребенку или взрослому. Играя в магазин, четырехлетний ребенок может запомнить название 5-6 предметов, которые необходимо ему купить</a:t>
                      </a:r>
                      <a:endParaRPr lang="ru-RU" sz="11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</a:tr>
              <a:tr h="939458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35">
                          <a:effectLst/>
                          <a:latin typeface="Bookman Old Style" panose="02050604050505020204" pitchFamily="18" charset="0"/>
                        </a:rPr>
                        <a:t>5 лет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35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35">
                          <a:effectLst/>
                          <a:latin typeface="Bookman Old Style" panose="02050604050505020204" pitchFamily="18" charset="0"/>
                        </a:rPr>
                        <a:t>Запоминание 7-8 предметов (из 10-15), изображенных на предъявляемых картинках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35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25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</a:tr>
              <a:tr h="1315241"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spc="35">
                          <a:effectLst/>
                          <a:latin typeface="Bookman Old Style" panose="02050604050505020204" pitchFamily="18" charset="0"/>
                        </a:rPr>
                        <a:t>6-7 лет</a:t>
                      </a:r>
                      <a:endParaRPr lang="ru-RU" sz="110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  <a:tc>
                  <a:txBody>
                    <a:bodyPr/>
                    <a:lstStyle/>
                    <a:p>
                      <a:pPr marL="76200" marR="8382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spc="35" dirty="0">
                          <a:effectLst/>
                          <a:latin typeface="Bookman Old Style" panose="02050604050505020204" pitchFamily="18" charset="0"/>
                        </a:rPr>
                        <a:t>Выполнение прямого задания — запомнить как можно больше слов. После 3-4 предъявлений ребенок 6-7 лет обычно называет больше половины слов, причем количество запоминаемых слов чаще всего увеличивается от предъявления к предъявлению. Использование средств запоминания (повторение, классификация, ассоциация и пр.). Воспроизведение рассказов и сказок, передача их последовательного сюжета</a:t>
                      </a:r>
                      <a:endParaRPr lang="ru-RU" sz="1100" dirty="0"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4285" marR="428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488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86</TotalTime>
  <Words>1584</Words>
  <Application>Microsoft Office PowerPoint</Application>
  <PresentationFormat>Экран 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Развитие познавательных процессов дошкольника</vt:lpstr>
      <vt:lpstr>ПОЗНАВАТЕЛЬНЫЕ ПРОЦЕССЫ – процессы психической деятельности, обеспечивающие информационный фонд психики, ее ориентировочную основу.</vt:lpstr>
      <vt:lpstr>Ощущения</vt:lpstr>
      <vt:lpstr>Восприятие - процесс отражения человеком предметов и явлений окружающего мира при их непосредственном воздействии на органы чувств. </vt:lpstr>
      <vt:lpstr>Ведущие показатели развития восприятия у дошкольников</vt:lpstr>
      <vt:lpstr>Презентация PowerPoint</vt:lpstr>
      <vt:lpstr>Презентация PowerPoint</vt:lpstr>
      <vt:lpstr>Презентация PowerPoint</vt:lpstr>
      <vt:lpstr>Ведущие показатели развития памяти  у дошкольников</vt:lpstr>
      <vt:lpstr>Презентация PowerPoint</vt:lpstr>
      <vt:lpstr>Презентация PowerPoint</vt:lpstr>
      <vt:lpstr>Ведущие показатели развития внимания  у дошкольников</vt:lpstr>
      <vt:lpstr>Презентация PowerPoint</vt:lpstr>
      <vt:lpstr>Ведущие показатели развития воображения  у дошкольников</vt:lpstr>
      <vt:lpstr>Презентация PowerPoint</vt:lpstr>
      <vt:lpstr>Ведущие показатели развития мышления  у дошкольников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познавательных процессов дошкольника</dc:title>
  <dc:creator>Пользователь Windows</dc:creator>
  <cp:lastModifiedBy>Пользователь Windows</cp:lastModifiedBy>
  <cp:revision>13</cp:revision>
  <dcterms:created xsi:type="dcterms:W3CDTF">2017-12-03T09:19:12Z</dcterms:created>
  <dcterms:modified xsi:type="dcterms:W3CDTF">2022-04-05T18:13:20Z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