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СТИЛИ РЕЧИ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564904"/>
            <a:ext cx="7772400" cy="1728192"/>
          </a:xfrm>
        </p:spPr>
        <p:txBody>
          <a:bodyPr numCol="2">
            <a:norm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Разговорный </a:t>
            </a:r>
          </a:p>
          <a:p>
            <a:endParaRPr lang="ru-RU" sz="3200" b="1" dirty="0" smtClean="0">
              <a:solidFill>
                <a:schemeClr val="accent1"/>
              </a:solidFill>
            </a:endParaRPr>
          </a:p>
          <a:p>
            <a:pPr algn="ctr"/>
            <a:endParaRPr lang="ru-RU" sz="3200" b="1" dirty="0" smtClean="0">
              <a:solidFill>
                <a:schemeClr val="accent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Книжный</a:t>
            </a: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28184" y="3429000"/>
            <a:ext cx="3112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Официально-деловой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5373216"/>
            <a:ext cx="187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Научный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3356992"/>
            <a:ext cx="3359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Художественный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4797152"/>
            <a:ext cx="3776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Публицистический</a:t>
            </a:r>
            <a:endParaRPr lang="ru-RU" sz="32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444208" y="3140968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156176" y="3068960"/>
            <a:ext cx="360040" cy="2376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5364088" y="3140968"/>
            <a:ext cx="504056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932040" y="3068960"/>
            <a:ext cx="432048" cy="43204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640960" cy="633670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Требования к репортажу: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Репортаж пишется с места события.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Не каждое событие можно отразить в форме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репортажа, для репортажа характерна динамика.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Репортаж должен содержать элемент новизны.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Репортаж от начала до конца проникнут авторским  «я». Репортер- очевидец события.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Для репортажа избираются темы яркие,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героические, имеющие познавательное значение.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Репортер приводит такие подробности, которые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невозможно взять из документов.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Интересный репортаж содержит не только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повествование, но и диалог, картинное описание  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эпизодов, характеристику героев.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8. Особенность репортажа: показ хода события в  той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последовательности, как оно происходило, с  авторской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оценкой.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8496944" cy="59766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Текст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Русский музей с парадного подъезда.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Сегодня на площади Искусств в Санкт-Петербурге возле великолепной решетки Михайловского дворца происходит величественная церемония символического открытия дверей Государственного Русского музея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второе столетие.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Одновременно в Санкт-Петербургском государственном академическом театре оперы и балета имени Мусоргского проходит торжественное собрание, посвященное 100-летию музея. Под сводами театра звучат тысячи слов восхищения перед этой великолепной сокровищницей национального искусства.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Сегодня вход в музей бесплатный. И первым сюрпризом для пришедших станет до неузнаваемости преображенный подвальный вестибюль, новый классовый зал, гардероб. Приятно удивят посетителей и новое кафе, и магазин по продаже сувениров и прекрасных художественных изделий, выпущенных к юбилею музея. Во второе столетие он вступает преображенным и похорошевшим.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8352928" cy="619268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r>
              <a:rPr lang="ru-RU" sz="3200" dirty="0" smtClean="0">
                <a:solidFill>
                  <a:schemeClr val="accent1"/>
                </a:solidFill>
              </a:rPr>
              <a:t>Публицистика</a:t>
            </a:r>
            <a:r>
              <a:rPr lang="ru-RU" sz="3200" dirty="0" smtClean="0"/>
              <a:t> – это особый тип литературных произведений, в которых освещаются, разъясняются актуальные вопросы общественно-политической жизни, поднимаются нравственные проблемы.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Какая основная цель публицистики?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484784"/>
            <a:ext cx="7772400" cy="4572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Основная цель – публицистического стиля – воздействовать на читателя, слушателя, т.е. в чем-то их убедить, к чему-то призывать. </a:t>
            </a:r>
          </a:p>
          <a:p>
            <a:r>
              <a:rPr lang="ru-RU" sz="2800" dirty="0" smtClean="0"/>
              <a:t>В публицистических произведениях затрагиваются вопросы весьма широкой тематики – актуальные вопросы современности, представляющий интерес для общества (политические, экономические, моральные, философские) вопросы культуры, воспитания, повседневного быта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Какие языковые средства характерны для публицистики?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916832"/>
            <a:ext cx="7988424" cy="30613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Риторические вопросы</a:t>
            </a:r>
          </a:p>
          <a:p>
            <a:r>
              <a:rPr lang="ru-RU" sz="2800" dirty="0" smtClean="0"/>
              <a:t>П</a:t>
            </a:r>
            <a:r>
              <a:rPr lang="ru-RU" sz="2800" dirty="0" smtClean="0"/>
              <a:t>редложения </a:t>
            </a:r>
            <a:r>
              <a:rPr lang="ru-RU" sz="2800" dirty="0" smtClean="0"/>
              <a:t>с </a:t>
            </a:r>
            <a:r>
              <a:rPr lang="ru-RU" sz="2800" dirty="0" smtClean="0"/>
              <a:t>обращениями</a:t>
            </a:r>
          </a:p>
          <a:p>
            <a:r>
              <a:rPr lang="ru-RU" sz="2800" dirty="0" smtClean="0"/>
              <a:t>В</a:t>
            </a:r>
            <a:r>
              <a:rPr lang="ru-RU" sz="2800" dirty="0" smtClean="0"/>
              <a:t>осклицательные </a:t>
            </a:r>
            <a:r>
              <a:rPr lang="ru-RU" sz="2800" dirty="0" smtClean="0"/>
              <a:t>предложения, которые помогают выразить эмоциональную взволнованность.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Где мы можем встретиться с публицистическим стилем?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7772400" cy="4572000"/>
          </a:xfrm>
        </p:spPr>
        <p:txBody>
          <a:bodyPr/>
          <a:lstStyle/>
          <a:p>
            <a:r>
              <a:rPr lang="ru-RU" sz="3200" dirty="0" smtClean="0"/>
              <a:t>Г</a:t>
            </a:r>
            <a:r>
              <a:rPr lang="ru-RU" sz="3200" dirty="0" smtClean="0"/>
              <a:t>азеты</a:t>
            </a:r>
          </a:p>
          <a:p>
            <a:r>
              <a:rPr lang="ru-RU" sz="3200" dirty="0" smtClean="0"/>
              <a:t>Ж</a:t>
            </a:r>
            <a:r>
              <a:rPr lang="ru-RU" sz="3200" dirty="0" smtClean="0"/>
              <a:t>урналы</a:t>
            </a:r>
          </a:p>
          <a:p>
            <a:r>
              <a:rPr lang="ru-RU" sz="3200" dirty="0" smtClean="0"/>
              <a:t>Р</a:t>
            </a:r>
            <a:r>
              <a:rPr lang="ru-RU" sz="3200" dirty="0" smtClean="0"/>
              <a:t>епортажи</a:t>
            </a:r>
          </a:p>
          <a:p>
            <a:r>
              <a:rPr lang="ru-RU" sz="3200" dirty="0" smtClean="0"/>
              <a:t>И</a:t>
            </a:r>
            <a:r>
              <a:rPr lang="ru-RU" sz="3200" dirty="0" smtClean="0"/>
              <a:t>нтервью</a:t>
            </a:r>
          </a:p>
          <a:p>
            <a:r>
              <a:rPr lang="ru-RU" sz="3200" dirty="0" smtClean="0"/>
              <a:t>В</a:t>
            </a:r>
            <a:r>
              <a:rPr lang="ru-RU" sz="3200" dirty="0" smtClean="0"/>
              <a:t>ыступления </a:t>
            </a:r>
            <a:r>
              <a:rPr lang="ru-RU" sz="3200" dirty="0" smtClean="0"/>
              <a:t>по радио, </a:t>
            </a:r>
            <a:r>
              <a:rPr lang="ru-RU" sz="3200" dirty="0" smtClean="0"/>
              <a:t>телевидению</a:t>
            </a:r>
          </a:p>
          <a:p>
            <a:r>
              <a:rPr lang="ru-RU" sz="3200" dirty="0" smtClean="0"/>
              <a:t>С</a:t>
            </a:r>
            <a:r>
              <a:rPr lang="ru-RU" sz="3200" dirty="0" smtClean="0"/>
              <a:t>обрания, митинги</a:t>
            </a: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447800"/>
            <a:ext cx="8075240" cy="4572000"/>
          </a:xfrm>
        </p:spPr>
        <p:txBody>
          <a:bodyPr/>
          <a:lstStyle/>
          <a:p>
            <a:pPr algn="ctr">
              <a:buNone/>
            </a:pPr>
            <a:endParaRPr lang="ru-RU" sz="3200" b="1" i="1" dirty="0" smtClean="0"/>
          </a:p>
          <a:p>
            <a:pPr algn="ctr">
              <a:buNone/>
            </a:pPr>
            <a:endParaRPr lang="ru-RU" sz="3200" b="1" i="1" dirty="0" smtClean="0"/>
          </a:p>
          <a:p>
            <a:pPr algn="ctr">
              <a:buNone/>
            </a:pPr>
            <a:r>
              <a:rPr lang="ru-RU" sz="3200" b="1" i="1" dirty="0" smtClean="0"/>
              <a:t>Почерком быстрым исписан весь лист -</a:t>
            </a:r>
            <a:endParaRPr lang="ru-RU" sz="3200" dirty="0" smtClean="0"/>
          </a:p>
          <a:p>
            <a:pPr algn="ctr">
              <a:buNone/>
            </a:pPr>
            <a:r>
              <a:rPr lang="ru-RU" sz="3200" b="1" i="1" dirty="0" smtClean="0"/>
              <a:t>Очерк в газету строчит ...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1"/>
                </a:solidFill>
              </a:rPr>
              <a:t>Журналист</a:t>
            </a:r>
            <a:r>
              <a:rPr lang="ru-RU" sz="3200" dirty="0" smtClean="0">
                <a:solidFill>
                  <a:schemeClr val="accent1"/>
                </a:solidFill>
              </a:rPr>
              <a:t> </a:t>
            </a:r>
            <a:r>
              <a:rPr lang="ru-RU" sz="3200" dirty="0" smtClean="0"/>
              <a:t>(от фр. </a:t>
            </a:r>
            <a:r>
              <a:rPr lang="ru-RU" sz="3200" dirty="0" err="1" smtClean="0"/>
              <a:t>journal</a:t>
            </a:r>
            <a:r>
              <a:rPr lang="ru-RU" sz="3200" dirty="0" smtClean="0"/>
              <a:t> – дневник, </a:t>
            </a:r>
            <a:r>
              <a:rPr lang="ru-RU" sz="3200" dirty="0" err="1" smtClean="0"/>
              <a:t>jour</a:t>
            </a:r>
            <a:r>
              <a:rPr lang="ru-RU" sz="3200" dirty="0" smtClean="0"/>
              <a:t> – день; восходит к лат. </a:t>
            </a:r>
            <a:r>
              <a:rPr lang="ru-RU" sz="3200" dirty="0" err="1" smtClean="0"/>
              <a:t>diurna</a:t>
            </a:r>
            <a:r>
              <a:rPr lang="ru-RU" sz="3200" dirty="0" smtClean="0"/>
              <a:t> – ежедневный) – сотрудник периодического издания, обязанности которого состоят в том, чтобы оперативно собрать, обработать, грамотно и доступно изложить актуальную информацию. 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РЕПОРТАЖ</a:t>
            </a:r>
            <a:r>
              <a:rPr lang="ru-RU" sz="3200" dirty="0" smtClean="0">
                <a:solidFill>
                  <a:schemeClr val="accent1"/>
                </a:solidFill>
              </a:rPr>
              <a:t> </a:t>
            </a:r>
            <a:r>
              <a:rPr lang="ru-RU" sz="3200" dirty="0" smtClean="0"/>
              <a:t>— (франц. </a:t>
            </a:r>
            <a:r>
              <a:rPr lang="ru-RU" sz="3200" dirty="0" err="1" smtClean="0"/>
              <a:t>reportage</a:t>
            </a:r>
            <a:r>
              <a:rPr lang="ru-RU" sz="3200" dirty="0" smtClean="0"/>
              <a:t> от англ. </a:t>
            </a:r>
            <a:r>
              <a:rPr lang="ru-RU" sz="3200" dirty="0" err="1" smtClean="0"/>
              <a:t>report</a:t>
            </a:r>
            <a:r>
              <a:rPr lang="ru-RU" sz="3200" dirty="0" smtClean="0"/>
              <a:t> сообщать), жанр журналистики, оперативно сообщающий для печати, радио, телевидения о каком-либо событии, очевидцем или участником которого является корреспондент.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332656"/>
            <a:ext cx="8075240" cy="5687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Различают несколько видов репортажа: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а)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репортаж, носящий информационный характер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б) оперативный, где авторы сообщают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читателю о том, что они видели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слышали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в) фоторепортажи.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242</TotalTime>
  <Words>155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СТИЛИ РЕЧИ</vt:lpstr>
      <vt:lpstr>Слайд 2</vt:lpstr>
      <vt:lpstr>Какая основная цель публицистики?</vt:lpstr>
      <vt:lpstr>Какие языковые средства характерны для публицистики?</vt:lpstr>
      <vt:lpstr>Где мы можем встретиться с публицистическим стилем?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2022-03-02T06:35:06Z</dcterms:created>
  <dcterms:modified xsi:type="dcterms:W3CDTF">2022-04-05T18:48:39Z</dcterms:modified>
</cp:coreProperties>
</file>