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5"/>
  </p:notesMasterIdLst>
  <p:handoutMasterIdLst>
    <p:handoutMasterId r:id="rId16"/>
  </p:handoutMasterIdLst>
  <p:sldIdLst>
    <p:sldId id="265" r:id="rId3"/>
    <p:sldId id="283" r:id="rId4"/>
    <p:sldId id="284" r:id="rId5"/>
    <p:sldId id="285" r:id="rId6"/>
    <p:sldId id="286" r:id="rId7"/>
    <p:sldId id="287" r:id="rId8"/>
    <p:sldId id="288" r:id="rId9"/>
    <p:sldId id="290" r:id="rId10"/>
    <p:sldId id="291" r:id="rId11"/>
    <p:sldId id="298" r:id="rId12"/>
    <p:sldId id="302" r:id="rId13"/>
    <p:sldId id="301" r:id="rId14"/>
  </p:sldIdLst>
  <p:sldSz cx="12188825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912EAC1-7E8C-401B-A66B-3B4E486022B7}">
          <p14:sldIdLst>
            <p14:sldId id="265"/>
            <p14:sldId id="283"/>
            <p14:sldId id="284"/>
            <p14:sldId id="285"/>
            <p14:sldId id="286"/>
            <p14:sldId id="287"/>
            <p14:sldId id="288"/>
            <p14:sldId id="290"/>
            <p14:sldId id="291"/>
            <p14:sldId id="298"/>
            <p14:sldId id="302"/>
            <p14:sldId id="301"/>
          </p14:sldIdLst>
        </p14:section>
        <p14:section name="Раздел без заголовка" id="{EFDDF50C-AD5A-4B1F-98F3-724910AB5C93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3936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2544">
          <p15:clr>
            <a:srgbClr val="A4A3A4"/>
          </p15:clr>
        </p15:guide>
        <p15:guide id="5" orient="horz" pos="1008">
          <p15:clr>
            <a:srgbClr val="A4A3A4"/>
          </p15:clr>
        </p15:guide>
        <p15:guide id="6" orient="horz" pos="384">
          <p15:clr>
            <a:srgbClr val="A4A3A4"/>
          </p15:clr>
        </p15:guide>
        <p15:guide id="7" orient="horz" pos="3312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527">
          <p15:clr>
            <a:srgbClr val="A4A3A4"/>
          </p15:clr>
        </p15:guide>
        <p15:guide id="12" pos="7151">
          <p15:clr>
            <a:srgbClr val="A4A3A4"/>
          </p15:clr>
        </p15:guide>
        <p15:guide id="13" pos="4127">
          <p15:clr>
            <a:srgbClr val="A4A3A4"/>
          </p15:clr>
        </p15:guide>
        <p15:guide id="14" pos="4415">
          <p15:clr>
            <a:srgbClr val="A4A3A4"/>
          </p15:clr>
        </p15:guide>
        <p15:guide id="15" pos="2687">
          <p15:clr>
            <a:srgbClr val="A4A3A4"/>
          </p15:clr>
        </p15:guide>
        <p15:guide id="16" pos="383">
          <p15:clr>
            <a:srgbClr val="A4A3A4"/>
          </p15:clr>
        </p15:guide>
        <p15:guide id="17" pos="7295">
          <p15:clr>
            <a:srgbClr val="A4A3A4"/>
          </p15:clr>
        </p15:guide>
        <p15:guide id="18" pos="5327">
          <p15:clr>
            <a:srgbClr val="A4A3A4"/>
          </p15:clr>
        </p15:guide>
        <p15:guide id="19" pos="381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212">
          <p15:clr>
            <a:srgbClr val="A4A3A4"/>
          </p15:clr>
        </p15:guide>
        <p15:guide id="2" pos="29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29" autoAdjust="0"/>
  </p:normalViewPr>
  <p:slideViewPr>
    <p:cSldViewPr showGuides="1">
      <p:cViewPr varScale="1">
        <p:scale>
          <a:sx n="117" d="100"/>
          <a:sy n="117" d="100"/>
        </p:scale>
        <p:origin x="-294" y="-102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pos="3839"/>
        <p:guide pos="959"/>
        <p:guide pos="6719"/>
        <p:guide pos="527"/>
        <p:guide pos="7151"/>
        <p:guide pos="4127"/>
        <p:guide pos="4415"/>
        <p:guide pos="2687"/>
        <p:guide pos="383"/>
        <p:guide pos="7295"/>
        <p:guide pos="5327"/>
        <p:guide pos="38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1734" y="72"/>
      </p:cViewPr>
      <p:guideLst>
        <p:guide orient="horz" pos="2212"/>
        <p:guide pos="29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39FF845-BB4A-479D-8C06-522C1DBAB2F9}" type="datetimeFigureOut">
              <a:rPr lang="ru-RU"/>
              <a:pPr/>
              <a:t>05.04.2022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4FD142E-5B44-489E-8F73-9E67242E680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61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ru-RU"/>
              <a:pPr/>
              <a:t>05.04.2022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30910" y="3335972"/>
            <a:ext cx="7447280" cy="31603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75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912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478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589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874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726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920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795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234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89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706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9354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415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7688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2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921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1820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0084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4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4855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1666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но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1218895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357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Щелкните, чтобы ввести имя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7411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 hasCustomPrompt="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dirty="0" smtClean="0"/>
              <a:t>Год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8726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514600"/>
            <a:ext cx="9144000" cy="28956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257300"/>
            <a:ext cx="9144000" cy="1143000"/>
          </a:xfrm>
        </p:spPr>
        <p:txBody>
          <a:bodyPr anchor="t"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3" y="762000"/>
            <a:ext cx="5029200" cy="2667000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795" y="609600"/>
            <a:ext cx="547358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604653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4" y="762000"/>
            <a:ext cx="5029200" cy="26670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4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524001" cy="56388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661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661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3259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3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82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7164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9937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87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6035040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387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0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209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2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70812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ru-RU" noProof="0" smtClean="0"/>
              <a:pPr/>
              <a:t>05.04.2022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99612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8" r:id="rId3"/>
    <p:sldLayoutId id="2147483669" r:id="rId4"/>
    <p:sldLayoutId id="2147483670" r:id="rId5"/>
    <p:sldLayoutId id="2147483663" r:id="rId6"/>
    <p:sldLayoutId id="2147483667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65" r:id="rId14"/>
    <p:sldLayoutId id="2147483677" r:id="rId15"/>
    <p:sldLayoutId id="2147483664" r:id="rId16"/>
    <p:sldLayoutId id="2147483678" r:id="rId17"/>
    <p:sldLayoutId id="2147483679" r:id="rId18"/>
    <p:sldLayoutId id="2147483662" r:id="rId19"/>
    <p:sldLayoutId id="2147483650" r:id="rId20"/>
    <p:sldLayoutId id="2147483651" r:id="rId21"/>
    <p:sldLayoutId id="2147483652" r:id="rId22"/>
    <p:sldLayoutId id="2147483653" r:id="rId23"/>
    <p:sldLayoutId id="2147483654" r:id="rId24"/>
    <p:sldLayoutId id="2147483655" r:id="rId25"/>
    <p:sldLayoutId id="2147483656" r:id="rId26"/>
    <p:sldLayoutId id="2147483657" r:id="rId27"/>
    <p:sldLayoutId id="2147483658" r:id="rId28"/>
    <p:sldLayoutId id="2147483659" r:id="rId2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40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976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76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998068" y="2564904"/>
            <a:ext cx="6264696" cy="1036712"/>
          </a:xfrm>
        </p:spPr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Вторая младшая  группа,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(3-4 года, 37 человек)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Тема «Осенняя пора»</a:t>
            </a:r>
            <a:endParaRPr lang="ru-RU" sz="36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462564" y="4293096"/>
            <a:ext cx="4343401" cy="2016224"/>
          </a:xfrm>
        </p:spPr>
        <p:txBody>
          <a:bodyPr>
            <a:normAutofit fontScale="92500" lnSpcReduction="20000"/>
          </a:bodyPr>
          <a:lstStyle/>
          <a:p>
            <a:pPr algn="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Забела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Татьяна Юрьевна  воспитатель МБДОУ «Детский сад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вида №115»</a:t>
            </a:r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г.Воронеж, Советский район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 smtClean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3022263" y="478001"/>
            <a:ext cx="6336704" cy="838200"/>
          </a:xfrm>
        </p:spPr>
        <p:txBody>
          <a:bodyPr/>
          <a:lstStyle/>
          <a:p>
            <a:pPr marL="0" indent="0" algn="ctr" defTabSz="914400">
              <a:lnSpc>
                <a:spcPct val="85000"/>
              </a:lnSpc>
              <a:spcBef>
                <a:spcPts val="1800"/>
              </a:spcBef>
              <a:buNone/>
            </a:pPr>
            <a:r>
              <a:rPr lang="ru-RU" sz="3600" b="0" i="0" baseline="0" dirty="0" smtClean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2021-2022  учебный год</a:t>
            </a:r>
            <a:endParaRPr lang="ru-RU" sz="3600" b="0" i="0" baseline="0" dirty="0">
              <a:solidFill>
                <a:srgbClr val="1E83DE"/>
              </a:solidFill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_20211007_142341.jpg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3772" y="404664"/>
            <a:ext cx="3978275" cy="563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MG_20211007_170328.jpg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66620" y="476672"/>
            <a:ext cx="3694112" cy="5653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-344502" y="6149069"/>
            <a:ext cx="4671920" cy="82714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Спокойный сектор</a:t>
            </a:r>
          </a:p>
          <a:p>
            <a:pPr algn="ctr"/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«Уголок творческой деятельности»</a:t>
            </a:r>
            <a:b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4090578" y="6097506"/>
            <a:ext cx="4095360" cy="702264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495179" y="6156250"/>
            <a:ext cx="33123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Спокойный сектор</a:t>
            </a:r>
          </a:p>
          <a:p>
            <a:pPr lvl="0" algn="ctr"/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«Уголок настроения»</a:t>
            </a: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387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211007_142154.jpg"/>
          <p:cNvPicPr>
            <a:picLocks noGrp="1" noChangeAspect="1"/>
          </p:cNvPicPr>
          <p:nvPr>
            <p:ph type="pic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9796" y="260648"/>
            <a:ext cx="4248472" cy="5470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211007_142315.jpg"/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02524" y="260648"/>
            <a:ext cx="4410274" cy="5599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950396" y="5661248"/>
            <a:ext cx="6092825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Спокойный сектор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«Прозрачный мольберт»</a:t>
            </a:r>
            <a:b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-458316" y="5733256"/>
            <a:ext cx="6092825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Спокойный сектор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Мультилаборатория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b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170284" y="5949281"/>
            <a:ext cx="4060501" cy="90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rgbClr val="FF9933"/>
                </a:solidFill>
              </a:rPr>
              <a:t> Среда для диалога с родителями</a:t>
            </a:r>
          </a:p>
          <a:p>
            <a:pPr algn="ctr"/>
            <a:endParaRPr lang="ru-RU" sz="1800" dirty="0" smtClean="0"/>
          </a:p>
          <a:p>
            <a:pPr algn="ctr"/>
            <a:r>
              <a:rPr lang="ru-RU" sz="1800" dirty="0" smtClean="0"/>
              <a:t>Информационный блок</a:t>
            </a:r>
            <a:endParaRPr lang="ru-RU" sz="1800" dirty="0" smtClean="0">
              <a:solidFill>
                <a:srgbClr val="FF9933"/>
              </a:solidFill>
            </a:endParaRPr>
          </a:p>
          <a:p>
            <a:pPr algn="ctr"/>
            <a:endParaRPr lang="ru-RU" sz="1800" dirty="0" smtClean="0">
              <a:solidFill>
                <a:srgbClr val="FF9933"/>
              </a:solidFill>
            </a:endParaRPr>
          </a:p>
          <a:p>
            <a:pPr algn="ctr"/>
            <a:r>
              <a:rPr lang="ru-RU" sz="1800" dirty="0" smtClean="0">
                <a:solidFill>
                  <a:srgbClr val="FF9933"/>
                </a:solidFill>
              </a:rPr>
              <a:t> </a:t>
            </a:r>
            <a:endParaRPr lang="ru-RU" sz="1800" dirty="0">
              <a:solidFill>
                <a:srgbClr val="FF9933"/>
              </a:solidFill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086776" y="5969122"/>
            <a:ext cx="4105826" cy="88887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 smtClean="0">
                <a:solidFill>
                  <a:srgbClr val="FF9933"/>
                </a:solidFill>
              </a:rPr>
              <a:t> </a:t>
            </a:r>
            <a:r>
              <a:rPr lang="ru-RU" sz="1800" dirty="0" smtClean="0">
                <a:solidFill>
                  <a:srgbClr val="FF9933"/>
                </a:solidFill>
              </a:rPr>
              <a:t>Среда </a:t>
            </a:r>
            <a:r>
              <a:rPr lang="ru-RU" sz="1800" dirty="0">
                <a:solidFill>
                  <a:srgbClr val="FF9933"/>
                </a:solidFill>
              </a:rPr>
              <a:t>для диалога с </a:t>
            </a:r>
            <a:r>
              <a:rPr lang="ru-RU" sz="1800" dirty="0" smtClean="0">
                <a:solidFill>
                  <a:srgbClr val="FF9933"/>
                </a:solidFill>
              </a:rPr>
              <a:t>родителями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/>
              <a:t>Консультационный блок</a:t>
            </a:r>
            <a:endParaRPr lang="ru-RU" sz="2400" dirty="0" smtClean="0">
              <a:solidFill>
                <a:srgbClr val="FF9933"/>
              </a:solidFill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 smtClean="0">
                <a:solidFill>
                  <a:srgbClr val="FF9933"/>
                </a:solidFill>
              </a:rPr>
              <a:t> </a:t>
            </a:r>
            <a:endParaRPr lang="ru-RU" sz="2200" dirty="0">
              <a:solidFill>
                <a:srgbClr val="FF9933"/>
              </a:solidFill>
            </a:endParaRP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078188" y="5733256"/>
            <a:ext cx="4164899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solidFill>
                  <a:srgbClr val="FF9933"/>
                </a:solidFill>
              </a:rPr>
              <a:t>Среда </a:t>
            </a:r>
            <a:r>
              <a:rPr lang="ru-RU" sz="1800" dirty="0">
                <a:solidFill>
                  <a:srgbClr val="FF9933"/>
                </a:solidFill>
              </a:rPr>
              <a:t>для диалога с </a:t>
            </a:r>
            <a:r>
              <a:rPr lang="ru-RU" sz="1800" dirty="0" smtClean="0">
                <a:solidFill>
                  <a:srgbClr val="FF9933"/>
                </a:solidFill>
              </a:rPr>
              <a:t>родителями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800" dirty="0">
              <a:solidFill>
                <a:srgbClr val="FF9933"/>
              </a:solidFill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rgbClr val="FF9933"/>
                </a:solidFill>
              </a:rPr>
              <a:t> </a:t>
            </a:r>
            <a:r>
              <a:rPr lang="ru-RU" sz="2000" dirty="0" smtClean="0">
                <a:solidFill>
                  <a:srgbClr val="FF9933"/>
                </a:solidFill>
              </a:rPr>
              <a:t> </a:t>
            </a:r>
            <a:endParaRPr lang="ru-RU" sz="2000" dirty="0">
              <a:solidFill>
                <a:srgbClr val="FF9933"/>
              </a:solidFill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5832648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9933"/>
                </a:solidFill>
              </a:rPr>
              <a:t>4</a:t>
            </a:r>
            <a:r>
              <a:rPr lang="ru-RU" sz="1800" b="1" dirty="0" smtClean="0">
                <a:solidFill>
                  <a:srgbClr val="FF9933"/>
                </a:solidFill>
              </a:rPr>
              <a:t>. </a:t>
            </a:r>
            <a:r>
              <a:rPr lang="ru-RU" sz="1800" b="1" dirty="0">
                <a:solidFill>
                  <a:srgbClr val="FF99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среды для диалога с родителями</a:t>
            </a:r>
            <a:endParaRPr lang="ru-RU" sz="1800" b="1" dirty="0">
              <a:solidFill>
                <a:srgbClr val="FF9933"/>
              </a:solidFill>
            </a:endParaRPr>
          </a:p>
        </p:txBody>
      </p:sp>
      <p:pic>
        <p:nvPicPr>
          <p:cNvPr id="17" name="Рисунок 16" descr="IMG_20211007_133402.jpg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14" y="379413"/>
            <a:ext cx="4204770" cy="3193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IMG_20211007_133244.jpg"/>
          <p:cNvPicPr>
            <a:picLocks noGrp="1" noChangeAspect="1"/>
          </p:cNvPicPr>
          <p:nvPr>
            <p:ph type="pic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22204" y="404665"/>
            <a:ext cx="3852863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IMG_20211007_133558.jpg"/>
          <p:cNvPicPr>
            <a:picLocks noGrp="1" noChangeAspect="1"/>
          </p:cNvPicPr>
          <p:nvPr>
            <p:ph type="pic" idx="10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10636" y="404664"/>
            <a:ext cx="3978275" cy="563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3286100" y="6093296"/>
            <a:ext cx="5256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200" dirty="0" smtClean="0">
                <a:solidFill>
                  <a:srgbClr val="00B0F0"/>
                </a:solidFill>
              </a:rPr>
              <a:t>Практический блок Демонстрация творческой деятельности детей на занятиях и в совместной деятельности с родителями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200" dirty="0" smtClean="0">
                <a:solidFill>
                  <a:srgbClr val="00B0F0"/>
                </a:solidFill>
              </a:rPr>
              <a:t>  </a:t>
            </a:r>
            <a:endParaRPr lang="ru-RU" sz="12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21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713" y="6237288"/>
            <a:ext cx="3961450" cy="393576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в группу, нижняя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92603" y="6312744"/>
            <a:ext cx="3124200" cy="31812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Нижняя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121772" y="2980952"/>
            <a:ext cx="3550920" cy="3935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Текст 3"/>
          <p:cNvSpPr txBox="1">
            <a:spLocks/>
          </p:cNvSpPr>
          <p:nvPr/>
        </p:nvSpPr>
        <p:spPr>
          <a:xfrm>
            <a:off x="4654252" y="2980952"/>
            <a:ext cx="3124200" cy="318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8714243" y="1700808"/>
            <a:ext cx="3124200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ранний возраст,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младший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редний, старший, подготовительный 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нужное подчеркнуть) </a:t>
            </a:r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с четырех точек по периметру</a:t>
            </a:r>
            <a:endParaRPr lang="ru-RU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Рисунок 11" descr="IMG_20211007_174334.jpg"/>
          <p:cNvPicPr>
            <a:picLocks noGrp="1" noChangeAspect="1"/>
          </p:cNvPicPr>
          <p:nvPr>
            <p:ph type="pic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11675" y="238125"/>
            <a:ext cx="3978275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IMG_20211007_174234.jpg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1763" y="233363"/>
            <a:ext cx="3978275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MG_20211007_174339.jpg"/>
          <p:cNvPicPr>
            <a:picLocks noGrp="1" noChangeAspect="1"/>
          </p:cNvPicPr>
          <p:nvPr>
            <p:ph type="pic" idx="1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10236" y="3429000"/>
            <a:ext cx="3978275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IMG_20211007_174238.jpg"/>
          <p:cNvPicPr>
            <a:picLocks noGrp="1" noChangeAspect="1"/>
          </p:cNvPicPr>
          <p:nvPr>
            <p:ph type="pic"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9756" y="3429000"/>
            <a:ext cx="3976687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508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590356" y="116632"/>
            <a:ext cx="6408712" cy="1185664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1. Рабочий сектор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90356" y="1196752"/>
            <a:ext cx="6480720" cy="5400600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Tx/>
              <a:buChar char="-"/>
            </a:pPr>
            <a:r>
              <a:rPr lang="ru-RU" dirty="0" smtClean="0"/>
              <a:t>В рабочем секторе имеются центры «Природа живая и неживая», «Математическое развитие », «Нравственно-патриотическое воспитание», «Развитие речи». </a:t>
            </a:r>
          </a:p>
          <a:p>
            <a:pPr marL="342900" indent="-342900">
              <a:buFontTx/>
              <a:buChar char="-"/>
            </a:pPr>
            <a:r>
              <a:rPr lang="ru-RU" dirty="0" smtClean="0"/>
              <a:t>В центре «Природа» есть материалы для экспериментирования с водой песком ,  имеются формочки, лейки, плавающие и тонущие, предметы. Так же имеется природный материал (камни , ракушки, шишки, каштаны, жёлуди, семена и др.), картотека игр экспериментов, </a:t>
            </a:r>
            <a:r>
              <a:rPr lang="ru-RU" dirty="0" err="1" smtClean="0"/>
              <a:t>лепбук</a:t>
            </a:r>
            <a:r>
              <a:rPr lang="ru-RU" dirty="0" smtClean="0"/>
              <a:t> по экологии и </a:t>
            </a:r>
            <a:r>
              <a:rPr lang="ru-RU" dirty="0" err="1" smtClean="0"/>
              <a:t>лепбук</a:t>
            </a:r>
            <a:r>
              <a:rPr lang="ru-RU" dirty="0" smtClean="0"/>
              <a:t> «Перелетные птицы».    </a:t>
            </a:r>
          </a:p>
          <a:p>
            <a:pPr marL="342900" indent="-342900">
              <a:buFontTx/>
              <a:buChar char="-"/>
            </a:pPr>
            <a:r>
              <a:rPr lang="ru-RU" dirty="0" smtClean="0"/>
              <a:t> «Математическое развитие»- имеются материалы для счёта измерения, изучения формы, объёма, дидактически игры на развитие логического мышления, памяти и внимания, наборы геометрических фигур, палочки </a:t>
            </a:r>
            <a:r>
              <a:rPr lang="ru-RU" dirty="0" err="1" smtClean="0"/>
              <a:t>Кюизинера</a:t>
            </a:r>
            <a:r>
              <a:rPr lang="ru-RU" dirty="0" smtClean="0"/>
              <a:t> и картотека игр к ним.</a:t>
            </a:r>
          </a:p>
          <a:p>
            <a:pPr marL="342900" indent="-342900">
              <a:buFontTx/>
              <a:buChar char="-"/>
            </a:pPr>
            <a:r>
              <a:rPr lang="ru-RU" dirty="0" smtClean="0"/>
              <a:t>Центр «Развития речи и освоения родного языка»- представлены различные дидактические игры на развитие фонематического слуха, </a:t>
            </a:r>
            <a:r>
              <a:rPr lang="ru-RU" dirty="0" err="1" smtClean="0"/>
              <a:t>лексико</a:t>
            </a:r>
            <a:r>
              <a:rPr lang="ru-RU" dirty="0" smtClean="0"/>
              <a:t>- грамматических категорий и связной речи, представлены дидактические карточки и развивающие игры. В библиотеке представлены научно - популярные издания, художественная литература.</a:t>
            </a:r>
          </a:p>
          <a:p>
            <a:pPr marL="342900" indent="-342900">
              <a:buFontTx/>
              <a:buChar char="-"/>
            </a:pPr>
            <a:r>
              <a:rPr lang="ru-RU" dirty="0" smtClean="0"/>
              <a:t> Центр «Нравственно- патриотического воспитания»- представлен наглядный материал о родном городе, портрет президента, герб Воронежа и РФ, картотека бесед с детьми, народно – прикладное искусство, альбомы с народными промыслами, дидактические игры «Разрезные картинки», «Семейное дерево», альбом с семейными фото, карточки с достопримечательностями г.Воронежа.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8" name="Рисунок 7" descr="IMG_20211007_174332.jpg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9756" y="1268760"/>
            <a:ext cx="5689600" cy="5040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8967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621804" y="6093296"/>
            <a:ext cx="4078188" cy="86409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75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Рабочий сектор</a:t>
            </a:r>
          </a:p>
          <a:p>
            <a:pPr algn="ctr">
              <a:lnSpc>
                <a:spcPct val="110000"/>
              </a:lnSpc>
            </a:pPr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Модуль «Математическое развитие»,</a:t>
            </a:r>
          </a:p>
          <a:p>
            <a:pPr algn="ctr">
              <a:lnSpc>
                <a:spcPct val="110000"/>
              </a:lnSpc>
            </a:pPr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«Развитие речи и освоения родного языка»</a:t>
            </a:r>
          </a:p>
          <a:p>
            <a:pPr algn="ctr"/>
            <a:endParaRPr lang="ru-RU" sz="18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184974" y="5758252"/>
            <a:ext cx="3550920" cy="10933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398668" y="6137920"/>
            <a:ext cx="3550920" cy="72008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сектор</a:t>
            </a:r>
          </a:p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Модуль «Живая и неживая природа» </a:t>
            </a:r>
          </a:p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Рисунок 11" descr="IMG_20211007_161302.jpg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9756" y="404664"/>
            <a:ext cx="3978275" cy="563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IMG_20211007_144540.jpg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2644" y="332656"/>
            <a:ext cx="3788518" cy="563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MG_20211007_16172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4202" y="620688"/>
            <a:ext cx="3921900" cy="52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9464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621804" y="6093296"/>
            <a:ext cx="4060501" cy="93610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525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7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</a:t>
            </a:r>
            <a:r>
              <a:rPr lang="ru-RU" sz="27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</a:t>
            </a:r>
          </a:p>
          <a:p>
            <a:pPr algn="ctr"/>
            <a:r>
              <a:rPr lang="ru-RU" sz="27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Модуль «Нравственно-патриотическое воспитание»</a:t>
            </a:r>
          </a:p>
          <a:p>
            <a:pPr algn="ctr"/>
            <a:r>
              <a:rPr lang="ru-RU" sz="27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endParaRPr lang="ru-RU" sz="27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7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7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6886500" y="6155736"/>
            <a:ext cx="3550920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</a:t>
            </a:r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</a:t>
            </a:r>
          </a:p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Модуль «Мы дежурим» </a:t>
            </a:r>
          </a:p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327418" y="5995685"/>
            <a:ext cx="4247760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IMG_20211007_165955.jpg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5820" y="476672"/>
            <a:ext cx="3978275" cy="563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-20190528-WA0018.jpg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70476" y="476672"/>
            <a:ext cx="3888432" cy="5653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473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3772" y="6189039"/>
            <a:ext cx="4392487" cy="612441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1.6. Рабочий сектор </a:t>
            </a: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методическая литература педагога)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18548" y="6189040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1.7. Рабочий сектор </a:t>
            </a:r>
            <a:endParaRPr lang="ru-RU" sz="16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(ИКТ для педагога)</a:t>
            </a:r>
            <a:endParaRPr lang="ru-RU" sz="16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rgbClr val="BA1010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 descr="IMG_20211007_170142.jpg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1338" y="473075"/>
            <a:ext cx="3978275" cy="563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20211007_170240.jpg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91338" y="473075"/>
            <a:ext cx="3978275" cy="563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446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02124" y="6094420"/>
            <a:ext cx="4537207" cy="609600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IMG_20211007_172541.jpg"/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26060" y="476672"/>
            <a:ext cx="5724525" cy="563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9567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934172" y="260648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405780" y="6097200"/>
            <a:ext cx="5099785" cy="760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</a:t>
            </a:r>
            <a:b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rgbClr val="407F21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6598468" y="6021288"/>
            <a:ext cx="4537207" cy="60960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</a:t>
            </a:r>
          </a:p>
          <a:p>
            <a:pPr algn="ctr"/>
            <a:endParaRPr lang="ru-RU" sz="1600" dirty="0" smtClean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Рисунок 14" descr="IMG_20211007_172548.jpg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09600"/>
            <a:ext cx="5734050" cy="5267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IMG_20211007_172557.jpg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53150" y="609600"/>
            <a:ext cx="5629275" cy="5340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5950396" y="6309320"/>
            <a:ext cx="58462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Сюжетно-ролевые игры «Кухня», «Семья», «Магазин»</a:t>
            </a:r>
            <a:r>
              <a:rPr lang="ru-RU" dirty="0" smtClean="0">
                <a:solidFill>
                  <a:srgbClr val="407F21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7238" y="6309320"/>
            <a:ext cx="54484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Сюжетно-ролевая игра «Гараж», конструирование</a:t>
            </a:r>
          </a:p>
        </p:txBody>
      </p:sp>
    </p:spTree>
    <p:extLst>
      <p:ext uri="{BB962C8B-B14F-4D97-AF65-F5344CB8AC3E}">
        <p14:creationId xmlns:p14="http://schemas.microsoft.com/office/powerpoint/2010/main" val="380177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70284" y="6030856"/>
            <a:ext cx="4176464" cy="827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</a:t>
            </a:r>
            <a:r>
              <a:rPr lang="ru-RU" sz="1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 smtClean="0">
                <a:solidFill>
                  <a:srgbClr val="00B050"/>
                </a:solidFill>
              </a:rPr>
              <a:t>Центр «ПДД»</a:t>
            </a:r>
            <a:br>
              <a:rPr lang="ru-RU" sz="1800" dirty="0" smtClean="0">
                <a:solidFill>
                  <a:srgbClr val="00B050"/>
                </a:solidFill>
              </a:rPr>
            </a:br>
            <a:r>
              <a:rPr lang="ru-RU" sz="1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758708" y="5877272"/>
            <a:ext cx="3173982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00B050"/>
                </a:solidFill>
              </a:rPr>
              <a:t>Центр «Физкультура и спорт»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ru-RU" sz="1600" dirty="0" smtClean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IMG_20211007_162544.jpg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9756" y="332656"/>
            <a:ext cx="3708615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20211007_142130.jpg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26660" y="332656"/>
            <a:ext cx="3762251" cy="533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006180" y="5934670"/>
            <a:ext cx="46805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Активный сектор</a:t>
            </a:r>
            <a:b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B050"/>
                </a:solidFill>
              </a:rPr>
              <a:t>Центр «Театрализованной деятельности»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/>
          </a:p>
        </p:txBody>
      </p:sp>
      <p:pic>
        <p:nvPicPr>
          <p:cNvPr id="11" name="Рисунок 10" descr="IMG_20211007_16155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0196" y="476672"/>
            <a:ext cx="3939902" cy="5253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9611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aduationAlbum_16x9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6313D3F-4C96-479C-A8EF-55F4C04482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Альбом для фотографий с выпускного вечера с черным фоном (широкоэкранный формат)</Template>
  <TotalTime>0</TotalTime>
  <Words>504</Words>
  <Application>Microsoft Office PowerPoint</Application>
  <PresentationFormat>Произвольный</PresentationFormat>
  <Paragraphs>96</Paragraphs>
  <Slides>12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GraduationAlbum_16x9</vt:lpstr>
      <vt:lpstr>Вторая младшая  группа,  (3-4 года, 37 человек) Тема «Осенняя пора»</vt:lpstr>
      <vt:lpstr>Вход в группу, нижняя левая точка</vt:lpstr>
      <vt:lpstr>1. Рабочий сектор  </vt:lpstr>
      <vt:lpstr>Презентация PowerPoint</vt:lpstr>
      <vt:lpstr>Презентация PowerPoint</vt:lpstr>
      <vt:lpstr>1.6. Рабочий сектор  (методическая литература педагога)</vt:lpstr>
      <vt:lpstr>  Активный сектор   </vt:lpstr>
      <vt:lpstr>Презентация PowerPoint</vt:lpstr>
      <vt:lpstr> Активный сектор  Центр «ПДД» 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2018-04-22T15:15:56Z</dcterms:created>
  <dcterms:modified xsi:type="dcterms:W3CDTF">2022-04-05T18:10:12Z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TC028133329991</vt:lpwstr>
  </property>
</Properties>
</file>