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9" r:id="rId1"/>
  </p:sldMasterIdLst>
  <p:sldIdLst>
    <p:sldId id="256" r:id="rId2"/>
    <p:sldId id="267" r:id="rId3"/>
    <p:sldId id="268" r:id="rId4"/>
    <p:sldId id="259" r:id="rId5"/>
    <p:sldId id="261" r:id="rId6"/>
    <p:sldId id="270" r:id="rId7"/>
    <p:sldId id="275" r:id="rId8"/>
    <p:sldId id="281" r:id="rId9"/>
    <p:sldId id="282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BCC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9" autoAdjust="0"/>
    <p:restoredTop sz="94660"/>
  </p:normalViewPr>
  <p:slideViewPr>
    <p:cSldViewPr snapToGrid="0">
      <p:cViewPr varScale="1">
        <p:scale>
          <a:sx n="53" d="100"/>
          <a:sy n="53" d="100"/>
        </p:scale>
        <p:origin x="-82" y="-725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2130430"/>
            <a:ext cx="103632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785600" y="274643"/>
            <a:ext cx="36576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12800" y="274643"/>
            <a:ext cx="107696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3084" y="4406905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128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8229600" y="1600205"/>
            <a:ext cx="7213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93370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6193370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3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766733" y="273055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3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9600" y="1600205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09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3/31/2022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65600" y="6356355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37600" y="6356355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  <p:sldLayoutId id="2147483672" r:id="rId3"/>
    <p:sldLayoutId id="2147483673" r:id="rId4"/>
    <p:sldLayoutId id="2147483674" r:id="rId5"/>
    <p:sldLayoutId id="2147483675" r:id="rId6"/>
    <p:sldLayoutId id="2147483676" r:id="rId7"/>
    <p:sldLayoutId id="2147483677" r:id="rId8"/>
    <p:sldLayoutId id="2147483678" r:id="rId9"/>
    <p:sldLayoutId id="2147483679" r:id="rId10"/>
    <p:sldLayoutId id="2147483680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57375" y="2163072"/>
            <a:ext cx="8358187" cy="34778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Журавлева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 Анна Владимировна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педагог- психолог 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высшей категории</a:t>
            </a:r>
          </a:p>
          <a:p>
            <a:pPr algn="ctr"/>
            <a:r>
              <a:rPr lang="ru-RU" sz="4400" b="1" i="1" dirty="0" smtClean="0">
                <a:solidFill>
                  <a:srgbClr val="0070C0"/>
                </a:solidFill>
              </a:rPr>
              <a:t>МАОУ СОШ № 6 с УИО</a:t>
            </a:r>
            <a:r>
              <a:rPr lang="ru-RU" sz="3600" b="1" i="1" dirty="0" smtClean="0">
                <a:solidFill>
                  <a:srgbClr val="0070C0"/>
                </a:solidFill>
              </a:rPr>
              <a:t>П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17858" y="170947"/>
            <a:ext cx="9898159" cy="132343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</a:rPr>
              <a:t>Подростковая депрессия.</a:t>
            </a:r>
          </a:p>
          <a:p>
            <a:pPr algn="ctr"/>
            <a:r>
              <a:rPr lang="ru-RU" sz="4000" b="1" cap="none" spc="50" dirty="0" smtClean="0">
                <a:ln w="11430"/>
                <a:solidFill>
                  <a:srgbClr val="FF0000"/>
                </a:solidFill>
              </a:rPr>
              <a:t> Технологии работы школьного психолога.</a:t>
            </a:r>
            <a:endParaRPr lang="ru-RU" sz="4000" b="1" cap="none" spc="50" dirty="0">
              <a:ln w="11430"/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0951134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8F835F-2558-460A-83EF-BCA48CDEA9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3775" y="618518"/>
            <a:ext cx="10036447" cy="566816"/>
          </a:xfrm>
          <a:ln w="1905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  <a:scene3d>
              <a:camera prst="perspectiveRelaxedModerately"/>
              <a:lightRig rig="threePt" dir="t"/>
            </a:scene3d>
          </a:bodyPr>
          <a:lstStyle/>
          <a:p>
            <a:r>
              <a:rPr lang="ru-RU" b="1" dirty="0">
                <a:solidFill>
                  <a:srgbClr val="FF0000"/>
                </a:solidFill>
                <a:effectLst>
                  <a:innerShdw blurRad="63500" dist="50800" dir="18900000">
                    <a:prstClr val="black">
                      <a:alpha val="50000"/>
                    </a:prstClr>
                  </a:innerShdw>
                </a:effectLst>
              </a:rPr>
              <a:t>Три признака клинической депрессии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1B1203B7-C3BE-409A-BDCE-D648E75E7018}"/>
              </a:ext>
            </a:extLst>
          </p:cNvPr>
          <p:cNvSpPr/>
          <p:nvPr/>
        </p:nvSpPr>
        <p:spPr>
          <a:xfrm>
            <a:off x="1061156" y="1636889"/>
            <a:ext cx="10464800" cy="100471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1</a:t>
            </a:r>
            <a:r>
              <a:rPr lang="ru-RU" sz="2400" b="1" dirty="0">
                <a:ln/>
                <a:solidFill>
                  <a:schemeClr val="accent3">
                    <a:lumMod val="50000"/>
                  </a:schemeClr>
                </a:solidFill>
              </a:rPr>
              <a:t>. </a:t>
            </a:r>
            <a:r>
              <a:rPr lang="ru-RU" sz="2400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Мысленная заторможенность. Субъективное ощущение медленного течения мыслей</a:t>
            </a:r>
            <a:r>
              <a:rPr lang="ru-RU" b="1" dirty="0" smtClean="0">
                <a:ln/>
                <a:solidFill>
                  <a:schemeClr val="accent3">
                    <a:lumMod val="50000"/>
                  </a:schemeClr>
                </a:solidFill>
              </a:rPr>
              <a:t>.</a:t>
            </a:r>
            <a:endParaRPr lang="ru-RU" b="1" dirty="0">
              <a:ln/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>
            <a:extLst>
              <a:ext uri="{FF2B5EF4-FFF2-40B4-BE49-F238E27FC236}">
                <a16:creationId xmlns="" xmlns:a16="http://schemas.microsoft.com/office/drawing/2014/main" id="{DA8288B5-249F-4BC2-91D8-DF0503B46FE3}"/>
              </a:ext>
            </a:extLst>
          </p:cNvPr>
          <p:cNvSpPr/>
          <p:nvPr/>
        </p:nvSpPr>
        <p:spPr>
          <a:xfrm>
            <a:off x="1061157" y="3231446"/>
            <a:ext cx="10464800" cy="99624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/>
                <a:solidFill>
                  <a:schemeClr val="accent3">
                    <a:lumMod val="50000"/>
                  </a:schemeClr>
                </a:solidFill>
              </a:rPr>
              <a:t>2.Моторная заторможенность. Снижение желания двигаться, замедление в движениях.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="" xmlns:a16="http://schemas.microsoft.com/office/drawing/2014/main" id="{938D84B6-6FA3-48E9-9236-1B0F082BC641}"/>
              </a:ext>
            </a:extLst>
          </p:cNvPr>
          <p:cNvSpPr/>
          <p:nvPr/>
        </p:nvSpPr>
        <p:spPr>
          <a:xfrm>
            <a:off x="1112915" y="4852042"/>
            <a:ext cx="10464800" cy="10837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2400" b="1" dirty="0">
                <a:ln/>
                <a:solidFill>
                  <a:schemeClr val="accent3">
                    <a:lumMod val="50000"/>
                  </a:schemeClr>
                </a:solidFill>
              </a:rPr>
              <a:t>3.Сниженный фон настроения. Эмоции в сторону чувства вины и самобичевания!</a:t>
            </a:r>
          </a:p>
        </p:txBody>
      </p:sp>
    </p:spTree>
    <p:extLst>
      <p:ext uri="{BB962C8B-B14F-4D97-AF65-F5344CB8AC3E}">
        <p14:creationId xmlns="" xmlns:p14="http://schemas.microsoft.com/office/powerpoint/2010/main" val="3105921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4 направления в работе с подростковой депрессией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Капля 3">
            <a:extLst>
              <a:ext uri="{FF2B5EF4-FFF2-40B4-BE49-F238E27FC236}">
                <a16:creationId xmlns="" xmlns:a16="http://schemas.microsoft.com/office/drawing/2014/main" id="{3A845165-CD61-4CF3-83B9-277B6E3FFDC0}"/>
              </a:ext>
            </a:extLst>
          </p:cNvPr>
          <p:cNvSpPr/>
          <p:nvPr/>
        </p:nvSpPr>
        <p:spPr>
          <a:xfrm rot="10535942" flipV="1">
            <a:off x="579677" y="1818681"/>
            <a:ext cx="4225031" cy="2230368"/>
          </a:xfrm>
          <a:prstGeom prst="teardrop">
            <a:avLst>
              <a:gd name="adj" fmla="val 10566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0070C0"/>
                </a:solidFill>
              </a:rPr>
              <a:t>Демонстративная депрессия</a:t>
            </a:r>
            <a:endParaRPr lang="ru-RU" sz="28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0070C0"/>
              </a:solidFill>
            </a:endParaRPr>
          </a:p>
        </p:txBody>
      </p:sp>
      <p:sp>
        <p:nvSpPr>
          <p:cNvPr id="7" name="Капля 6">
            <a:extLst>
              <a:ext uri="{FF2B5EF4-FFF2-40B4-BE49-F238E27FC236}">
                <a16:creationId xmlns="" xmlns:a16="http://schemas.microsoft.com/office/drawing/2014/main" id="{DA1ED5EB-3D15-44D6-9CD1-CBB060133EF2}"/>
              </a:ext>
            </a:extLst>
          </p:cNvPr>
          <p:cNvSpPr/>
          <p:nvPr/>
        </p:nvSpPr>
        <p:spPr>
          <a:xfrm rot="20967758">
            <a:off x="648683" y="4517838"/>
            <a:ext cx="3983701" cy="1992702"/>
          </a:xfrm>
          <a:prstGeom prst="teardrop">
            <a:avLst>
              <a:gd name="adj" fmla="val 12042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Травматическое событи</a:t>
            </a:r>
            <a:r>
              <a:rPr lang="ru-RU" sz="32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accent5">
                    <a:lumMod val="60000"/>
                    <a:lumOff val="40000"/>
                  </a:schemeClr>
                </a:solidFill>
              </a:rPr>
              <a:t>е</a:t>
            </a:r>
            <a:endParaRPr lang="ru-RU" sz="3200" b="1" dirty="0">
              <a:ln w="12700">
                <a:solidFill>
                  <a:schemeClr val="accent5"/>
                </a:solidFill>
                <a:prstDash val="solid"/>
              </a:ln>
              <a:solidFill>
                <a:schemeClr val="accent5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8" name="Капля 7">
            <a:extLst>
              <a:ext uri="{FF2B5EF4-FFF2-40B4-BE49-F238E27FC236}">
                <a16:creationId xmlns="" xmlns:a16="http://schemas.microsoft.com/office/drawing/2014/main" id="{EE3D38CB-EF94-4441-AAA8-331ABFBF5DEA}"/>
              </a:ext>
            </a:extLst>
          </p:cNvPr>
          <p:cNvSpPr/>
          <p:nvPr/>
        </p:nvSpPr>
        <p:spPr>
          <a:xfrm>
            <a:off x="5020573" y="1820173"/>
            <a:ext cx="3735238" cy="2191109"/>
          </a:xfrm>
          <a:prstGeom prst="teardrop">
            <a:avLst>
              <a:gd name="adj" fmla="val 107631"/>
            </a:avLst>
          </a:prstGeom>
          <a:solidFill>
            <a:srgbClr val="F2BCC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Ригидные </a:t>
            </a:r>
            <a:r>
              <a:rPr lang="ru-RU" sz="2800" b="1" dirty="0">
                <a:ln w="12700">
                  <a:solidFill>
                    <a:schemeClr val="accent5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</a:rPr>
              <a:t>установки</a:t>
            </a:r>
          </a:p>
        </p:txBody>
      </p:sp>
      <p:sp>
        <p:nvSpPr>
          <p:cNvPr id="12" name="Капля 11">
            <a:extLst>
              <a:ext uri="{FF2B5EF4-FFF2-40B4-BE49-F238E27FC236}">
                <a16:creationId xmlns="" xmlns:a16="http://schemas.microsoft.com/office/drawing/2014/main" id="{7999EDC9-0B9A-42A9-A0E4-043B60D70681}"/>
              </a:ext>
            </a:extLst>
          </p:cNvPr>
          <p:cNvSpPr/>
          <p:nvPr/>
        </p:nvSpPr>
        <p:spPr>
          <a:xfrm rot="1913758">
            <a:off x="4619422" y="4288455"/>
            <a:ext cx="3226730" cy="2034580"/>
          </a:xfrm>
          <a:prstGeom prst="teardrop">
            <a:avLst>
              <a:gd name="adj" fmla="val 113235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ru-RU" sz="2800" b="1" dirty="0" smtClean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</a:rPr>
              <a:t>Клиническая </a:t>
            </a:r>
            <a:r>
              <a:rPr lang="ru-RU" sz="2800" b="1" dirty="0">
                <a:ln w="12700">
                  <a:solidFill>
                    <a:schemeClr val="accent1"/>
                  </a:solidFill>
                  <a:prstDash val="solid"/>
                </a:ln>
                <a:solidFill>
                  <a:srgbClr val="C00000"/>
                </a:solidFill>
              </a:rPr>
              <a:t>депрессия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8626414" y="2941608"/>
            <a:ext cx="32004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Отсутствие</a:t>
            </a:r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 навыка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справляться со стрессом.</a:t>
            </a:r>
            <a:endParaRPr lang="ru-RU" sz="4400" b="1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7FCC1C-49DA-46D2-BA8B-4EA4F5A61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4166" y="135467"/>
            <a:ext cx="10364451" cy="778933"/>
          </a:xfrm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perspectiveRelaxedModerately"/>
              <a:lightRig rig="threePt" dir="t"/>
            </a:scene3d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Демонстративная депрессия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F0165791-2F58-4C7A-B680-81B39773F0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3406" y="1061156"/>
            <a:ext cx="3954061" cy="5458178"/>
          </a:xfrm>
          <a:prstGeom prst="rect">
            <a:avLst/>
          </a:prstGeom>
        </p:spPr>
      </p:pic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E40C4FB-2714-4275-B5B2-C4BD0316240E}"/>
              </a:ext>
            </a:extLst>
          </p:cNvPr>
          <p:cNvSpPr/>
          <p:nvPr/>
        </p:nvSpPr>
        <p:spPr>
          <a:xfrm>
            <a:off x="5506284" y="1281866"/>
            <a:ext cx="596348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028700" lvl="1" indent="-571500" algn="ctr">
              <a:buFont typeface="Arial" panose="020B0604020202020204" pitchFamily="34" charset="0"/>
              <a:buChar char="•"/>
            </a:pPr>
            <a:r>
              <a:rPr lang="ru-RU" sz="4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Активный ум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4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Агрессивная направленность</a:t>
            </a:r>
          </a:p>
          <a:p>
            <a:pPr marL="571500" indent="-571500" algn="ctr">
              <a:buFont typeface="Arial" panose="020B0604020202020204" pitchFamily="34" charset="0"/>
              <a:buChar char="•"/>
            </a:pPr>
            <a:endParaRPr lang="ru-RU" sz="40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40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Просит психолога, но ничего не хочет менять.</a:t>
            </a:r>
          </a:p>
        </p:txBody>
      </p:sp>
    </p:spTree>
    <p:extLst>
      <p:ext uri="{BB962C8B-B14F-4D97-AF65-F5344CB8AC3E}">
        <p14:creationId xmlns="" xmlns:p14="http://schemas.microsoft.com/office/powerpoint/2010/main" val="2234072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DF748F1-B09E-47F4-8FEB-6F19F71C29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11215" y="154104"/>
            <a:ext cx="9656460" cy="1388533"/>
          </a:xfrm>
          <a:ln w="38100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Травматическое переживание, связанное с эмоциональным отвержением</a:t>
            </a:r>
          </a:p>
        </p:txBody>
      </p:sp>
      <p:sp>
        <p:nvSpPr>
          <p:cNvPr id="3" name="Прямоугольник 2">
            <a:extLst>
              <a:ext uri="{FF2B5EF4-FFF2-40B4-BE49-F238E27FC236}">
                <a16:creationId xmlns="" xmlns:a16="http://schemas.microsoft.com/office/drawing/2014/main" id="{68C78F7A-D0F5-4FF2-BC8D-68963D0BD87D}"/>
              </a:ext>
            </a:extLst>
          </p:cNvPr>
          <p:cNvSpPr/>
          <p:nvPr/>
        </p:nvSpPr>
        <p:spPr>
          <a:xfrm>
            <a:off x="5841042" y="2127317"/>
            <a:ext cx="5554133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00100" lvl="1" indent="-342900" algn="ctr">
              <a:buFont typeface="Arial" panose="020B0604020202020204" pitchFamily="34" charset="0"/>
              <a:buChar char="•"/>
            </a:pP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Мышление заторможено в области чувств, но не в области интеллекта.</a:t>
            </a:r>
          </a:p>
          <a:p>
            <a:pPr marL="800100" lvl="1" indent="-342900" algn="ctr">
              <a:buFont typeface="Arial" panose="020B0604020202020204" pitchFamily="34" charset="0"/>
              <a:buChar char="•"/>
            </a:pPr>
            <a:endParaRPr lang="ru-RU" sz="3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Самобичевание</a:t>
            </a:r>
          </a:p>
          <a:p>
            <a:pPr marL="342900" indent="-342900" algn="ctr">
              <a:buFont typeface="Arial" panose="020B0604020202020204" pitchFamily="34" charset="0"/>
              <a:buChar char="•"/>
            </a:pPr>
            <a:endParaRPr lang="ru-RU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342900" indent="-342900" algn="ctr">
              <a:buFont typeface="Arial" panose="020B0604020202020204" pitchFamily="34" charset="0"/>
              <a:buChar char="•"/>
            </a:pP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Быстрое улучшение при работе с травматическим эпизодом</a:t>
            </a:r>
          </a:p>
        </p:txBody>
      </p:sp>
      <p:pic>
        <p:nvPicPr>
          <p:cNvPr id="6" name="Picture 10" descr="C:\Users\Маша\Desktop\0003-009-Uroven-depressii-sredi-podrostkov-Rossii-nakhoditsja-na-otmetke-2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5964" y="1769286"/>
            <a:ext cx="4717473" cy="508871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8630119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7FCC1C-49DA-46D2-BA8B-4EA4F5A61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30725" y="126841"/>
            <a:ext cx="8298612" cy="778933"/>
          </a:xfr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perspectiveRelaxedModerately"/>
              <a:lightRig rig="threePt" dir="t"/>
            </a:scene3d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Ригидные установки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E40C4FB-2714-4275-B5B2-C4BD0316240E}"/>
              </a:ext>
            </a:extLst>
          </p:cNvPr>
          <p:cNvSpPr/>
          <p:nvPr/>
        </p:nvSpPr>
        <p:spPr>
          <a:xfrm>
            <a:off x="6463146" y="1130591"/>
            <a:ext cx="5476008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1028700" lvl="1" indent="-571500" algn="ctr">
              <a:buFont typeface="Arial" panose="020B0604020202020204" pitchFamily="34" charset="0"/>
              <a:buChar char="•"/>
            </a:pP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Формируют </a:t>
            </a:r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родители, </a:t>
            </a: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оберегая от сложностей или не давая </a:t>
            </a:r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переживать трудности.</a:t>
            </a:r>
            <a:endParaRPr lang="ru-RU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914400" lvl="1" indent="-457200" algn="ctr">
              <a:buFont typeface="Arial" panose="020B0604020202020204" pitchFamily="34" charset="0"/>
              <a:buChar char="•"/>
            </a:pPr>
            <a:endParaRPr lang="ru-RU" sz="32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571500" indent="-571500" algn="ctr">
              <a:buFont typeface="Arial" panose="020B0604020202020204" pitchFamily="34" charset="0"/>
              <a:buChar char="•"/>
            </a:pP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Установка быть хорошим человеком, помогать другим. </a:t>
            </a:r>
            <a:endParaRPr lang="ru-RU" sz="3200" b="1" dirty="0" smtClean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algn="ctr"/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Соответствовать ожиданиям.</a:t>
            </a:r>
          </a:p>
          <a:p>
            <a:pPr algn="ctr"/>
            <a:r>
              <a:rPr lang="ru-RU" sz="32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Самонаказание </a:t>
            </a:r>
            <a:r>
              <a:rPr lang="ru-RU" sz="32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за негатив.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="" xmlns:a16="http://schemas.microsoft.com/office/drawing/2014/main" id="{1CFC2F4D-5A2F-46A7-9864-A4702CFA0E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3775" y="1047750"/>
            <a:ext cx="4143647" cy="549980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3407286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07FCC1C-49DA-46D2-BA8B-4EA4F5A61A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60757" y="126841"/>
            <a:ext cx="9161878" cy="778933"/>
          </a:xfr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scene3d>
              <a:camera prst="perspectiveRelaxedModerately"/>
              <a:lightRig rig="threePt" dir="t"/>
            </a:scene3d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Клиническая депрессия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="" xmlns:a16="http://schemas.microsoft.com/office/drawing/2014/main" id="{8E40C4FB-2714-4275-B5B2-C4BD0316240E}"/>
              </a:ext>
            </a:extLst>
          </p:cNvPr>
          <p:cNvSpPr/>
          <p:nvPr/>
        </p:nvSpPr>
        <p:spPr>
          <a:xfrm>
            <a:off x="5746172" y="1517072"/>
            <a:ext cx="6276109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914400" lvl="1" indent="-457200">
              <a:buFont typeface="Arial" panose="020B0604020202020204" pitchFamily="34" charset="0"/>
              <a:buChar char="•"/>
            </a:pP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 трудом и большими паузами отвечает на ваши вопросы по любым </a:t>
            </a:r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темам</a:t>
            </a:r>
          </a:p>
          <a:p>
            <a:pPr marL="914400" lvl="1" indent="-457200">
              <a:buFont typeface="Arial" panose="020B0604020202020204" pitchFamily="34" charset="0"/>
              <a:buChar char="•"/>
            </a:pPr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Сидят </a:t>
            </a: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в одной позе. Двигаются медленно. Могут лежать весь день, смотря в одну точку</a:t>
            </a:r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.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2800" b="1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Много </a:t>
            </a:r>
            <a:r>
              <a:rPr lang="ru-RU" sz="28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аутоагрессии</a:t>
            </a:r>
            <a:r>
              <a:rPr lang="ru-RU" sz="2800" b="1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, ощущения никчёмности, безнадёжности.</a:t>
            </a:r>
          </a:p>
        </p:txBody>
      </p:sp>
      <p:pic>
        <p:nvPicPr>
          <p:cNvPr id="4" name="Рисунок 3">
            <a:extLst>
              <a:ext uri="{FF2B5EF4-FFF2-40B4-BE49-F238E27FC236}">
                <a16:creationId xmlns="" xmlns:a16="http://schemas.microsoft.com/office/drawing/2014/main" id="{DCA2A995-D119-45CB-BD37-A6EE9D2872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99" y="1942629"/>
            <a:ext cx="5452533" cy="4050084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6249777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1803" y="188374"/>
            <a:ext cx="8767313" cy="924434"/>
          </a:xfr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Рекомендации родителям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392382"/>
            <a:ext cx="4634345" cy="53617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/>
            <a:r>
              <a:rPr lang="ru-RU" sz="2000" b="1" dirty="0" smtClean="0">
                <a:latin typeface="Calibri" pitchFamily="34" charset="0"/>
              </a:rPr>
              <a:t>1.</a:t>
            </a:r>
            <a:r>
              <a:rPr lang="ru-RU" sz="2000" dirty="0" smtClean="0">
                <a:latin typeface="Calibri" pitchFamily="34" charset="0"/>
              </a:rPr>
              <a:t> </a:t>
            </a:r>
            <a:r>
              <a:rPr lang="ru-RU" sz="2400" b="1" dirty="0" smtClean="0"/>
              <a:t>Предложите ребёнку свою поддержку.</a:t>
            </a:r>
          </a:p>
          <a:p>
            <a:pPr marL="342900" indent="-342900"/>
            <a:r>
              <a:rPr lang="ru-RU" sz="2400" b="1" dirty="0" smtClean="0"/>
              <a:t>2. Будьте деликатны, но настойчивы.</a:t>
            </a:r>
          </a:p>
          <a:p>
            <a:pPr marL="342900" indent="-342900"/>
            <a:r>
              <a:rPr lang="ru-RU" sz="2400" b="1" dirty="0" smtClean="0"/>
              <a:t>3. Общайтесь с подростком без нравоучений</a:t>
            </a:r>
          </a:p>
          <a:p>
            <a:pPr marL="342900" indent="-342900"/>
            <a:r>
              <a:rPr lang="ru-RU" sz="2400" b="1" dirty="0" smtClean="0"/>
              <a:t>4. Просто признайте проблемы ребенка.</a:t>
            </a:r>
          </a:p>
          <a:p>
            <a:pPr marL="342900" indent="-342900"/>
            <a:r>
              <a:rPr lang="ru-RU" sz="2400" b="1" dirty="0" smtClean="0"/>
              <a:t>5. Не сравнивайте подростка с его товарищами</a:t>
            </a:r>
          </a:p>
          <a:p>
            <a:pPr marL="342900" indent="-342900"/>
            <a:r>
              <a:rPr lang="ru-RU" sz="2400" b="1" dirty="0" smtClean="0"/>
              <a:t>6. Предложите вместе с подростком обратиться за помощью к специалистам</a:t>
            </a:r>
          </a:p>
          <a:p>
            <a:pPr marL="342900" indent="-342900"/>
            <a:endParaRPr lang="ru-RU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27764" y="1582057"/>
            <a:ext cx="5610530" cy="4839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147977" y="4846639"/>
            <a:ext cx="7919048" cy="1088336"/>
          </a:xfrm>
          <a:ln w="28575"/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6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6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00717" y="332367"/>
            <a:ext cx="6203668" cy="41254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578</TotalTime>
  <Words>247</Words>
  <Application>Microsoft Office PowerPoint</Application>
  <PresentationFormat>Произвольный</PresentationFormat>
  <Paragraphs>50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Три признака клинической депрессии</vt:lpstr>
      <vt:lpstr>4 направления в работе с подростковой депрессией</vt:lpstr>
      <vt:lpstr>Демонстративная депрессия</vt:lpstr>
      <vt:lpstr>Травматическое переживание, связанное с эмоциональным отвержением</vt:lpstr>
      <vt:lpstr>Ригидные установки</vt:lpstr>
      <vt:lpstr>Клиническая депрессия</vt:lpstr>
      <vt:lpstr>Рекомендации родителям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Светлана Смирнова</dc:creator>
  <cp:lastModifiedBy>User</cp:lastModifiedBy>
  <cp:revision>96</cp:revision>
  <dcterms:created xsi:type="dcterms:W3CDTF">2022-02-07T17:40:07Z</dcterms:created>
  <dcterms:modified xsi:type="dcterms:W3CDTF">2022-03-31T18:25:33Z</dcterms:modified>
</cp:coreProperties>
</file>