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8"/>
  </p:notesMasterIdLst>
  <p:sldIdLst>
    <p:sldId id="256" r:id="rId2"/>
    <p:sldId id="262" r:id="rId3"/>
    <p:sldId id="264" r:id="rId4"/>
    <p:sldId id="263" r:id="rId5"/>
    <p:sldId id="265" r:id="rId6"/>
    <p:sldId id="268" r:id="rId7"/>
    <p:sldId id="258" r:id="rId8"/>
    <p:sldId id="257" r:id="rId9"/>
    <p:sldId id="259" r:id="rId10"/>
    <p:sldId id="260" r:id="rId11"/>
    <p:sldId id="261" r:id="rId12"/>
    <p:sldId id="266" r:id="rId13"/>
    <p:sldId id="269" r:id="rId14"/>
    <p:sldId id="271" r:id="rId15"/>
    <p:sldId id="274" r:id="rId16"/>
    <p:sldId id="285" r:id="rId17"/>
    <p:sldId id="288" r:id="rId18"/>
    <p:sldId id="289" r:id="rId19"/>
    <p:sldId id="290" r:id="rId20"/>
    <p:sldId id="291" r:id="rId21"/>
    <p:sldId id="286" r:id="rId22"/>
    <p:sldId id="275" r:id="rId23"/>
    <p:sldId id="287" r:id="rId24"/>
    <p:sldId id="267" r:id="rId25"/>
    <p:sldId id="270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93" r:id="rId34"/>
    <p:sldId id="283" r:id="rId35"/>
    <p:sldId id="292" r:id="rId36"/>
    <p:sldId id="284" r:id="rId3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0000"/>
    <a:srgbClr val="5FB6BD"/>
    <a:srgbClr val="D3EBED"/>
    <a:srgbClr val="3F9197"/>
    <a:srgbClr val="A8A8E2"/>
    <a:srgbClr val="33CC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6.wmf"/><Relationship Id="rId1" Type="http://schemas.openxmlformats.org/officeDocument/2006/relationships/image" Target="../media/image9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AB57A6-97AC-4B18-BAD9-CB26357CAB78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1826D62-DEF0-4C18-9A61-FBDB1AED85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975AD-C93C-40A5-A667-4666A60FFE8D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9EE82-D0CC-4B3C-A21F-2B2E66D86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6B3E0-3DF7-4319-A5BA-213B3A19A108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7D1E2-0A12-4020-AB62-E88C7D682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230E0-A570-495A-9976-2972D9EDC878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995C-D1DC-43E2-8B65-07AC7152A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EE247-3A69-45D4-8728-1DA50E7378AA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EB264-6506-4A6C-BAF9-B227BDF98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B0021-3BCC-4499-B160-0F6D9481FDFD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0517D-5BE2-411B-81D5-E63A69CB9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AEAE8-0257-4DDE-8BC5-0E5BCB969259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CC3C4-97B4-4AB5-84EC-A7FF858B8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3E445-EF5F-4874-80E5-3F0B1C982BD9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A1E79-FB20-4043-BA8F-57C6E7320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D1C20-77ED-40E0-86BF-4216E978DB70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6A409-054B-443B-A01A-F42D272DC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406AA-7457-420D-8F5D-28253CF1F6B0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C48CC-A3B1-4DC8-9618-E1CD6EE42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A98A7-1428-4A8C-B7E1-77D182B2BA0C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0EC65-A204-408D-9E09-6C3FC445E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E018-9820-4899-92A8-C9A9DBAA04E9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0271C-298F-40D2-A095-8EF657ED2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E9B2B-EC38-4AB2-BFDF-D2471349178C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8BEB4-417D-43FE-884F-FC9A3C53D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5C71BF2-3F6B-4C35-BBF3-87D8CC9B600E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81EC500-FB47-440C-8D4F-EEAC143FF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ransition>
    <p:pull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3" Type="http://schemas.openxmlformats.org/officeDocument/2006/relationships/oleObject" Target="../embeddings/oleObject5.bin"/><Relationship Id="rId7" Type="http://schemas.openxmlformats.org/officeDocument/2006/relationships/image" Target="../media/image6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9.wmf"/><Relationship Id="rId9" Type="http://schemas.openxmlformats.org/officeDocument/2006/relationships/oleObject" Target="../embeddings/oleObject9.bin"/><Relationship Id="rId1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4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image" Target="../media/image22.jpeg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2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30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4.bin"/><Relationship Id="rId5" Type="http://schemas.openxmlformats.org/officeDocument/2006/relationships/oleObject" Target="../embeddings/oleObject33.bin"/><Relationship Id="rId4" Type="http://schemas.openxmlformats.org/officeDocument/2006/relationships/image" Target="../media/image2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wmf"/><Relationship Id="rId11" Type="http://schemas.openxmlformats.org/officeDocument/2006/relationships/image" Target="../media/image22.jpeg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9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33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jpeg"/><Relationship Id="rId4" Type="http://schemas.openxmlformats.org/officeDocument/2006/relationships/image" Target="../media/image6.wmf"/><Relationship Id="rId9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900113" y="971550"/>
            <a:ext cx="7632700" cy="3241675"/>
          </a:xfrm>
        </p:spPr>
        <p:txBody>
          <a:bodyPr/>
          <a:lstStyle/>
          <a:p>
            <a:pPr eaLnBrk="1" hangingPunct="1"/>
            <a:r>
              <a:rPr lang="ru-RU" sz="4000" b="1" i="1">
                <a:solidFill>
                  <a:srgbClr val="000099"/>
                </a:solidFill>
              </a:rPr>
              <a:t>Соотношение между сторонами и углами прямоугольного треугольника</a:t>
            </a:r>
            <a:br>
              <a:rPr lang="ru-RU" sz="4000" b="1" i="1">
                <a:solidFill>
                  <a:srgbClr val="000099"/>
                </a:solidFill>
              </a:rPr>
            </a:br>
            <a:r>
              <a:rPr lang="ru-RU" sz="4000" i="1">
                <a:solidFill>
                  <a:srgbClr val="000099"/>
                </a:solidFill>
              </a:rPr>
              <a:t>(</a:t>
            </a:r>
            <a:r>
              <a:rPr lang="ru-RU" sz="3200" i="1">
                <a:solidFill>
                  <a:srgbClr val="000099"/>
                </a:solidFill>
              </a:rPr>
              <a:t>урок обобщения</a:t>
            </a:r>
            <a:r>
              <a:rPr lang="ru-RU" sz="4000" i="1">
                <a:solidFill>
                  <a:srgbClr val="000099"/>
                </a:solidFill>
              </a:rPr>
              <a:t>)</a:t>
            </a:r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938" y="4724400"/>
            <a:ext cx="4392612" cy="1104900"/>
          </a:xfrm>
        </p:spPr>
        <p:txBody>
          <a:bodyPr/>
          <a:lstStyle/>
          <a:p>
            <a:pPr eaLnBrk="1" hangingPunct="1"/>
            <a:r>
              <a:rPr lang="ru-RU" i="1"/>
              <a:t>геометрия 8 класс</a:t>
            </a:r>
          </a:p>
        </p:txBody>
      </p:sp>
      <p:pic>
        <p:nvPicPr>
          <p:cNvPr id="14340" name="Picture 5" descr="рис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4221163"/>
            <a:ext cx="15636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8"/>
          <p:cNvSpPr>
            <a:spLocks noChangeArrowheads="1"/>
          </p:cNvSpPr>
          <p:nvPr/>
        </p:nvSpPr>
        <p:spPr bwMode="auto">
          <a:xfrm>
            <a:off x="6948488" y="2997200"/>
            <a:ext cx="1800225" cy="1295400"/>
          </a:xfrm>
          <a:prstGeom prst="rtTriangle">
            <a:avLst/>
          </a:prstGeom>
          <a:gradFill rotWithShape="1">
            <a:gsLst>
              <a:gs pos="0">
                <a:srgbClr val="D3EBED"/>
              </a:gs>
              <a:gs pos="100000">
                <a:srgbClr val="626D6E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6948488" y="4005263"/>
            <a:ext cx="288925" cy="2873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786063" y="6072188"/>
            <a:ext cx="3786187" cy="649287"/>
          </a:xfrm>
        </p:spPr>
        <p:txBody>
          <a:bodyPr/>
          <a:lstStyle/>
          <a:p>
            <a:pPr>
              <a:defRPr/>
            </a:pPr>
            <a:r>
              <a:rPr lang="ru-RU" dirty="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84274" y="188327"/>
            <a:ext cx="6649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</a:t>
            </a:r>
            <a:r>
              <a:rPr lang="ru-RU" sz="40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Луховский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лицей»</a:t>
            </a:r>
          </a:p>
        </p:txBody>
      </p:sp>
      <p:sp>
        <p:nvSpPr>
          <p:cNvPr id="3" name="TextBox 2"/>
          <p:cNvSpPr txBox="1"/>
          <p:nvPr/>
        </p:nvSpPr>
        <p:spPr>
          <a:xfrm flipH="1">
            <a:off x="3923928" y="5864820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48</a:t>
            </a:r>
          </a:p>
        </p:txBody>
      </p:sp>
    </p:spTree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5400" b="1" i="1"/>
              <a:t>№4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259263" cy="49974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>
                <a:solidFill>
                  <a:srgbClr val="CC3300"/>
                </a:solidFill>
              </a:rPr>
              <a:t>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 Запишите   основное тригонометрическое тождество.</a:t>
            </a:r>
          </a:p>
        </p:txBody>
      </p:sp>
      <p:sp>
        <p:nvSpPr>
          <p:cNvPr id="2253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932363" y="1600200"/>
            <a:ext cx="40322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>
                <a:solidFill>
                  <a:schemeClr val="accent2"/>
                </a:solidFill>
              </a:rPr>
              <a:t>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 sz="2800"/>
              <a:t>   </a:t>
            </a:r>
            <a:r>
              <a:rPr lang="ru-RU" sz="3600" b="1" i="1">
                <a:latin typeface="Times New Roman" pitchFamily="18" charset="0"/>
              </a:rPr>
              <a:t>Запишите формулой, чему равен тангенс угла А.</a:t>
            </a:r>
          </a:p>
        </p:txBody>
      </p:sp>
      <p:sp>
        <p:nvSpPr>
          <p:cNvPr id="22533" name="Line 8"/>
          <p:cNvSpPr>
            <a:spLocks noChangeShapeType="1"/>
          </p:cNvSpPr>
          <p:nvPr/>
        </p:nvSpPr>
        <p:spPr bwMode="auto">
          <a:xfrm>
            <a:off x="4716463" y="2349500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4" name="Picture 9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260350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№5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>
                <a:solidFill>
                  <a:srgbClr val="CC3300"/>
                </a:solidFill>
              </a:rPr>
              <a:t>         </a:t>
            </a:r>
            <a:r>
              <a:rPr lang="ru-RU" sz="36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b="1" i="1">
                <a:latin typeface="Times New Roman" pitchFamily="18" charset="0"/>
              </a:rPr>
              <a:t>   Может ли синус острого угла равняться 1,01?</a:t>
            </a:r>
          </a:p>
        </p:txBody>
      </p:sp>
      <p:sp>
        <p:nvSpPr>
          <p:cNvPr id="2053" name="Rectangle 1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>
                <a:solidFill>
                  <a:schemeClr val="accent2"/>
                </a:solidFill>
              </a:rPr>
              <a:t>           </a:t>
            </a:r>
            <a:r>
              <a:rPr lang="ru-RU" sz="36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 sz="2400"/>
              <a:t>   </a:t>
            </a:r>
            <a:r>
              <a:rPr lang="ru-RU" b="1" i="1">
                <a:latin typeface="Times New Roman" pitchFamily="18" charset="0"/>
              </a:rPr>
              <a:t>Тангенс острого угла прямоугольного треугольника равен единице. Какого вида этот треугольник?</a:t>
            </a:r>
          </a:p>
        </p:txBody>
      </p:sp>
      <p:graphicFrame>
        <p:nvGraphicFramePr>
          <p:cNvPr id="2050" name="Object 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02970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2970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Line 9"/>
          <p:cNvSpPr>
            <a:spLocks noChangeShapeType="1"/>
          </p:cNvSpPr>
          <p:nvPr/>
        </p:nvSpPr>
        <p:spPr bwMode="auto">
          <a:xfrm>
            <a:off x="4500563" y="2276475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5" name="Picture 10" descr="4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260350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/>
              <a:t>№6</a:t>
            </a:r>
            <a:br>
              <a:rPr lang="ru-RU" sz="4000" b="1" i="1"/>
            </a:br>
            <a:r>
              <a:rPr lang="ru-RU" sz="4000" b="1" i="1"/>
              <a:t>Чему равен</a:t>
            </a:r>
            <a:r>
              <a:rPr lang="ru-RU" sz="4000"/>
              <a:t> </a:t>
            </a:r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>
                <a:solidFill>
                  <a:srgbClr val="CC3300"/>
                </a:solidFill>
              </a:rPr>
              <a:t>    Вариант1</a:t>
            </a: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</a:t>
            </a:r>
            <a:r>
              <a:rPr lang="en-US" sz="3600" b="1" i="1">
                <a:latin typeface="Times New Roman" pitchFamily="18" charset="0"/>
              </a:rPr>
              <a:t>   </a:t>
            </a:r>
            <a:endParaRPr lang="ru-RU" sz="3600" b="1" i="1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 </a:t>
            </a:r>
            <a:r>
              <a:rPr lang="en-US" sz="8000" b="1" i="1">
                <a:latin typeface="Times New Roman" pitchFamily="18" charset="0"/>
              </a:rPr>
              <a:t>sin60</a:t>
            </a:r>
            <a:r>
              <a:rPr lang="en-US" sz="8000" b="1" i="1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8000" b="1" i="1">
                <a:latin typeface="Times New Roman" pitchFamily="18" charset="0"/>
                <a:cs typeface="Times New Roman" pitchFamily="18" charset="0"/>
              </a:rPr>
              <a:t>?</a:t>
            </a:r>
            <a:endParaRPr lang="en-US" sz="8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00213"/>
            <a:ext cx="4495800" cy="49688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>
                <a:solidFill>
                  <a:schemeClr val="accent2"/>
                </a:solidFill>
              </a:rPr>
              <a:t>     Вариант2 </a:t>
            </a:r>
          </a:p>
          <a:p>
            <a:pPr eaLnBrk="1" hangingPunct="1">
              <a:buFontTx/>
              <a:buNone/>
            </a:pPr>
            <a:endParaRPr lang="ru-RU" sz="24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sz="8800" b="1" i="1">
                <a:latin typeface="Times New Roman" pitchFamily="18" charset="0"/>
              </a:rPr>
              <a:t> </a:t>
            </a:r>
            <a:r>
              <a:rPr lang="en-US" sz="8800" b="1" i="1">
                <a:latin typeface="Times New Roman" pitchFamily="18" charset="0"/>
              </a:rPr>
              <a:t>cos30</a:t>
            </a:r>
            <a:r>
              <a:rPr lang="en-US" sz="8800" b="1" i="1">
                <a:latin typeface="Times New Roman" pitchFamily="18" charset="0"/>
                <a:cs typeface="Arial" charset="0"/>
              </a:rPr>
              <a:t>°</a:t>
            </a:r>
            <a:r>
              <a:rPr lang="ru-RU" sz="8800" b="1" i="1">
                <a:latin typeface="Times New Roman" pitchFamily="18" charset="0"/>
                <a:cs typeface="Arial" charset="0"/>
              </a:rPr>
              <a:t>?</a:t>
            </a:r>
            <a:endParaRPr lang="ru-RU" sz="4000" b="1" i="1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endParaRPr lang="en-US" sz="4000" b="1" i="1">
              <a:latin typeface="Times New Roman" pitchFamily="18" charset="0"/>
              <a:cs typeface="Arial" charset="0"/>
            </a:endParaRPr>
          </a:p>
        </p:txBody>
      </p:sp>
      <p:sp>
        <p:nvSpPr>
          <p:cNvPr id="23557" name="Line 8"/>
          <p:cNvSpPr>
            <a:spLocks noChangeShapeType="1"/>
          </p:cNvSpPr>
          <p:nvPr/>
        </p:nvSpPr>
        <p:spPr bwMode="auto">
          <a:xfrm>
            <a:off x="4643438" y="2349500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8" name="Picture 9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0"/>
            <a:ext cx="14287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/>
              <a:t>№7</a:t>
            </a:r>
            <a:br>
              <a:rPr lang="ru-RU" sz="4000" b="1" i="1"/>
            </a:br>
            <a:r>
              <a:rPr lang="ru-RU" sz="4000" b="1" i="1"/>
              <a:t>Чему равен</a:t>
            </a:r>
            <a:r>
              <a:rPr lang="ru-RU" sz="4000"/>
              <a:t> </a:t>
            </a:r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2592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b="1" i="1">
                <a:solidFill>
                  <a:srgbClr val="CC3300"/>
                </a:solidFill>
              </a:rPr>
              <a:t>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endParaRPr lang="en-US" sz="4000" b="1" i="1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sz="4000" b="1" i="1">
                <a:solidFill>
                  <a:srgbClr val="CC3300"/>
                </a:solidFill>
              </a:rPr>
              <a:t>   </a:t>
            </a:r>
            <a:r>
              <a:rPr lang="en-US" sz="7200" b="1" i="1"/>
              <a:t>cos45</a:t>
            </a:r>
            <a:r>
              <a:rPr lang="en-US" sz="7200" b="1" i="1">
                <a:cs typeface="Arial" charset="0"/>
              </a:rPr>
              <a:t>°</a:t>
            </a:r>
            <a:r>
              <a:rPr lang="ru-RU" sz="7200" b="1" i="1">
                <a:cs typeface="Arial" charset="0"/>
              </a:rPr>
              <a:t>?</a:t>
            </a:r>
            <a:endParaRPr lang="en-US" sz="7200" b="1" i="1">
              <a:cs typeface="Arial" charset="0"/>
            </a:endParaRPr>
          </a:p>
          <a:p>
            <a:pPr eaLnBrk="1" hangingPunct="1"/>
            <a:endParaRPr lang="ru-RU" sz="7200" b="1" i="1"/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1600200"/>
            <a:ext cx="374491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b="1" i="1">
                <a:solidFill>
                  <a:schemeClr val="accent2"/>
                </a:solidFill>
              </a:rPr>
              <a:t>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endParaRPr lang="en-US" sz="40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/>
              <a:t> </a:t>
            </a:r>
            <a:r>
              <a:rPr lang="en-US" sz="7200" b="1" i="1"/>
              <a:t>sin45</a:t>
            </a:r>
            <a:r>
              <a:rPr lang="en-US" sz="7200" b="1" i="1">
                <a:cs typeface="Arial" charset="0"/>
              </a:rPr>
              <a:t>°</a:t>
            </a:r>
            <a:r>
              <a:rPr lang="ru-RU" sz="7200" b="1" i="1">
                <a:cs typeface="Arial" charset="0"/>
              </a:rPr>
              <a:t>?</a:t>
            </a:r>
            <a:endParaRPr lang="en-US" sz="7200" b="1" i="1">
              <a:cs typeface="Arial" charset="0"/>
            </a:endParaRPr>
          </a:p>
        </p:txBody>
      </p:sp>
      <p:sp>
        <p:nvSpPr>
          <p:cNvPr id="24581" name="Line 8"/>
          <p:cNvSpPr>
            <a:spLocks noChangeShapeType="1"/>
          </p:cNvSpPr>
          <p:nvPr/>
        </p:nvSpPr>
        <p:spPr bwMode="auto">
          <a:xfrm>
            <a:off x="4787900" y="2276475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4582" name="Picture 9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60350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/>
              <a:t>№8</a:t>
            </a:r>
            <a:br>
              <a:rPr lang="ru-RU" sz="4000" b="1" i="1"/>
            </a:br>
            <a:r>
              <a:rPr lang="ru-RU" sz="4000" b="1" i="1"/>
              <a:t>Чему равен</a:t>
            </a:r>
            <a:r>
              <a:rPr lang="ru-RU" sz="4000"/>
              <a:t> 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600200"/>
            <a:ext cx="388937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000" b="1" i="1">
                <a:solidFill>
                  <a:srgbClr val="CC3300"/>
                </a:solidFill>
              </a:rPr>
              <a:t>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  <a:endParaRPr lang="en-US" sz="4000" b="1" i="1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sz="4000" b="1" i="1">
                <a:solidFill>
                  <a:srgbClr val="CC3300"/>
                </a:solidFill>
              </a:rPr>
              <a:t>   </a:t>
            </a:r>
            <a:r>
              <a:rPr lang="en-US" sz="9600" b="1" i="1">
                <a:latin typeface="Times New Roman" pitchFamily="18" charset="0"/>
              </a:rPr>
              <a:t>tg60</a:t>
            </a:r>
            <a:r>
              <a:rPr lang="en-US" sz="9600" b="1" i="1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9600" b="1" i="1">
                <a:latin typeface="Times New Roman" pitchFamily="18" charset="0"/>
                <a:cs typeface="Times New Roman" pitchFamily="18" charset="0"/>
              </a:rPr>
              <a:t>?</a:t>
            </a:r>
            <a:endParaRPr lang="en-US" sz="9600" b="1" i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9600" b="1" i="1">
              <a:latin typeface="Times New Roman" pitchFamily="18" charset="0"/>
            </a:endParaRPr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>
                <a:solidFill>
                  <a:schemeClr val="accent2"/>
                </a:solidFill>
              </a:rPr>
              <a:t>    Вариант2</a:t>
            </a:r>
            <a:endParaRPr lang="en-US" sz="40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sz="9600" b="1" i="1">
                <a:latin typeface="Times New Roman" pitchFamily="18" charset="0"/>
              </a:rPr>
              <a:t> </a:t>
            </a:r>
            <a:r>
              <a:rPr lang="en-US" sz="9600" b="1" i="1">
                <a:latin typeface="Times New Roman" pitchFamily="18" charset="0"/>
              </a:rPr>
              <a:t>tg30</a:t>
            </a:r>
            <a:r>
              <a:rPr lang="en-US" sz="9600" b="1" i="1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9600" b="1" i="1">
                <a:latin typeface="Times New Roman" pitchFamily="18" charset="0"/>
                <a:cs typeface="Times New Roman" pitchFamily="18" charset="0"/>
              </a:rPr>
              <a:t>?</a:t>
            </a:r>
            <a:endParaRPr lang="en-US" sz="96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5" name="Line 8"/>
          <p:cNvSpPr>
            <a:spLocks noChangeShapeType="1"/>
          </p:cNvSpPr>
          <p:nvPr/>
        </p:nvSpPr>
        <p:spPr bwMode="auto">
          <a:xfrm>
            <a:off x="4716463" y="2349500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6" name="Picture 9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188913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5400" b="1" i="1"/>
              <a:t>Ответы</a:t>
            </a:r>
          </a:p>
        </p:txBody>
      </p:sp>
      <p:sp>
        <p:nvSpPr>
          <p:cNvPr id="308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052513"/>
            <a:ext cx="3668712" cy="5805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>
                <a:solidFill>
                  <a:srgbClr val="CC3300"/>
                </a:solidFill>
              </a:rPr>
              <a:t>    Вариант1</a:t>
            </a:r>
            <a:endParaRPr lang="ru-RU" sz="900" b="1" i="1">
              <a:solidFill>
                <a:srgbClr val="CC33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/>
              <a:t>1…прилежащего катета к гипотенузе;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/>
              <a:t>2…противолежащего катета к прилежащему;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/>
              <a:t>3.</a:t>
            </a:r>
            <a:r>
              <a:rPr lang="en-US" sz="2000" b="1"/>
              <a:t> cos60</a:t>
            </a:r>
            <a:r>
              <a:rPr lang="en-US" sz="2000" b="1">
                <a:cs typeface="Arial" charset="0"/>
              </a:rPr>
              <a:t>°=1/2</a:t>
            </a:r>
            <a:r>
              <a:rPr lang="ru-RU" sz="2000" b="1">
                <a:cs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>
                <a:cs typeface="Arial" charset="0"/>
              </a:rPr>
              <a:t>4.</a:t>
            </a:r>
            <a:r>
              <a:rPr lang="en-US" sz="2000" b="1">
                <a:cs typeface="Arial" charset="0"/>
              </a:rPr>
              <a:t> sin</a:t>
            </a:r>
            <a:r>
              <a:rPr lang="en-US" sz="2000" b="1" baseline="30000">
                <a:cs typeface="Arial" charset="0"/>
              </a:rPr>
              <a:t>2</a:t>
            </a:r>
            <a:r>
              <a:rPr lang="en-US" sz="2000" b="1">
                <a:cs typeface="Arial" charset="0"/>
              </a:rPr>
              <a:t>A + cos</a:t>
            </a:r>
            <a:r>
              <a:rPr lang="en-US" sz="2000" b="1" baseline="30000">
                <a:cs typeface="Arial" charset="0"/>
              </a:rPr>
              <a:t>2</a:t>
            </a:r>
            <a:r>
              <a:rPr lang="en-US" sz="2000" b="1">
                <a:cs typeface="Arial" charset="0"/>
              </a:rPr>
              <a:t>A = 1</a:t>
            </a:r>
            <a:r>
              <a:rPr lang="ru-RU" sz="2000" b="1">
                <a:cs typeface="Arial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>
                <a:cs typeface="Arial" charset="0"/>
              </a:rPr>
              <a:t>5. Нет;               6.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>
                <a:cs typeface="Arial" charset="0"/>
              </a:rPr>
              <a:t>7.                         </a:t>
            </a:r>
            <a:r>
              <a:rPr lang="ru-RU" sz="2000" b="1"/>
              <a:t>8.</a:t>
            </a:r>
            <a:endParaRPr lang="en-US" sz="2000" b="1"/>
          </a:p>
          <a:p>
            <a:pPr eaLnBrk="1" hangingPunct="1">
              <a:lnSpc>
                <a:spcPct val="80000"/>
              </a:lnSpc>
            </a:pPr>
            <a:endParaRPr lang="ru-RU" sz="2000" b="1"/>
          </a:p>
        </p:txBody>
      </p:sp>
      <p:sp>
        <p:nvSpPr>
          <p:cNvPr id="308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125538"/>
            <a:ext cx="4500562" cy="5543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>
                <a:solidFill>
                  <a:schemeClr val="accent2"/>
                </a:solidFill>
              </a:rPr>
              <a:t>   Вариант2</a:t>
            </a:r>
            <a:endParaRPr lang="en-US" sz="2000" b="1" i="1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/>
              <a:t>1…противолежащего катета к гипотенузе;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/>
              <a:t>2…синусы, косинусы, тангенсы этих углов также равны;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i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/>
              <a:t>3. </a:t>
            </a:r>
            <a:r>
              <a:rPr lang="en-US" sz="2000" b="1" i="1"/>
              <a:t>sin45</a:t>
            </a:r>
            <a:r>
              <a:rPr lang="en-US" sz="2000" b="1" i="1">
                <a:cs typeface="Arial" charset="0"/>
              </a:rPr>
              <a:t>°=</a:t>
            </a:r>
            <a:r>
              <a:rPr lang="ru-RU" sz="2000" b="1" i="1">
                <a:cs typeface="Arial" charset="0"/>
              </a:rPr>
              <a:t>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i="1">
                <a:cs typeface="Arial" charset="0"/>
              </a:rPr>
              <a:t>4</a:t>
            </a:r>
            <a:r>
              <a:rPr lang="ru-RU" sz="2000" i="1">
                <a:cs typeface="Arial" charset="0"/>
              </a:rPr>
              <a:t>.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>
                <a:cs typeface="Arial" charset="0"/>
              </a:rPr>
              <a:t>5.</a:t>
            </a:r>
            <a:r>
              <a:rPr lang="ru-RU" sz="2000" i="1">
                <a:cs typeface="Arial" charset="0"/>
              </a:rPr>
              <a:t> </a:t>
            </a:r>
            <a:r>
              <a:rPr lang="ru-RU" sz="2000" b="1" i="1">
                <a:cs typeface="Arial" charset="0"/>
              </a:rPr>
              <a:t>равнобедренный;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i="1">
                <a:cs typeface="Arial" charset="0"/>
              </a:rPr>
              <a:t>6.                              7.</a:t>
            </a:r>
            <a:r>
              <a:rPr lang="ru-RU" sz="2000" i="1">
                <a:cs typeface="Arial" charset="0"/>
              </a:rPr>
              <a:t>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i="1">
                <a:cs typeface="Arial" charset="0"/>
              </a:rPr>
              <a:t>                    </a:t>
            </a:r>
            <a:r>
              <a:rPr lang="ru-RU" sz="2000" b="1" i="1">
                <a:cs typeface="Arial" charset="0"/>
              </a:rPr>
              <a:t>8.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i="1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i="1">
              <a:cs typeface="Arial" charset="0"/>
            </a:endParaRPr>
          </a:p>
        </p:txBody>
      </p:sp>
      <p:sp>
        <p:nvSpPr>
          <p:cNvPr id="308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3000375" y="4214813"/>
          <a:ext cx="89535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Формула" r:id="rId3" imgW="253890" imgH="431613" progId="Equation.3">
                  <p:embed/>
                </p:oleObj>
              </mc:Choice>
              <mc:Fallback>
                <p:oleObj name="Формула" r:id="rId3" imgW="253890" imgH="43161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5" y="4214813"/>
                        <a:ext cx="895350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6" name="Rectangle 9"/>
          <p:cNvSpPr>
            <a:spLocks noChangeArrowheads="1"/>
          </p:cNvSpPr>
          <p:nvPr/>
        </p:nvSpPr>
        <p:spPr bwMode="auto">
          <a:xfrm>
            <a:off x="0" y="4005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5" name="Object 8"/>
          <p:cNvGraphicFramePr>
            <a:graphicFrameLocks noChangeAspect="1"/>
          </p:cNvGraphicFramePr>
          <p:nvPr/>
        </p:nvGraphicFramePr>
        <p:xfrm>
          <a:off x="5003800" y="5013325"/>
          <a:ext cx="996950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Формула" r:id="rId5" imgW="253890" imgH="431613" progId="Equation.3">
                  <p:embed/>
                </p:oleObj>
              </mc:Choice>
              <mc:Fallback>
                <p:oleObj name="Формула" r:id="rId5" imgW="253890" imgH="43161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5013325"/>
                        <a:ext cx="996950" cy="1106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Rectangle 11"/>
          <p:cNvSpPr>
            <a:spLocks noChangeArrowheads="1"/>
          </p:cNvSpPr>
          <p:nvPr/>
        </p:nvSpPr>
        <p:spPr bwMode="auto">
          <a:xfrm>
            <a:off x="-180975" y="4868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6" name="Object 10"/>
          <p:cNvGraphicFramePr>
            <a:graphicFrameLocks noChangeAspect="1"/>
          </p:cNvGraphicFramePr>
          <p:nvPr/>
        </p:nvGraphicFramePr>
        <p:xfrm>
          <a:off x="5867400" y="2500313"/>
          <a:ext cx="11239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Формула" r:id="rId6" imgW="266469" imgH="431425" progId="Equation.3">
                  <p:embed/>
                </p:oleObj>
              </mc:Choice>
              <mc:Fallback>
                <p:oleObj name="Формула" r:id="rId6" imgW="266469" imgH="431425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500313"/>
                        <a:ext cx="112395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8" name="Rectangle 13"/>
          <p:cNvSpPr>
            <a:spLocks noChangeArrowheads="1"/>
          </p:cNvSpPr>
          <p:nvPr/>
        </p:nvSpPr>
        <p:spPr bwMode="auto">
          <a:xfrm>
            <a:off x="0" y="3500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7" name="Object 12"/>
          <p:cNvGraphicFramePr>
            <a:graphicFrameLocks noChangeAspect="1"/>
          </p:cNvGraphicFramePr>
          <p:nvPr/>
        </p:nvGraphicFramePr>
        <p:xfrm>
          <a:off x="1331913" y="5229225"/>
          <a:ext cx="668337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name="Формула" r:id="rId8" imgW="266469" imgH="431425" progId="Equation.3">
                  <p:embed/>
                </p:oleObj>
              </mc:Choice>
              <mc:Fallback>
                <p:oleObj name="Формула" r:id="rId8" imgW="266469" imgH="431425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229225"/>
                        <a:ext cx="668337" cy="107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9" name="Rectangle 15"/>
          <p:cNvSpPr>
            <a:spLocks noChangeArrowheads="1"/>
          </p:cNvSpPr>
          <p:nvPr/>
        </p:nvSpPr>
        <p:spPr bwMode="auto">
          <a:xfrm>
            <a:off x="1547813" y="2924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8" name="Object 14"/>
          <p:cNvGraphicFramePr>
            <a:graphicFrameLocks noChangeAspect="1"/>
          </p:cNvGraphicFramePr>
          <p:nvPr/>
        </p:nvGraphicFramePr>
        <p:xfrm>
          <a:off x="7500938" y="5000625"/>
          <a:ext cx="1071562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Формула" r:id="rId9" imgW="266469" imgH="431425" progId="Equation.3">
                  <p:embed/>
                </p:oleObj>
              </mc:Choice>
              <mc:Fallback>
                <p:oleObj name="Формула" r:id="rId9" imgW="266469" imgH="431425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938" y="5000625"/>
                        <a:ext cx="1071562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0" name="Rectangle 17"/>
          <p:cNvSpPr>
            <a:spLocks noChangeArrowheads="1"/>
          </p:cNvSpPr>
          <p:nvPr/>
        </p:nvSpPr>
        <p:spPr bwMode="auto">
          <a:xfrm>
            <a:off x="53975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79" name="Object 16"/>
          <p:cNvGraphicFramePr>
            <a:graphicFrameLocks noChangeAspect="1"/>
          </p:cNvGraphicFramePr>
          <p:nvPr/>
        </p:nvGraphicFramePr>
        <p:xfrm>
          <a:off x="3276600" y="5214938"/>
          <a:ext cx="73342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Формула" r:id="rId10" imgW="228600" imgH="228600" progId="Equation.3">
                  <p:embed/>
                </p:oleObj>
              </mc:Choice>
              <mc:Fallback>
                <p:oleObj name="Формула" r:id="rId10" imgW="228600" imgH="228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214938"/>
                        <a:ext cx="733425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80" name="Object 18"/>
          <p:cNvGraphicFramePr>
            <a:graphicFrameLocks noChangeAspect="1"/>
          </p:cNvGraphicFramePr>
          <p:nvPr/>
        </p:nvGraphicFramePr>
        <p:xfrm>
          <a:off x="6357938" y="5500688"/>
          <a:ext cx="714375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Формула" r:id="rId12" imgW="253890" imgH="431613" progId="Equation.3">
                  <p:embed/>
                </p:oleObj>
              </mc:Choice>
              <mc:Fallback>
                <p:oleObj name="Формула" r:id="rId12" imgW="253890" imgH="431613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5500688"/>
                        <a:ext cx="714375" cy="1192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Rectangle 21"/>
          <p:cNvSpPr>
            <a:spLocks noChangeArrowheads="1"/>
          </p:cNvSpPr>
          <p:nvPr/>
        </p:nvSpPr>
        <p:spPr bwMode="auto">
          <a:xfrm>
            <a:off x="1476375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3081" name="Object 20"/>
          <p:cNvGraphicFramePr>
            <a:graphicFrameLocks noChangeAspect="1"/>
          </p:cNvGraphicFramePr>
          <p:nvPr/>
        </p:nvGraphicFramePr>
        <p:xfrm>
          <a:off x="5003800" y="3357563"/>
          <a:ext cx="1997075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Формула" r:id="rId14" imgW="761669" imgH="393529" progId="Equation.3">
                  <p:embed/>
                </p:oleObj>
              </mc:Choice>
              <mc:Fallback>
                <p:oleObj name="Формула" r:id="rId14" imgW="761669" imgH="393529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3357563"/>
                        <a:ext cx="1997075" cy="1023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3" name="Line 24"/>
          <p:cNvSpPr>
            <a:spLocks noChangeShapeType="1"/>
          </p:cNvSpPr>
          <p:nvPr/>
        </p:nvSpPr>
        <p:spPr bwMode="auto">
          <a:xfrm>
            <a:off x="4500563" y="1412875"/>
            <a:ext cx="0" cy="5040313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i="1">
                <a:solidFill>
                  <a:srgbClr val="CC3300"/>
                </a:solidFill>
              </a:rPr>
              <a:t>Оценка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400" b="1" i="1">
                <a:solidFill>
                  <a:srgbClr val="CC3300"/>
                </a:solidFill>
              </a:rPr>
              <a:t>   </a:t>
            </a:r>
            <a:endParaRPr lang="ru-RU"/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1331913" y="1628775"/>
            <a:ext cx="7561262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6600" b="1" i="1">
                <a:solidFill>
                  <a:srgbClr val="CC3300"/>
                </a:solidFill>
              </a:rPr>
              <a:t>«5»</a:t>
            </a:r>
            <a:r>
              <a:rPr lang="ru-RU" sz="6600" b="1" i="1"/>
              <a:t> - 8</a:t>
            </a:r>
          </a:p>
          <a:p>
            <a:pPr algn="l"/>
            <a:r>
              <a:rPr lang="ru-RU" sz="6600" b="1" i="1">
                <a:solidFill>
                  <a:srgbClr val="336600"/>
                </a:solidFill>
              </a:rPr>
              <a:t>«4»</a:t>
            </a:r>
            <a:r>
              <a:rPr lang="ru-RU" sz="6600" b="1" i="1"/>
              <a:t> - 7</a:t>
            </a:r>
          </a:p>
          <a:p>
            <a:pPr algn="l"/>
            <a:r>
              <a:rPr lang="ru-RU" sz="6600" b="1" i="1">
                <a:solidFill>
                  <a:schemeClr val="accent2"/>
                </a:solidFill>
              </a:rPr>
              <a:t>«3»</a:t>
            </a:r>
            <a:r>
              <a:rPr lang="ru-RU" sz="6600" b="1" i="1"/>
              <a:t> - 5-6</a:t>
            </a:r>
          </a:p>
          <a:p>
            <a:pPr algn="l"/>
            <a:r>
              <a:rPr lang="ru-RU" sz="6600" b="1" i="1"/>
              <a:t>«2» - 4 и меньше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  <p:bldP spid="634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Решите устно</a:t>
            </a:r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auto">
          <a:xfrm>
            <a:off x="1979613" y="2276475"/>
            <a:ext cx="4824412" cy="2808288"/>
          </a:xfrm>
          <a:prstGeom prst="rtTriangle">
            <a:avLst/>
          </a:prstGeom>
          <a:gradFill rotWithShape="1">
            <a:gsLst>
              <a:gs pos="0">
                <a:srgbClr val="D3EBED"/>
              </a:gs>
              <a:gs pos="100000">
                <a:srgbClr val="626D6E"/>
              </a:gs>
            </a:gsLst>
            <a:path path="rect">
              <a:fillToRect t="100000" r="100000"/>
            </a:path>
          </a:gra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Line 8"/>
          <p:cNvSpPr>
            <a:spLocks noChangeShapeType="1"/>
          </p:cNvSpPr>
          <p:nvPr/>
        </p:nvSpPr>
        <p:spPr bwMode="auto">
          <a:xfrm>
            <a:off x="3276600" y="29972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13" name="Rectangle 25"/>
          <p:cNvSpPr>
            <a:spLocks noChangeArrowheads="1"/>
          </p:cNvSpPr>
          <p:nvPr/>
        </p:nvSpPr>
        <p:spPr bwMode="auto">
          <a:xfrm rot="-3417323">
            <a:off x="2975769" y="3009106"/>
            <a:ext cx="307975" cy="284163"/>
          </a:xfrm>
          <a:prstGeom prst="rect">
            <a:avLst/>
          </a:prstGeom>
          <a:gradFill rotWithShape="1">
            <a:gsLst>
              <a:gs pos="0">
                <a:srgbClr val="5FB6BD"/>
              </a:gs>
              <a:gs pos="100000">
                <a:srgbClr val="2C5457"/>
              </a:gs>
            </a:gsLst>
            <a:path path="rect">
              <a:fillToRect r="100000" b="10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89114" name="Text Box 26"/>
          <p:cNvSpPr txBox="1">
            <a:spLocks noChangeArrowheads="1"/>
          </p:cNvSpPr>
          <p:nvPr/>
        </p:nvSpPr>
        <p:spPr bwMode="auto">
          <a:xfrm>
            <a:off x="1763713" y="5157788"/>
            <a:ext cx="349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/>
              <a:t>С</a:t>
            </a:r>
          </a:p>
        </p:txBody>
      </p:sp>
      <p:sp>
        <p:nvSpPr>
          <p:cNvPr id="89115" name="Text Box 27"/>
          <p:cNvSpPr txBox="1">
            <a:spLocks noChangeArrowheads="1"/>
          </p:cNvSpPr>
          <p:nvPr/>
        </p:nvSpPr>
        <p:spPr bwMode="auto">
          <a:xfrm>
            <a:off x="1547813" y="184467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/>
              <a:t>А</a:t>
            </a:r>
          </a:p>
        </p:txBody>
      </p:sp>
      <p:sp>
        <p:nvSpPr>
          <p:cNvPr id="89116" name="Text Box 28"/>
          <p:cNvSpPr txBox="1">
            <a:spLocks noChangeArrowheads="1"/>
          </p:cNvSpPr>
          <p:nvPr/>
        </p:nvSpPr>
        <p:spPr bwMode="auto">
          <a:xfrm>
            <a:off x="6732588" y="5105400"/>
            <a:ext cx="388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/>
              <a:t>В</a:t>
            </a:r>
          </a:p>
        </p:txBody>
      </p:sp>
      <p:sp>
        <p:nvSpPr>
          <p:cNvPr id="89117" name="Text Box 29"/>
          <p:cNvSpPr txBox="1">
            <a:spLocks noChangeArrowheads="1"/>
          </p:cNvSpPr>
          <p:nvPr/>
        </p:nvSpPr>
        <p:spPr bwMode="auto">
          <a:xfrm>
            <a:off x="3348038" y="2571750"/>
            <a:ext cx="48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/>
              <a:t>D</a:t>
            </a:r>
            <a:endParaRPr lang="ru-RU" sz="3200" b="1"/>
          </a:p>
        </p:txBody>
      </p:sp>
      <p:sp>
        <p:nvSpPr>
          <p:cNvPr id="89120" name="Text Box 32"/>
          <p:cNvSpPr txBox="1">
            <a:spLocks noChangeArrowheads="1"/>
          </p:cNvSpPr>
          <p:nvPr/>
        </p:nvSpPr>
        <p:spPr bwMode="auto">
          <a:xfrm>
            <a:off x="4479925" y="3252788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/>
              <a:t>9</a:t>
            </a:r>
          </a:p>
        </p:txBody>
      </p:sp>
      <p:sp>
        <p:nvSpPr>
          <p:cNvPr id="89121" name="Text Box 33"/>
          <p:cNvSpPr txBox="1">
            <a:spLocks noChangeArrowheads="1"/>
          </p:cNvSpPr>
          <p:nvPr/>
        </p:nvSpPr>
        <p:spPr bwMode="auto">
          <a:xfrm>
            <a:off x="2679700" y="2173288"/>
            <a:ext cx="38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/>
              <a:t>4</a:t>
            </a:r>
          </a:p>
        </p:txBody>
      </p:sp>
      <p:sp>
        <p:nvSpPr>
          <p:cNvPr id="4110" name="Text Box 35"/>
          <p:cNvSpPr txBox="1">
            <a:spLocks noChangeArrowheads="1"/>
          </p:cNvSpPr>
          <p:nvPr/>
        </p:nvSpPr>
        <p:spPr bwMode="auto">
          <a:xfrm>
            <a:off x="2916238" y="3860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89124" name="Text Box 36"/>
          <p:cNvSpPr txBox="1">
            <a:spLocks noChangeArrowheads="1"/>
          </p:cNvSpPr>
          <p:nvPr/>
        </p:nvSpPr>
        <p:spPr bwMode="auto">
          <a:xfrm>
            <a:off x="2843213" y="3736975"/>
            <a:ext cx="466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 b="1">
                <a:solidFill>
                  <a:srgbClr val="CC3300"/>
                </a:solidFill>
              </a:rPr>
              <a:t>?</a:t>
            </a:r>
          </a:p>
        </p:txBody>
      </p:sp>
      <p:sp>
        <p:nvSpPr>
          <p:cNvPr id="89125" name="Rectangle 37"/>
          <p:cNvSpPr>
            <a:spLocks noChangeArrowheads="1"/>
          </p:cNvSpPr>
          <p:nvPr/>
        </p:nvSpPr>
        <p:spPr bwMode="auto">
          <a:xfrm>
            <a:off x="1979613" y="4724400"/>
            <a:ext cx="288925" cy="36036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r="100000" b="10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89127" name="Line 39"/>
          <p:cNvSpPr>
            <a:spLocks noChangeShapeType="1"/>
          </p:cNvSpPr>
          <p:nvPr/>
        </p:nvSpPr>
        <p:spPr bwMode="auto">
          <a:xfrm flipV="1">
            <a:off x="1979613" y="3068638"/>
            <a:ext cx="1368425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8" name="Text Box 40"/>
          <p:cNvSpPr txBox="1">
            <a:spLocks noChangeArrowheads="1"/>
          </p:cNvSpPr>
          <p:nvPr/>
        </p:nvSpPr>
        <p:spPr bwMode="auto">
          <a:xfrm>
            <a:off x="5643563" y="1357313"/>
            <a:ext cx="1785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>
                <a:solidFill>
                  <a:srgbClr val="000099"/>
                </a:solidFill>
              </a:rPr>
              <a:t>CD=</a:t>
            </a:r>
            <a:endParaRPr lang="ru-RU" sz="3200" b="1" i="1">
              <a:solidFill>
                <a:srgbClr val="000099"/>
              </a:solidFill>
            </a:endParaRPr>
          </a:p>
        </p:txBody>
      </p:sp>
      <p:sp>
        <p:nvSpPr>
          <p:cNvPr id="4115" name="Rectangle 42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sp>
        <p:nvSpPr>
          <p:cNvPr id="5140" name="TextBox 17"/>
          <p:cNvSpPr txBox="1">
            <a:spLocks noChangeArrowheads="1"/>
          </p:cNvSpPr>
          <p:nvPr/>
        </p:nvSpPr>
        <p:spPr bwMode="auto">
          <a:xfrm>
            <a:off x="1428750" y="3500438"/>
            <a:ext cx="619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6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141" name="TextBox 18"/>
          <p:cNvSpPr txBox="1">
            <a:spLocks noChangeArrowheads="1"/>
          </p:cNvSpPr>
          <p:nvPr/>
        </p:nvSpPr>
        <p:spPr bwMode="auto">
          <a:xfrm>
            <a:off x="4143375" y="5143500"/>
            <a:ext cx="428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600" b="1" i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5142" name="TextBox 19"/>
          <p:cNvSpPr txBox="1">
            <a:spLocks noChangeArrowheads="1"/>
          </p:cNvSpPr>
          <p:nvPr/>
        </p:nvSpPr>
        <p:spPr bwMode="auto">
          <a:xfrm>
            <a:off x="5643563" y="2000250"/>
            <a:ext cx="1214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>
                <a:solidFill>
                  <a:srgbClr val="000099"/>
                </a:solidFill>
              </a:rPr>
              <a:t>АС=</a:t>
            </a:r>
          </a:p>
        </p:txBody>
      </p:sp>
      <p:sp>
        <p:nvSpPr>
          <p:cNvPr id="5143" name="TextBox 20"/>
          <p:cNvSpPr txBox="1">
            <a:spLocks noChangeArrowheads="1"/>
          </p:cNvSpPr>
          <p:nvPr/>
        </p:nvSpPr>
        <p:spPr bwMode="auto">
          <a:xfrm>
            <a:off x="5572125" y="2643188"/>
            <a:ext cx="1143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 i="1"/>
              <a:t> </a:t>
            </a:r>
            <a:r>
              <a:rPr lang="ru-RU" sz="3200" b="1" i="1">
                <a:solidFill>
                  <a:srgbClr val="000099"/>
                </a:solidFill>
              </a:rPr>
              <a:t>ВС=</a:t>
            </a:r>
          </a:p>
        </p:txBody>
      </p:sp>
      <p:sp>
        <p:nvSpPr>
          <p:cNvPr id="5144" name="TextBox 21"/>
          <p:cNvSpPr txBox="1">
            <a:spLocks noChangeArrowheads="1"/>
          </p:cNvSpPr>
          <p:nvPr/>
        </p:nvSpPr>
        <p:spPr bwMode="auto">
          <a:xfrm flipH="1">
            <a:off x="6572250" y="1214438"/>
            <a:ext cx="1000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800"/>
              <a:t>6</a:t>
            </a:r>
          </a:p>
        </p:txBody>
      </p:sp>
      <p:graphicFrame>
        <p:nvGraphicFramePr>
          <p:cNvPr id="5122" name="Object 22"/>
          <p:cNvGraphicFramePr>
            <a:graphicFrameLocks noChangeAspect="1"/>
          </p:cNvGraphicFramePr>
          <p:nvPr/>
        </p:nvGraphicFramePr>
        <p:xfrm>
          <a:off x="6572250" y="1785938"/>
          <a:ext cx="1533525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Формула" r:id="rId3" imgW="368280" imgH="228600" progId="Equation.3">
                  <p:embed/>
                </p:oleObj>
              </mc:Choice>
              <mc:Fallback>
                <p:oleObj name="Формула" r:id="rId3" imgW="368280" imgH="22860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1785938"/>
                        <a:ext cx="1533525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23"/>
          <p:cNvGraphicFramePr>
            <a:graphicFrameLocks noChangeAspect="1"/>
          </p:cNvGraphicFramePr>
          <p:nvPr/>
        </p:nvGraphicFramePr>
        <p:xfrm>
          <a:off x="6643688" y="2500313"/>
          <a:ext cx="1454150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Формула" r:id="rId5" imgW="368280" imgH="228600" progId="Equation.3">
                  <p:embed/>
                </p:oleObj>
              </mc:Choice>
              <mc:Fallback>
                <p:oleObj name="Формула" r:id="rId5" imgW="36828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2500313"/>
                        <a:ext cx="1454150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9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9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9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9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9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9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9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9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9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9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  <p:bldP spid="89113" grpId="0" animBg="1"/>
      <p:bldP spid="89114" grpId="0"/>
      <p:bldP spid="89115" grpId="0"/>
      <p:bldP spid="89116" grpId="0"/>
      <p:bldP spid="89117" grpId="0"/>
      <p:bldP spid="89120" grpId="0"/>
      <p:bldP spid="89121" grpId="0"/>
      <p:bldP spid="89124" grpId="0"/>
      <p:bldP spid="89125" grpId="0" animBg="1"/>
      <p:bldP spid="89127" grpId="0" animBg="1"/>
      <p:bldP spid="89128" grpId="0"/>
      <p:bldP spid="5140" grpId="0"/>
      <p:bldP spid="5141" grpId="0"/>
      <p:bldP spid="5142" grpId="0"/>
      <p:bldP spid="5143" grpId="0"/>
      <p:bldP spid="51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Решите устно</a:t>
            </a:r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1979613" y="2420938"/>
            <a:ext cx="4897437" cy="2592387"/>
          </a:xfrm>
          <a:prstGeom prst="rtTriangle">
            <a:avLst/>
          </a:prstGeom>
          <a:gradFill rotWithShape="1">
            <a:gsLst>
              <a:gs pos="0">
                <a:srgbClr val="636D6E"/>
              </a:gs>
              <a:gs pos="50000">
                <a:srgbClr val="D6ECEE"/>
              </a:gs>
              <a:gs pos="100000">
                <a:srgbClr val="636D6E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4048125" y="5013325"/>
            <a:ext cx="409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i="1">
                <a:solidFill>
                  <a:srgbClr val="000099"/>
                </a:solidFill>
              </a:rPr>
              <a:t>4</a:t>
            </a:r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1979613" y="4508500"/>
            <a:ext cx="431800" cy="4810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100000" b="10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1476375" y="3213100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400" b="1" i="1">
                <a:solidFill>
                  <a:srgbClr val="000099"/>
                </a:solidFill>
              </a:rPr>
              <a:t>3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1619250" y="5013325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С</a:t>
            </a:r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1547813" y="1979613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А</a:t>
            </a:r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6804025" y="50133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В</a:t>
            </a: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4067175" y="1484313"/>
            <a:ext cx="4806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b="1" i="1"/>
              <a:t>Найти: </a:t>
            </a:r>
            <a:r>
              <a:rPr lang="en-US" sz="3200" b="1" i="1"/>
              <a:t>sinB, cosB, tgB</a:t>
            </a:r>
            <a:endParaRPr lang="ru-RU" sz="3200" b="1" i="1"/>
          </a:p>
        </p:txBody>
      </p:sp>
      <p:sp>
        <p:nvSpPr>
          <p:cNvPr id="91149" name="Text Box 13"/>
          <p:cNvSpPr txBox="1">
            <a:spLocks noChangeArrowheads="1"/>
          </p:cNvSpPr>
          <p:nvPr/>
        </p:nvSpPr>
        <p:spPr bwMode="auto">
          <a:xfrm>
            <a:off x="4048125" y="292417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b="1" i="1">
                <a:solidFill>
                  <a:srgbClr val="FF0000"/>
                </a:solidFill>
              </a:rPr>
              <a:t>5</a:t>
            </a:r>
            <a:endParaRPr lang="ru-RU" sz="4000" b="1" i="1">
              <a:solidFill>
                <a:srgbClr val="FF0000"/>
              </a:solidFill>
            </a:endParaRPr>
          </a:p>
        </p:txBody>
      </p:sp>
      <p:sp>
        <p:nvSpPr>
          <p:cNvPr id="91151" name="Text Box 15"/>
          <p:cNvSpPr txBox="1">
            <a:spLocks noChangeArrowheads="1"/>
          </p:cNvSpPr>
          <p:nvPr/>
        </p:nvSpPr>
        <p:spPr bwMode="auto">
          <a:xfrm>
            <a:off x="6424613" y="2276475"/>
            <a:ext cx="210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i="1">
                <a:solidFill>
                  <a:srgbClr val="000099"/>
                </a:solidFill>
              </a:rPr>
              <a:t>sinB = 3/5</a:t>
            </a:r>
          </a:p>
        </p:txBody>
      </p:sp>
      <p:sp>
        <p:nvSpPr>
          <p:cNvPr id="91153" name="Text Box 17"/>
          <p:cNvSpPr txBox="1">
            <a:spLocks noChangeArrowheads="1"/>
          </p:cNvSpPr>
          <p:nvPr/>
        </p:nvSpPr>
        <p:spPr bwMode="auto">
          <a:xfrm>
            <a:off x="6443663" y="2852738"/>
            <a:ext cx="20891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i="1">
                <a:solidFill>
                  <a:srgbClr val="3F9197"/>
                </a:solidFill>
              </a:rPr>
              <a:t>cosB = 4/5</a:t>
            </a:r>
          </a:p>
          <a:p>
            <a:pPr algn="l"/>
            <a:endParaRPr lang="ru-RU" sz="2800" b="1" i="1">
              <a:solidFill>
                <a:srgbClr val="3F9197"/>
              </a:solidFill>
            </a:endParaRPr>
          </a:p>
        </p:txBody>
      </p:sp>
      <p:sp>
        <p:nvSpPr>
          <p:cNvPr id="91154" name="Text Box 18"/>
          <p:cNvSpPr txBox="1">
            <a:spLocks noChangeArrowheads="1"/>
          </p:cNvSpPr>
          <p:nvPr/>
        </p:nvSpPr>
        <p:spPr bwMode="auto">
          <a:xfrm>
            <a:off x="6516688" y="3429000"/>
            <a:ext cx="1871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i="1">
                <a:solidFill>
                  <a:srgbClr val="FF0000"/>
                </a:solidFill>
              </a:rPr>
              <a:t>tgB = 3/4</a:t>
            </a:r>
            <a:endParaRPr lang="ru-RU" sz="2800" b="1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91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91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nimBg="1"/>
      <p:bldP spid="91141" grpId="0"/>
      <p:bldP spid="91143" grpId="0" animBg="1"/>
      <p:bldP spid="91144" grpId="0"/>
      <p:bldP spid="91145" grpId="0"/>
      <p:bldP spid="91146" grpId="0"/>
      <p:bldP spid="91147" grpId="0"/>
      <p:bldP spid="91148" grpId="0"/>
      <p:bldP spid="91149" grpId="0"/>
      <p:bldP spid="91151" grpId="0"/>
      <p:bldP spid="91153" grpId="0"/>
      <p:bldP spid="911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Решите устно</a:t>
            </a: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1476375" y="2420938"/>
            <a:ext cx="4824413" cy="2087562"/>
          </a:xfrm>
          <a:prstGeom prst="parallelogram">
            <a:avLst>
              <a:gd name="adj" fmla="val 5777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1763713" y="4005263"/>
            <a:ext cx="668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1" i="1"/>
              <a:t>30°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1671638" y="2924175"/>
            <a:ext cx="382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8</a:t>
            </a:r>
            <a:endParaRPr lang="ru-RU" sz="3200" b="1" i="1"/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3111500" y="4437063"/>
            <a:ext cx="635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12</a:t>
            </a:r>
            <a:endParaRPr lang="ru-RU" sz="3200" b="1" i="1"/>
          </a:p>
        </p:txBody>
      </p:sp>
      <p:sp>
        <p:nvSpPr>
          <p:cNvPr id="93194" name="Line 10"/>
          <p:cNvSpPr>
            <a:spLocks noChangeShapeType="1"/>
          </p:cNvSpPr>
          <p:nvPr/>
        </p:nvSpPr>
        <p:spPr bwMode="auto">
          <a:xfrm flipH="1">
            <a:off x="2627313" y="2420938"/>
            <a:ext cx="73025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2411413" y="4221163"/>
            <a:ext cx="215900" cy="287337"/>
          </a:xfrm>
          <a:prstGeom prst="rect">
            <a:avLst/>
          </a:prstGeom>
          <a:gradFill rotWithShape="1">
            <a:gsLst>
              <a:gs pos="0">
                <a:srgbClr val="D3EBED"/>
              </a:gs>
              <a:gs pos="100000">
                <a:srgbClr val="626D6E"/>
              </a:gs>
            </a:gsLst>
            <a:path path="rect">
              <a:fillToRect l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93196" name="Text Box 12"/>
          <p:cNvSpPr txBox="1">
            <a:spLocks noChangeArrowheads="1"/>
          </p:cNvSpPr>
          <p:nvPr/>
        </p:nvSpPr>
        <p:spPr bwMode="auto">
          <a:xfrm>
            <a:off x="1116013" y="4508500"/>
            <a:ext cx="576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A</a:t>
            </a:r>
            <a:endParaRPr lang="ru-RU" sz="3200" b="1" i="1"/>
          </a:p>
        </p:txBody>
      </p:sp>
      <p:sp>
        <p:nvSpPr>
          <p:cNvPr id="93197" name="Text Box 13"/>
          <p:cNvSpPr txBox="1">
            <a:spLocks noChangeArrowheads="1"/>
          </p:cNvSpPr>
          <p:nvPr/>
        </p:nvSpPr>
        <p:spPr bwMode="auto">
          <a:xfrm>
            <a:off x="2268538" y="1916113"/>
            <a:ext cx="43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B</a:t>
            </a:r>
            <a:endParaRPr lang="ru-RU" sz="3200" b="1" i="1"/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6227763" y="1989138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C</a:t>
            </a:r>
            <a:endParaRPr lang="ru-RU" sz="3200" b="1" i="1"/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4932363" y="4437063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D</a:t>
            </a:r>
            <a:endParaRPr lang="ru-RU" sz="3200" b="1" i="1"/>
          </a:p>
        </p:txBody>
      </p:sp>
      <p:sp>
        <p:nvSpPr>
          <p:cNvPr id="28685" name="Text Box 16"/>
          <p:cNvSpPr txBox="1">
            <a:spLocks noChangeArrowheads="1"/>
          </p:cNvSpPr>
          <p:nvPr/>
        </p:nvSpPr>
        <p:spPr bwMode="auto">
          <a:xfrm>
            <a:off x="6300788" y="2205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1619250" y="5516563"/>
            <a:ext cx="3238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400" b="1" i="1">
                <a:solidFill>
                  <a:srgbClr val="000099"/>
                </a:solidFill>
              </a:rPr>
              <a:t>S</a:t>
            </a:r>
            <a:r>
              <a:rPr lang="en-US" sz="3600" b="1" i="1" baseline="-25000">
                <a:solidFill>
                  <a:srgbClr val="000099"/>
                </a:solidFill>
              </a:rPr>
              <a:t>ABCD</a:t>
            </a:r>
            <a:r>
              <a:rPr lang="en-US" sz="3600" b="1" i="1">
                <a:solidFill>
                  <a:srgbClr val="000099"/>
                </a:solidFill>
              </a:rPr>
              <a:t>=AD*BH</a:t>
            </a:r>
            <a:endParaRPr lang="ru-RU" sz="3600" b="1" i="1"/>
          </a:p>
        </p:txBody>
      </p:sp>
      <p:sp>
        <p:nvSpPr>
          <p:cNvPr id="93202" name="Text Box 18"/>
          <p:cNvSpPr txBox="1">
            <a:spLocks noChangeArrowheads="1"/>
          </p:cNvSpPr>
          <p:nvPr/>
        </p:nvSpPr>
        <p:spPr bwMode="auto">
          <a:xfrm>
            <a:off x="2339975" y="4437063"/>
            <a:ext cx="503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H</a:t>
            </a:r>
            <a:endParaRPr lang="ru-RU" sz="3200" b="1" i="1"/>
          </a:p>
        </p:txBody>
      </p:sp>
      <p:sp>
        <p:nvSpPr>
          <p:cNvPr id="93203" name="Text Box 19"/>
          <p:cNvSpPr txBox="1">
            <a:spLocks noChangeArrowheads="1"/>
          </p:cNvSpPr>
          <p:nvPr/>
        </p:nvSpPr>
        <p:spPr bwMode="auto">
          <a:xfrm>
            <a:off x="2751138" y="308768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i="1">
                <a:solidFill>
                  <a:srgbClr val="FF0000"/>
                </a:solidFill>
              </a:rPr>
              <a:t>?</a:t>
            </a:r>
            <a:endParaRPr lang="ru-RU" sz="2400" b="1" i="1">
              <a:solidFill>
                <a:srgbClr val="FF0000"/>
              </a:solidFill>
            </a:endParaRPr>
          </a:p>
        </p:txBody>
      </p:sp>
      <p:sp>
        <p:nvSpPr>
          <p:cNvPr id="93204" name="Text Box 20"/>
          <p:cNvSpPr txBox="1">
            <a:spLocks noChangeArrowheads="1"/>
          </p:cNvSpPr>
          <p:nvPr/>
        </p:nvSpPr>
        <p:spPr bwMode="auto">
          <a:xfrm>
            <a:off x="4714875" y="5643563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 b="1" i="1">
                <a:solidFill>
                  <a:srgbClr val="000099"/>
                </a:solidFill>
              </a:rPr>
              <a:t>= 12*4</a:t>
            </a:r>
            <a:endParaRPr lang="ru-RU" sz="3600" b="1" i="1">
              <a:solidFill>
                <a:srgbClr val="000099"/>
              </a:solidFill>
            </a:endParaRP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6143625" y="5572125"/>
            <a:ext cx="23574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600" b="1" i="1">
                <a:solidFill>
                  <a:srgbClr val="000099"/>
                </a:solidFill>
              </a:rPr>
              <a:t>= 48</a:t>
            </a:r>
            <a:endParaRPr lang="ru-RU" sz="3600" b="1" i="1">
              <a:solidFill>
                <a:srgbClr val="000099"/>
              </a:solidFill>
            </a:endParaRPr>
          </a:p>
        </p:txBody>
      </p:sp>
      <p:sp>
        <p:nvSpPr>
          <p:cNvPr id="27667" name="TextBox 18"/>
          <p:cNvSpPr txBox="1">
            <a:spLocks noChangeArrowheads="1"/>
          </p:cNvSpPr>
          <p:nvPr/>
        </p:nvSpPr>
        <p:spPr bwMode="auto">
          <a:xfrm>
            <a:off x="6286500" y="2714625"/>
            <a:ext cx="2571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6000" b="1">
                <a:solidFill>
                  <a:srgbClr val="000099"/>
                </a:solidFill>
              </a:rPr>
              <a:t>S</a:t>
            </a:r>
            <a:r>
              <a:rPr lang="ru-RU" sz="2400" b="1" baseline="-25000">
                <a:solidFill>
                  <a:srgbClr val="000099"/>
                </a:solidFill>
              </a:rPr>
              <a:t>АВС</a:t>
            </a:r>
            <a:r>
              <a:rPr lang="en-US" sz="2400" b="1" baseline="-25000">
                <a:solidFill>
                  <a:srgbClr val="000099"/>
                </a:solidFill>
              </a:rPr>
              <a:t>D</a:t>
            </a:r>
            <a:r>
              <a:rPr lang="en-US" sz="6000" b="1">
                <a:solidFill>
                  <a:srgbClr val="000099"/>
                </a:solidFill>
              </a:rPr>
              <a:t>=</a:t>
            </a:r>
            <a:r>
              <a:rPr lang="ru-RU" sz="6000" b="1">
                <a:solidFill>
                  <a:srgbClr val="000099"/>
                </a:solidFill>
              </a:rPr>
              <a:t>?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3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932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93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  <p:bldP spid="93191" grpId="0"/>
      <p:bldP spid="93192" grpId="0"/>
      <p:bldP spid="93193" grpId="0"/>
      <p:bldP spid="93194" grpId="0" animBg="1"/>
      <p:bldP spid="93195" grpId="0" animBg="1"/>
      <p:bldP spid="93196" grpId="0"/>
      <p:bldP spid="93197" grpId="0"/>
      <p:bldP spid="93198" grpId="0"/>
      <p:bldP spid="93201" grpId="0"/>
      <p:bldP spid="93202" grpId="0"/>
      <p:bldP spid="93203" grpId="0"/>
      <p:bldP spid="93204" grpId="0"/>
      <p:bldP spid="93205" grpId="0"/>
      <p:bldP spid="276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b="1" i="1">
                <a:latin typeface="Times New Roman" pitchFamily="18" charset="0"/>
              </a:rPr>
              <a:t>Цели: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628775"/>
            <a:ext cx="7786687" cy="4497388"/>
          </a:xfrm>
        </p:spPr>
        <p:txBody>
          <a:bodyPr/>
          <a:lstStyle/>
          <a:p>
            <a:pPr eaLnBrk="1" hangingPunct="1">
              <a:buClr>
                <a:srgbClr val="CC3300"/>
              </a:buClr>
              <a:buSzPct val="130000"/>
              <a:buFont typeface="Wingdings" pitchFamily="2" charset="2"/>
              <a:buChar char="ü"/>
            </a:pPr>
            <a:r>
              <a:rPr lang="ru-RU" sz="2800" b="1" i="1">
                <a:latin typeface="Times New Roman" pitchFamily="18" charset="0"/>
              </a:rPr>
              <a:t>формирование умений и навыков в применении соотношений между сторонами и углами прямоугольного треугольника;</a:t>
            </a:r>
          </a:p>
          <a:p>
            <a:pPr eaLnBrk="1" hangingPunct="1">
              <a:buClr>
                <a:srgbClr val="CC3300"/>
              </a:buClr>
              <a:buSzPct val="130000"/>
              <a:buFont typeface="Wingdings" pitchFamily="2" charset="2"/>
              <a:buChar char="ü"/>
            </a:pPr>
            <a:r>
              <a:rPr lang="ru-RU" sz="2800" b="1" i="1">
                <a:latin typeface="Times New Roman" pitchFamily="18" charset="0"/>
              </a:rPr>
              <a:t>формирование умений работать с задачей </a:t>
            </a:r>
          </a:p>
          <a:p>
            <a:pPr eaLnBrk="1" hangingPunct="1">
              <a:buClr>
                <a:srgbClr val="CC3300"/>
              </a:buClr>
              <a:buSzPct val="130000"/>
              <a:buFont typeface="Wingdings" pitchFamily="2" charset="2"/>
              <a:buChar char="ü"/>
            </a:pPr>
            <a:r>
              <a:rPr lang="ru-RU" sz="2800" b="1" i="1">
                <a:latin typeface="Times New Roman" pitchFamily="18" charset="0"/>
              </a:rPr>
              <a:t>развитие памяти, мышления, наблюдательности, внимательности;</a:t>
            </a:r>
          </a:p>
          <a:p>
            <a:pPr eaLnBrk="1" hangingPunct="1">
              <a:buClr>
                <a:srgbClr val="CC3300"/>
              </a:buClr>
              <a:buSzPct val="130000"/>
              <a:buFont typeface="Wingdings" pitchFamily="2" charset="2"/>
              <a:buChar char="ü"/>
            </a:pPr>
            <a:r>
              <a:rPr lang="ru-RU" sz="2800" b="1" i="1">
                <a:latin typeface="Times New Roman" pitchFamily="18" charset="0"/>
              </a:rPr>
              <a:t>развитие познавательного интереса;  </a:t>
            </a:r>
          </a:p>
          <a:p>
            <a:pPr eaLnBrk="1" hangingPunct="1">
              <a:buClr>
                <a:srgbClr val="CC3300"/>
              </a:buClr>
              <a:buSzPct val="130000"/>
              <a:buFont typeface="Wingdings" pitchFamily="2" charset="2"/>
              <a:buChar char="ü"/>
            </a:pPr>
            <a:r>
              <a:rPr lang="ru-RU" sz="2800" b="1" i="1">
                <a:latin typeface="Times New Roman" pitchFamily="18" charset="0"/>
              </a:rPr>
              <a:t>воспитание самостоятельности, аккуратности, умения отстаивать свою точку зрения, умения выслушать других.</a:t>
            </a:r>
          </a:p>
        </p:txBody>
      </p:sp>
      <p:pic>
        <p:nvPicPr>
          <p:cNvPr id="28677" name="Picture 5" descr="i?id=400970986-25-7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428625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Решите письменно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/>
              <a:t>                               </a:t>
            </a:r>
            <a:r>
              <a:rPr lang="ru-RU" sz="2800" b="1" i="1"/>
              <a:t>№</a:t>
            </a:r>
            <a:r>
              <a:rPr lang="en-US" sz="2800" b="1" i="1"/>
              <a:t>1.</a:t>
            </a:r>
            <a:endParaRPr lang="ru-RU" sz="2800" b="1" i="1"/>
          </a:p>
          <a:p>
            <a:pPr eaLnBrk="1" hangingPunct="1">
              <a:buFontTx/>
              <a:buNone/>
            </a:pPr>
            <a:r>
              <a:rPr lang="ru-RU" sz="2800"/>
              <a:t>    </a:t>
            </a:r>
            <a:r>
              <a:rPr lang="ru-RU"/>
              <a:t>В прямоугольном </a:t>
            </a:r>
            <a:r>
              <a:rPr lang="ru-RU">
                <a:sym typeface="Wingdings 3" pitchFamily="18" charset="2"/>
              </a:rPr>
              <a:t>АВС (    С=90</a:t>
            </a:r>
            <a:r>
              <a:rPr lang="en-US">
                <a:cs typeface="Arial" charset="0"/>
                <a:sym typeface="Wingdings 3" pitchFamily="18" charset="2"/>
              </a:rPr>
              <a:t>°</a:t>
            </a:r>
            <a:r>
              <a:rPr lang="ru-RU">
                <a:sym typeface="Wingdings 3" pitchFamily="18" charset="2"/>
              </a:rPr>
              <a:t>)</a:t>
            </a:r>
            <a:r>
              <a:rPr lang="en-US">
                <a:sym typeface="Wingdings 3" pitchFamily="18" charset="2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>
                <a:sym typeface="Wingdings 3" pitchFamily="18" charset="2"/>
              </a:rPr>
              <a:t>  </a:t>
            </a:r>
            <a:r>
              <a:rPr lang="ru-RU">
                <a:sym typeface="Wingdings 3" pitchFamily="18" charset="2"/>
              </a:rPr>
              <a:t>  С</a:t>
            </a:r>
            <a:r>
              <a:rPr lang="en-US">
                <a:sym typeface="Wingdings 3" pitchFamily="18" charset="2"/>
              </a:rPr>
              <a:t>D    AB, AD=2,DB=3.</a:t>
            </a:r>
            <a:r>
              <a:rPr lang="ru-RU">
                <a:sym typeface="Wingdings 3" pitchFamily="18" charset="2"/>
              </a:rPr>
              <a:t>Найдите синус,     косинус и тангенс угла А.</a:t>
            </a:r>
          </a:p>
          <a:p>
            <a:pPr>
              <a:buFontTx/>
              <a:buNone/>
            </a:pPr>
            <a:endParaRPr lang="ru-RU"/>
          </a:p>
        </p:txBody>
      </p:sp>
      <p:graphicFrame>
        <p:nvGraphicFramePr>
          <p:cNvPr id="44056" name="Object 24"/>
          <p:cNvGraphicFramePr>
            <a:graphicFrameLocks noGrp="1" noChangeAspect="1"/>
          </p:cNvGraphicFramePr>
          <p:nvPr>
            <p:ph sz="half" idx="2"/>
          </p:nvPr>
        </p:nvGraphicFramePr>
        <p:xfrm>
          <a:off x="5724525" y="2133600"/>
          <a:ext cx="5762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Формула" r:id="rId3" imgW="164880" imgH="152280" progId="Equation.3">
                  <p:embed/>
                </p:oleObj>
              </mc:Choice>
              <mc:Fallback>
                <p:oleObj name="Формула" r:id="rId3" imgW="164880" imgH="15228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2133600"/>
                        <a:ext cx="576263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Line 7"/>
          <p:cNvSpPr>
            <a:spLocks noChangeShapeType="1"/>
          </p:cNvSpPr>
          <p:nvPr/>
        </p:nvSpPr>
        <p:spPr bwMode="auto">
          <a:xfrm>
            <a:off x="1835150" y="27813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9"/>
          <p:cNvSpPr>
            <a:spLocks noChangeShapeType="1"/>
          </p:cNvSpPr>
          <p:nvPr/>
        </p:nvSpPr>
        <p:spPr bwMode="auto">
          <a:xfrm>
            <a:off x="1763713" y="3141663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№1</a:t>
            </a:r>
          </a:p>
        </p:txBody>
      </p:sp>
      <p:sp>
        <p:nvSpPr>
          <p:cNvPr id="82948" name="AutoShape 4"/>
          <p:cNvSpPr>
            <a:spLocks noChangeArrowheads="1"/>
          </p:cNvSpPr>
          <p:nvPr/>
        </p:nvSpPr>
        <p:spPr bwMode="auto">
          <a:xfrm>
            <a:off x="1763713" y="1557338"/>
            <a:ext cx="5040312" cy="3887787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t="100000" r="10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29700" name="Line 5"/>
          <p:cNvSpPr>
            <a:spLocks noChangeShapeType="1"/>
          </p:cNvSpPr>
          <p:nvPr/>
        </p:nvSpPr>
        <p:spPr bwMode="auto">
          <a:xfrm flipV="1">
            <a:off x="1763713" y="3141663"/>
            <a:ext cx="2016125" cy="2303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Line 6"/>
          <p:cNvSpPr>
            <a:spLocks noChangeShapeType="1"/>
          </p:cNvSpPr>
          <p:nvPr/>
        </p:nvSpPr>
        <p:spPr bwMode="auto">
          <a:xfrm flipH="1">
            <a:off x="3492500" y="2997200"/>
            <a:ext cx="142875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>
            <a:off x="3492500" y="3141663"/>
            <a:ext cx="142875" cy="142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1476375" y="5445125"/>
            <a:ext cx="574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С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3851275" y="2636838"/>
            <a:ext cx="504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D</a:t>
            </a:r>
            <a:endParaRPr lang="ru-RU" sz="3200" b="1" i="1"/>
          </a:p>
        </p:txBody>
      </p:sp>
      <p:sp>
        <p:nvSpPr>
          <p:cNvPr id="29705" name="Text Box 10"/>
          <p:cNvSpPr txBox="1">
            <a:spLocks noChangeArrowheads="1"/>
          </p:cNvSpPr>
          <p:nvPr/>
        </p:nvSpPr>
        <p:spPr bwMode="auto">
          <a:xfrm>
            <a:off x="1547813" y="1052513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A</a:t>
            </a:r>
            <a:endParaRPr lang="ru-RU" sz="3200" b="1" i="1"/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6588125" y="5445125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B</a:t>
            </a:r>
            <a:endParaRPr lang="ru-RU" sz="3200" b="1" i="1"/>
          </a:p>
        </p:txBody>
      </p:sp>
      <p:sp>
        <p:nvSpPr>
          <p:cNvPr id="29707" name="Text Box 12"/>
          <p:cNvSpPr txBox="1">
            <a:spLocks noChangeArrowheads="1"/>
          </p:cNvSpPr>
          <p:nvPr/>
        </p:nvSpPr>
        <p:spPr bwMode="auto">
          <a:xfrm>
            <a:off x="2967038" y="2060575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>
                <a:solidFill>
                  <a:schemeClr val="accent2"/>
                </a:solidFill>
              </a:rPr>
              <a:t>2</a:t>
            </a:r>
            <a:endParaRPr lang="ru-RU" sz="3200" b="1" i="1">
              <a:solidFill>
                <a:schemeClr val="accent2"/>
              </a:solidFill>
            </a:endParaRPr>
          </a:p>
        </p:txBody>
      </p:sp>
      <p:sp>
        <p:nvSpPr>
          <p:cNvPr id="29708" name="Text Box 13"/>
          <p:cNvSpPr txBox="1">
            <a:spLocks noChangeArrowheads="1"/>
          </p:cNvSpPr>
          <p:nvPr/>
        </p:nvSpPr>
        <p:spPr bwMode="auto">
          <a:xfrm>
            <a:off x="5003800" y="3644900"/>
            <a:ext cx="409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>
                <a:solidFill>
                  <a:schemeClr val="accent2"/>
                </a:solidFill>
              </a:rPr>
              <a:t>3</a:t>
            </a:r>
            <a:endParaRPr lang="ru-RU" sz="3200" b="1" i="1">
              <a:solidFill>
                <a:schemeClr val="accent2"/>
              </a:solidFill>
            </a:endParaRPr>
          </a:p>
        </p:txBody>
      </p:sp>
      <p:sp>
        <p:nvSpPr>
          <p:cNvPr id="29709" name="Text Box 14"/>
          <p:cNvSpPr txBox="1">
            <a:spLocks noChangeArrowheads="1"/>
          </p:cNvSpPr>
          <p:nvPr/>
        </p:nvSpPr>
        <p:spPr bwMode="auto">
          <a:xfrm>
            <a:off x="5992813" y="1936750"/>
            <a:ext cx="257492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Найти : </a:t>
            </a:r>
            <a:r>
              <a:rPr lang="en-US" sz="3200" b="1" i="1"/>
              <a:t>sinA, cosA, tgA </a:t>
            </a:r>
            <a:endParaRPr lang="ru-RU" sz="3200" b="1" i="1"/>
          </a:p>
        </p:txBody>
      </p:sp>
    </p:spTree>
  </p:cSld>
  <p:clrMapOvr>
    <a:masterClrMapping/>
  </p:clrMapOvr>
  <p:transition>
    <p:pull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Решите письменно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>
                <a:sym typeface="Wingdings 3" pitchFamily="18" charset="2"/>
              </a:rPr>
              <a:t>                                 </a:t>
            </a:r>
            <a:r>
              <a:rPr lang="ru-RU" sz="4000" b="1" i="1">
                <a:sym typeface="Wingdings 3" pitchFamily="18" charset="2"/>
              </a:rPr>
              <a:t>№2.</a:t>
            </a:r>
          </a:p>
          <a:p>
            <a:pPr eaLnBrk="1" hangingPunct="1">
              <a:buFontTx/>
              <a:buNone/>
            </a:pPr>
            <a:r>
              <a:rPr lang="ru-RU">
                <a:sym typeface="Wingdings 3" pitchFamily="18" charset="2"/>
              </a:rPr>
              <a:t>   В параллелограмме стороны равны </a:t>
            </a:r>
            <a:r>
              <a:rPr lang="en-US" sz="4000" b="1" i="1">
                <a:latin typeface="Times New Roman" pitchFamily="18" charset="0"/>
                <a:sym typeface="Wingdings 3" pitchFamily="18" charset="2"/>
              </a:rPr>
              <a:t>a</a:t>
            </a:r>
            <a:r>
              <a:rPr lang="en-US" b="1" i="1">
                <a:latin typeface="Times New Roman" pitchFamily="18" charset="0"/>
                <a:sym typeface="Wingdings 3" pitchFamily="18" charset="2"/>
              </a:rPr>
              <a:t> </a:t>
            </a:r>
            <a:r>
              <a:rPr lang="ru-RU" b="1" i="1">
                <a:latin typeface="Times New Roman" pitchFamily="18" charset="0"/>
                <a:sym typeface="Wingdings 3" pitchFamily="18" charset="2"/>
              </a:rPr>
              <a:t>и </a:t>
            </a:r>
            <a:r>
              <a:rPr lang="en-US" sz="4000" b="1" i="1">
                <a:latin typeface="Times New Roman" pitchFamily="18" charset="0"/>
                <a:sym typeface="Wingdings 3" pitchFamily="18" charset="2"/>
              </a:rPr>
              <a:t>b</a:t>
            </a:r>
            <a:r>
              <a:rPr lang="ru-RU">
                <a:latin typeface="Times New Roman" pitchFamily="18" charset="0"/>
                <a:sym typeface="Wingdings 3" pitchFamily="18" charset="2"/>
              </a:rPr>
              <a:t>,</a:t>
            </a:r>
            <a:r>
              <a:rPr lang="ru-RU">
                <a:sym typeface="Wingdings 3" pitchFamily="18" charset="2"/>
              </a:rPr>
              <a:t>острый угол      .Найдите площадь параллелограмма. Вычислите эту, если  площадь, </a:t>
            </a:r>
            <a:r>
              <a:rPr lang="en-US" b="1" i="1">
                <a:latin typeface="Times New Roman" pitchFamily="18" charset="0"/>
                <a:sym typeface="Wingdings 3" pitchFamily="18" charset="2"/>
              </a:rPr>
              <a:t>a </a:t>
            </a:r>
            <a:r>
              <a:rPr lang="ru-RU" b="1" i="1">
                <a:latin typeface="Times New Roman" pitchFamily="18" charset="0"/>
                <a:sym typeface="Wingdings 3" pitchFamily="18" charset="2"/>
              </a:rPr>
              <a:t>=2,3, </a:t>
            </a:r>
            <a:r>
              <a:rPr lang="en-US" b="1" i="1">
                <a:latin typeface="Times New Roman" pitchFamily="18" charset="0"/>
                <a:sym typeface="Wingdings 3" pitchFamily="18" charset="2"/>
              </a:rPr>
              <a:t>b</a:t>
            </a:r>
            <a:r>
              <a:rPr lang="ru-RU" b="1" i="1">
                <a:latin typeface="Times New Roman" pitchFamily="18" charset="0"/>
                <a:sym typeface="Wingdings 3" pitchFamily="18" charset="2"/>
              </a:rPr>
              <a:t>=3,7,      =40</a:t>
            </a:r>
            <a:r>
              <a:rPr lang="en-US" b="1" i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°</a:t>
            </a:r>
            <a:r>
              <a:rPr lang="ru-RU" b="1" i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36</a:t>
            </a:r>
            <a:r>
              <a:rPr lang="en-US" b="1" i="1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'</a:t>
            </a:r>
          </a:p>
        </p:txBody>
      </p:sp>
      <p:graphicFrame>
        <p:nvGraphicFramePr>
          <p:cNvPr id="44049" name="Object 1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635375" y="3068638"/>
          <a:ext cx="576263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375" y="3068638"/>
                        <a:ext cx="576263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51" name="Object 19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148263" y="4076700"/>
          <a:ext cx="574675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4076700"/>
                        <a:ext cx="574675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№2</a:t>
            </a:r>
          </a:p>
        </p:txBody>
      </p:sp>
      <p:graphicFrame>
        <p:nvGraphicFramePr>
          <p:cNvPr id="7170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400300" y="3792538"/>
          <a:ext cx="1524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0300" y="3792538"/>
                        <a:ext cx="152400" cy="13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1187450" y="1916113"/>
            <a:ext cx="4824413" cy="2159000"/>
          </a:xfrm>
          <a:prstGeom prst="parallelogram">
            <a:avLst>
              <a:gd name="adj" fmla="val 55864"/>
            </a:avLst>
          </a:prstGeom>
          <a:gradFill rotWithShape="1">
            <a:gsLst>
              <a:gs pos="0">
                <a:srgbClr val="576869"/>
              </a:gs>
              <a:gs pos="50000">
                <a:schemeClr val="accent1"/>
              </a:gs>
              <a:gs pos="100000">
                <a:srgbClr val="576869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7175" name="Text Box 5"/>
          <p:cNvSpPr txBox="1">
            <a:spLocks noChangeArrowheads="1"/>
          </p:cNvSpPr>
          <p:nvPr/>
        </p:nvSpPr>
        <p:spPr bwMode="auto">
          <a:xfrm>
            <a:off x="1384300" y="2266950"/>
            <a:ext cx="463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4400" b="1" i="1">
                <a:latin typeface="Times New Roman" pitchFamily="18" charset="0"/>
              </a:rPr>
              <a:t>a</a:t>
            </a:r>
            <a:endParaRPr lang="ru-RU" sz="4400" b="1" i="1">
              <a:latin typeface="Times New Roman" pitchFamily="18" charset="0"/>
            </a:endParaRPr>
          </a:p>
        </p:txBody>
      </p:sp>
      <p:sp>
        <p:nvSpPr>
          <p:cNvPr id="7176" name="Text Box 6"/>
          <p:cNvSpPr txBox="1">
            <a:spLocks noChangeArrowheads="1"/>
          </p:cNvSpPr>
          <p:nvPr/>
        </p:nvSpPr>
        <p:spPr bwMode="auto">
          <a:xfrm>
            <a:off x="2824163" y="4149725"/>
            <a:ext cx="43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400" b="1" i="1">
                <a:latin typeface="Times New Roman" pitchFamily="18" charset="0"/>
              </a:rPr>
              <a:t>b</a:t>
            </a:r>
            <a:endParaRPr lang="ru-RU" sz="4400" b="1" i="1">
              <a:latin typeface="Times New Roman" pitchFamily="18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927850" y="164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651500" y="2636838"/>
            <a:ext cx="3492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400" b="1" i="1"/>
              <a:t>Найти:</a:t>
            </a:r>
            <a:r>
              <a:rPr lang="en-US" sz="4400" b="1" i="1"/>
              <a:t>S</a:t>
            </a:r>
            <a:r>
              <a:rPr lang="en-US" sz="2800" b="1" i="1" baseline="-25000"/>
              <a:t>ABCD</a:t>
            </a:r>
            <a:endParaRPr lang="ru-RU" sz="4400" b="1" i="1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 rot="10771842" flipV="1">
            <a:off x="3132138" y="4651375"/>
            <a:ext cx="55403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Вычислите </a:t>
            </a:r>
            <a:r>
              <a:rPr lang="en-US" sz="3200" b="1" i="1"/>
              <a:t>S,</a:t>
            </a:r>
            <a:r>
              <a:rPr lang="ru-RU" sz="3200" b="1" i="1"/>
              <a:t>если</a:t>
            </a:r>
            <a:r>
              <a:rPr lang="en-US" sz="3200" b="1" i="1"/>
              <a:t> </a:t>
            </a:r>
            <a:r>
              <a:rPr lang="en-US" sz="4400" b="1" i="1">
                <a:latin typeface="Times New Roman" pitchFamily="18" charset="0"/>
                <a:sym typeface="Wingdings 3" pitchFamily="18" charset="2"/>
              </a:rPr>
              <a:t>a </a:t>
            </a:r>
            <a:r>
              <a:rPr lang="ru-RU" sz="3200" b="1" i="1">
                <a:sym typeface="Wingdings 3" pitchFamily="18" charset="2"/>
              </a:rPr>
              <a:t>=2,3, </a:t>
            </a:r>
            <a:r>
              <a:rPr lang="en-US" sz="4400" b="1" i="1">
                <a:latin typeface="Times New Roman" pitchFamily="18" charset="0"/>
                <a:sym typeface="Wingdings 3" pitchFamily="18" charset="2"/>
              </a:rPr>
              <a:t>b</a:t>
            </a:r>
            <a:r>
              <a:rPr lang="ru-RU" sz="3200" b="1" i="1">
                <a:sym typeface="Wingdings 3" pitchFamily="18" charset="2"/>
              </a:rPr>
              <a:t>=3,7,     =40</a:t>
            </a:r>
            <a:r>
              <a:rPr lang="en-US" sz="3200" b="1" i="1">
                <a:sym typeface="Wingdings 3" pitchFamily="18" charset="2"/>
              </a:rPr>
              <a:t>°</a:t>
            </a:r>
            <a:r>
              <a:rPr lang="ru-RU" sz="3200" b="1" i="1">
                <a:sym typeface="Wingdings 3" pitchFamily="18" charset="2"/>
              </a:rPr>
              <a:t>36</a:t>
            </a:r>
            <a:r>
              <a:rPr lang="en-US" sz="3200" b="1" i="1">
                <a:sym typeface="Wingdings 3" pitchFamily="18" charset="2"/>
              </a:rPr>
              <a:t>'.</a:t>
            </a:r>
          </a:p>
        </p:txBody>
      </p:sp>
      <p:graphicFrame>
        <p:nvGraphicFramePr>
          <p:cNvPr id="7171" name="Object 12"/>
          <p:cNvGraphicFramePr>
            <a:graphicFrameLocks noGrp="1" noChangeAspect="1"/>
          </p:cNvGraphicFramePr>
          <p:nvPr>
            <p:ph sz="half" idx="2"/>
          </p:nvPr>
        </p:nvGraphicFramePr>
        <p:xfrm>
          <a:off x="4500563" y="5516563"/>
          <a:ext cx="57467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Формула" r:id="rId5" imgW="152280" imgH="139680" progId="Equation.3">
                  <p:embed/>
                </p:oleObj>
              </mc:Choice>
              <mc:Fallback>
                <p:oleObj name="Формула" r:id="rId5" imgW="152280" imgH="1396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5516563"/>
                        <a:ext cx="574675" cy="5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0" name="Line 15"/>
          <p:cNvSpPr>
            <a:spLocks noChangeShapeType="1"/>
          </p:cNvSpPr>
          <p:nvPr/>
        </p:nvSpPr>
        <p:spPr bwMode="auto">
          <a:xfrm>
            <a:off x="2411413" y="1916113"/>
            <a:ext cx="0" cy="2160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16"/>
          <p:cNvSpPr>
            <a:spLocks noChangeShapeType="1"/>
          </p:cNvSpPr>
          <p:nvPr/>
        </p:nvSpPr>
        <p:spPr bwMode="auto">
          <a:xfrm flipH="1">
            <a:off x="2195513" y="386080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17"/>
          <p:cNvSpPr>
            <a:spLocks noChangeShapeType="1"/>
          </p:cNvSpPr>
          <p:nvPr/>
        </p:nvSpPr>
        <p:spPr bwMode="auto">
          <a:xfrm>
            <a:off x="2195513" y="38608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900113" y="4076700"/>
            <a:ext cx="6016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 b="1" i="1"/>
              <a:t>А</a:t>
            </a: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2176463" y="1331913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B</a:t>
            </a:r>
            <a:endParaRPr lang="ru-RU" sz="3200" b="1" i="1"/>
          </a:p>
        </p:txBody>
      </p:sp>
      <p:sp>
        <p:nvSpPr>
          <p:cNvPr id="7185" name="Text Box 19"/>
          <p:cNvSpPr txBox="1">
            <a:spLocks noChangeArrowheads="1"/>
          </p:cNvSpPr>
          <p:nvPr/>
        </p:nvSpPr>
        <p:spPr bwMode="auto">
          <a:xfrm>
            <a:off x="6064250" y="140335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3200" b="1" i="1"/>
              <a:t>C</a:t>
            </a:r>
            <a:endParaRPr lang="ru-RU" sz="3200" b="1" i="1"/>
          </a:p>
        </p:txBody>
      </p:sp>
      <p:sp>
        <p:nvSpPr>
          <p:cNvPr id="7186" name="Text Box 20"/>
          <p:cNvSpPr txBox="1">
            <a:spLocks noChangeArrowheads="1"/>
          </p:cNvSpPr>
          <p:nvPr/>
        </p:nvSpPr>
        <p:spPr bwMode="auto">
          <a:xfrm>
            <a:off x="4767263" y="4005263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D</a:t>
            </a:r>
            <a:endParaRPr lang="ru-RU" sz="3200" b="1" i="1"/>
          </a:p>
        </p:txBody>
      </p:sp>
      <p:sp>
        <p:nvSpPr>
          <p:cNvPr id="7187" name="Text Box 21"/>
          <p:cNvSpPr txBox="1">
            <a:spLocks noChangeArrowheads="1"/>
          </p:cNvSpPr>
          <p:nvPr/>
        </p:nvSpPr>
        <p:spPr bwMode="auto">
          <a:xfrm>
            <a:off x="2195513" y="4076700"/>
            <a:ext cx="473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/>
              <a:t>H</a:t>
            </a:r>
            <a:endParaRPr lang="ru-RU" sz="3200" b="1" i="1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476375" y="3568700"/>
          <a:ext cx="4318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Формула" r:id="rId6" imgW="152280" imgH="139680" progId="Equation.3">
                  <p:embed/>
                </p:oleObj>
              </mc:Choice>
              <mc:Fallback>
                <p:oleObj name="Формула" r:id="rId6" imgW="152280" imgH="1396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568700"/>
                        <a:ext cx="431800" cy="396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692150"/>
            <a:ext cx="7632700" cy="568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i="1"/>
              <a:t>   </a:t>
            </a:r>
            <a:r>
              <a:rPr lang="ru-RU" b="1" i="1">
                <a:solidFill>
                  <a:srgbClr val="CC3300"/>
                </a:solidFill>
              </a:rPr>
              <a:t>Геометрию</a:t>
            </a:r>
            <a:r>
              <a:rPr lang="ru-RU" b="1" i="1"/>
              <a:t> люблю…  </a:t>
            </a:r>
            <a:br>
              <a:rPr lang="ru-RU" b="1" i="1"/>
            </a:br>
            <a:r>
              <a:rPr lang="ru-RU" b="1" i="1">
                <a:solidFill>
                  <a:srgbClr val="CC3300"/>
                </a:solidFill>
              </a:rPr>
              <a:t>Геометрию</a:t>
            </a:r>
            <a:r>
              <a:rPr lang="ru-RU" b="1" i="1"/>
              <a:t> учу, потому что я люблю.</a:t>
            </a:r>
            <a:br>
              <a:rPr lang="ru-RU" b="1" i="1"/>
            </a:br>
            <a:r>
              <a:rPr lang="ru-RU" b="1" i="1">
                <a:solidFill>
                  <a:srgbClr val="CC3300"/>
                </a:solidFill>
              </a:rPr>
              <a:t>Геометрия </a:t>
            </a:r>
            <a:r>
              <a:rPr lang="ru-RU" b="1" i="1"/>
              <a:t>нужна, без нее нам никуда.</a:t>
            </a:r>
            <a:br>
              <a:rPr lang="ru-RU" b="1" i="1"/>
            </a:br>
            <a:r>
              <a:rPr lang="ru-RU" b="1" i="1"/>
              <a:t>Синус, косинус, окружность – все здесь важно,</a:t>
            </a:r>
            <a:br>
              <a:rPr lang="ru-RU" b="1" i="1"/>
            </a:br>
            <a:r>
              <a:rPr lang="ru-RU" b="1" i="1"/>
              <a:t>Все здесь нужно,</a:t>
            </a:r>
            <a:br>
              <a:rPr lang="ru-RU" b="1" i="1"/>
            </a:br>
            <a:r>
              <a:rPr lang="ru-RU" b="1" i="1"/>
              <a:t>Только надо очень четко все учить и познавать,</a:t>
            </a:r>
            <a:br>
              <a:rPr lang="ru-RU" b="1" i="1"/>
            </a:br>
            <a:r>
              <a:rPr lang="ru-RU" b="1" i="1"/>
              <a:t>Делать вовремя заданья и контрольные решать. </a:t>
            </a:r>
          </a:p>
        </p:txBody>
      </p:sp>
      <p:pic>
        <p:nvPicPr>
          <p:cNvPr id="29703" name="Picture 7" descr="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0"/>
            <a:ext cx="14287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765175"/>
            <a:ext cx="7354887" cy="3887788"/>
          </a:xfrm>
        </p:spPr>
        <p:txBody>
          <a:bodyPr/>
          <a:lstStyle/>
          <a:p>
            <a:pPr eaLnBrk="1" hangingPunct="1"/>
            <a:r>
              <a:rPr lang="ru-RU" sz="9600" b="1" i="1">
                <a:latin typeface="Cambria" pitchFamily="18" charset="0"/>
              </a:rPr>
              <a:t>Тест</a:t>
            </a:r>
          </a:p>
        </p:txBody>
      </p:sp>
      <p:pic>
        <p:nvPicPr>
          <p:cNvPr id="37892" name="Picture 4" descr="3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3716338"/>
            <a:ext cx="32400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AutoShape 5"/>
          <p:cNvSpPr>
            <a:spLocks noChangeArrowheads="1"/>
          </p:cNvSpPr>
          <p:nvPr/>
        </p:nvSpPr>
        <p:spPr bwMode="auto">
          <a:xfrm rot="2191526">
            <a:off x="7092950" y="4292600"/>
            <a:ext cx="1584325" cy="1584325"/>
          </a:xfrm>
          <a:prstGeom prst="rtTriangle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 rot="2372389">
            <a:off x="5838825" y="949325"/>
            <a:ext cx="1214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i="1">
                <a:solidFill>
                  <a:schemeClr val="bg2"/>
                </a:solidFill>
              </a:rPr>
              <a:t>sinA</a:t>
            </a:r>
            <a:endParaRPr lang="ru-RU" sz="2800" b="1" i="1">
              <a:solidFill>
                <a:schemeClr val="bg2"/>
              </a:solidFill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 rot="2306110" flipV="1">
            <a:off x="1258888" y="4221163"/>
            <a:ext cx="1176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3200" b="1" i="1">
                <a:solidFill>
                  <a:schemeClr val="accent2"/>
                </a:solidFill>
              </a:rPr>
              <a:t>cosB</a:t>
            </a:r>
            <a:endParaRPr lang="ru-RU" sz="3200" b="1" i="1">
              <a:solidFill>
                <a:schemeClr val="accent2"/>
              </a:solidFill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3924300" y="6092825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31752" name="Text Box 9"/>
          <p:cNvSpPr txBox="1">
            <a:spLocks noChangeArrowheads="1"/>
          </p:cNvSpPr>
          <p:nvPr/>
        </p:nvSpPr>
        <p:spPr bwMode="auto">
          <a:xfrm rot="-3130131">
            <a:off x="2707481" y="640557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800" b="1" i="1">
                <a:solidFill>
                  <a:srgbClr val="3F9197"/>
                </a:solidFill>
              </a:rPr>
              <a:t>sin30°=?</a:t>
            </a:r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4067175" y="611346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3995738" y="6165850"/>
            <a:ext cx="1512887" cy="366713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 rot="10800000">
            <a:off x="3924300" y="6084888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b="1" i="1"/>
              <a:t>cos60°=?</a:t>
            </a:r>
          </a:p>
        </p:txBody>
      </p:sp>
      <p:sp>
        <p:nvSpPr>
          <p:cNvPr id="37902" name="AutoShape 14"/>
          <p:cNvSpPr>
            <a:spLocks noChangeArrowheads="1"/>
          </p:cNvSpPr>
          <p:nvPr/>
        </p:nvSpPr>
        <p:spPr bwMode="auto">
          <a:xfrm rot="13192451">
            <a:off x="1258888" y="1341438"/>
            <a:ext cx="914400" cy="914400"/>
          </a:xfrm>
          <a:prstGeom prst="rtTriangl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60001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/>
          </a:p>
        </p:txBody>
      </p:sp>
      <p:sp>
        <p:nvSpPr>
          <p:cNvPr id="31757" name="Text Box 15"/>
          <p:cNvSpPr txBox="1">
            <a:spLocks noChangeArrowheads="1"/>
          </p:cNvSpPr>
          <p:nvPr/>
        </p:nvSpPr>
        <p:spPr bwMode="auto">
          <a:xfrm>
            <a:off x="7720013" y="1884363"/>
            <a:ext cx="77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b="1" i="1">
                <a:solidFill>
                  <a:srgbClr val="808000"/>
                </a:solidFill>
              </a:rPr>
              <a:t>tgB</a:t>
            </a:r>
            <a:endParaRPr lang="ru-RU" sz="2800" b="1" i="1">
              <a:solidFill>
                <a:srgbClr val="808000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9" grpId="0" animBg="1"/>
      <p:bldP spid="379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/>
              <a:t>№1</a:t>
            </a:r>
          </a:p>
        </p:txBody>
      </p:sp>
      <p:sp>
        <p:nvSpPr>
          <p:cNvPr id="820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  <a:endParaRPr lang="ru-RU" sz="1800" b="1" i="1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ru-RU"/>
              <a:t>    Найдите синус     А  </a:t>
            </a:r>
            <a:r>
              <a:rPr lang="ru-RU">
                <a:sym typeface="Wingdings 3" pitchFamily="18" charset="2"/>
              </a:rPr>
              <a:t></a:t>
            </a:r>
            <a:r>
              <a:rPr lang="ru-RU"/>
              <a:t>АВС,   С=90°, если ВС=4, АВ= 5.</a:t>
            </a:r>
          </a:p>
          <a:p>
            <a:pPr eaLnBrk="1" hangingPunct="1">
              <a:buFontTx/>
              <a:buNone/>
            </a:pPr>
            <a:endParaRPr lang="ru-RU"/>
          </a:p>
        </p:txBody>
      </p:sp>
      <p:sp>
        <p:nvSpPr>
          <p:cNvPr id="820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  <a:endParaRPr lang="en-US" sz="40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/>
              <a:t>  Найдите косинус    В  </a:t>
            </a:r>
            <a:r>
              <a:rPr lang="ru-RU">
                <a:sym typeface="Wingdings 3" pitchFamily="18" charset="2"/>
              </a:rPr>
              <a:t></a:t>
            </a:r>
            <a:r>
              <a:rPr lang="ru-RU"/>
              <a:t>АВС,    С=90°, если ВС=3, АВ= 5</a:t>
            </a:r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/>
        </p:nvGraphicFramePr>
        <p:xfrm>
          <a:off x="755650" y="3487738"/>
          <a:ext cx="3095625" cy="224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Формула" r:id="rId3" imgW="685800" imgH="812520" progId="Equation.3">
                  <p:embed/>
                </p:oleObj>
              </mc:Choice>
              <mc:Fallback>
                <p:oleObj name="Формула" r:id="rId3" imgW="685800" imgH="8125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487738"/>
                        <a:ext cx="3095625" cy="2246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Rectangle 9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5" name="Object 8"/>
          <p:cNvGraphicFramePr>
            <a:graphicFrameLocks noChangeAspect="1"/>
          </p:cNvGraphicFramePr>
          <p:nvPr/>
        </p:nvGraphicFramePr>
        <p:xfrm>
          <a:off x="5508625" y="3440113"/>
          <a:ext cx="2519363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Формула" r:id="rId5" imgW="672840" imgH="812520" progId="Equation.3">
                  <p:embed/>
                </p:oleObj>
              </mc:Choice>
              <mc:Fallback>
                <p:oleObj name="Формула" r:id="rId5" imgW="672840" imgH="8125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3440113"/>
                        <a:ext cx="2519363" cy="217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5" name="Rectangle 11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6" name="Object 10"/>
          <p:cNvGraphicFramePr>
            <a:graphicFrameLocks noChangeAspect="1"/>
          </p:cNvGraphicFramePr>
          <p:nvPr/>
        </p:nvGraphicFramePr>
        <p:xfrm>
          <a:off x="3492500" y="2133600"/>
          <a:ext cx="43180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0" name="Формула" r:id="rId7" imgW="164957" imgH="152268" progId="Equation.3">
                  <p:embed/>
                </p:oleObj>
              </mc:Choice>
              <mc:Fallback>
                <p:oleObj name="Формула" r:id="rId7" imgW="164957" imgH="15226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2133600"/>
                        <a:ext cx="431800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6" name="Rectangle 13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7" name="Object 12"/>
          <p:cNvGraphicFramePr>
            <a:graphicFrameLocks noChangeAspect="1"/>
          </p:cNvGraphicFramePr>
          <p:nvPr/>
        </p:nvGraphicFramePr>
        <p:xfrm>
          <a:off x="1979613" y="2492375"/>
          <a:ext cx="360362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Формула" r:id="rId9" imgW="164957" imgH="152268" progId="Equation.3">
                  <p:embed/>
                </p:oleObj>
              </mc:Choice>
              <mc:Fallback>
                <p:oleObj name="Формула" r:id="rId9" imgW="164957" imgH="15226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2492375"/>
                        <a:ext cx="360362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8" name="Object 14"/>
          <p:cNvGraphicFramePr>
            <a:graphicFrameLocks noChangeAspect="1"/>
          </p:cNvGraphicFramePr>
          <p:nvPr/>
        </p:nvGraphicFramePr>
        <p:xfrm>
          <a:off x="7812088" y="1989138"/>
          <a:ext cx="287337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Формула" r:id="rId10" imgW="164957" imgH="152268" progId="Equation.3">
                  <p:embed/>
                </p:oleObj>
              </mc:Choice>
              <mc:Fallback>
                <p:oleObj name="Формула" r:id="rId10" imgW="164957" imgH="152268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1989138"/>
                        <a:ext cx="287337" cy="439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8" name="Rectangle 17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8199" name="Object 16"/>
          <p:cNvGraphicFramePr>
            <a:graphicFrameLocks noChangeAspect="1"/>
          </p:cNvGraphicFramePr>
          <p:nvPr/>
        </p:nvGraphicFramePr>
        <p:xfrm>
          <a:off x="6227763" y="2349500"/>
          <a:ext cx="36036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Формула" r:id="rId11" imgW="164957" imgH="152268" progId="Equation.3">
                  <p:embed/>
                </p:oleObj>
              </mc:Choice>
              <mc:Fallback>
                <p:oleObj name="Формула" r:id="rId11" imgW="164957" imgH="152268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2349500"/>
                        <a:ext cx="36036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9" name="Picture 18" descr="37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14313"/>
            <a:ext cx="11588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0" name="Line 21"/>
          <p:cNvSpPr>
            <a:spLocks noChangeShapeType="1"/>
          </p:cNvSpPr>
          <p:nvPr/>
        </p:nvSpPr>
        <p:spPr bwMode="auto">
          <a:xfrm>
            <a:off x="4643438" y="2060575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№2</a:t>
            </a:r>
            <a:br>
              <a:rPr lang="ru-RU" b="1" i="1"/>
            </a:br>
            <a:r>
              <a:rPr lang="ru-RU" sz="4000" b="1" i="1"/>
              <a:t>Найдите       , если</a:t>
            </a:r>
            <a:r>
              <a:rPr lang="ru-RU" sz="4000"/>
              <a:t> </a:t>
            </a:r>
          </a:p>
        </p:txBody>
      </p:sp>
      <p:sp>
        <p:nvSpPr>
          <p:cNvPr id="9224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</p:txBody>
      </p:sp>
      <p:sp>
        <p:nvSpPr>
          <p:cNvPr id="922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  <a:endParaRPr lang="en-US" sz="4000" b="1" i="1">
              <a:solidFill>
                <a:schemeClr val="accent2"/>
              </a:solidFill>
            </a:endParaRPr>
          </a:p>
        </p:txBody>
      </p:sp>
      <p:sp>
        <p:nvSpPr>
          <p:cNvPr id="9226" name="Rectangle 5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4572000" y="887413"/>
          <a:ext cx="936625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8" name="Формула" r:id="rId3" imgW="279158" imgH="177646" progId="Equation.3">
                  <p:embed/>
                </p:oleObj>
              </mc:Choice>
              <mc:Fallback>
                <p:oleObj name="Формула" r:id="rId3" imgW="279158" imgH="17764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887413"/>
                        <a:ext cx="936625" cy="703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9219" name="Object 10"/>
          <p:cNvGraphicFramePr>
            <a:graphicFrameLocks noChangeAspect="1"/>
          </p:cNvGraphicFramePr>
          <p:nvPr/>
        </p:nvGraphicFramePr>
        <p:xfrm>
          <a:off x="1139825" y="2136775"/>
          <a:ext cx="2543175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9" name="Формула" r:id="rId5" imgW="660240" imgH="393480" progId="Equation.3">
                  <p:embed/>
                </p:oleObj>
              </mc:Choice>
              <mc:Fallback>
                <p:oleObj name="Формула" r:id="rId5" imgW="66024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2136775"/>
                        <a:ext cx="2543175" cy="1358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8" name="Rectangle 13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9220" name="Object 12"/>
          <p:cNvGraphicFramePr>
            <a:graphicFrameLocks noChangeAspect="1"/>
          </p:cNvGraphicFramePr>
          <p:nvPr/>
        </p:nvGraphicFramePr>
        <p:xfrm>
          <a:off x="1201738" y="3573463"/>
          <a:ext cx="2503487" cy="273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Формула" r:id="rId7" imgW="736560" imgH="812520" progId="Equation.3">
                  <p:embed/>
                </p:oleObj>
              </mc:Choice>
              <mc:Fallback>
                <p:oleObj name="Формула" r:id="rId7" imgW="736560" imgH="81252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738" y="3573463"/>
                        <a:ext cx="2503487" cy="273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Rectangle 15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9221" name="Object 14"/>
          <p:cNvGraphicFramePr>
            <a:graphicFrameLocks noChangeAspect="1"/>
          </p:cNvGraphicFramePr>
          <p:nvPr/>
        </p:nvGraphicFramePr>
        <p:xfrm>
          <a:off x="5435600" y="2028825"/>
          <a:ext cx="237648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Формула" r:id="rId9" imgW="685800" imgH="393700" progId="Equation.3">
                  <p:embed/>
                </p:oleObj>
              </mc:Choice>
              <mc:Fallback>
                <p:oleObj name="Формула" r:id="rId9" imgW="685800" imgH="3937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028825"/>
                        <a:ext cx="2376488" cy="132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Rectangle 17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9222" name="Object 16"/>
          <p:cNvGraphicFramePr>
            <a:graphicFrameLocks noChangeAspect="1"/>
          </p:cNvGraphicFramePr>
          <p:nvPr/>
        </p:nvGraphicFramePr>
        <p:xfrm>
          <a:off x="5292725" y="3500438"/>
          <a:ext cx="2879725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Формула" r:id="rId11" imgW="736560" imgH="812520" progId="Equation.3">
                  <p:embed/>
                </p:oleObj>
              </mc:Choice>
              <mc:Fallback>
                <p:oleObj name="Формула" r:id="rId11" imgW="736560" imgH="8125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500438"/>
                        <a:ext cx="2879725" cy="2879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1" name="Picture 18" descr="37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188913"/>
            <a:ext cx="1401762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9"/>
          <p:cNvSpPr>
            <a:spLocks noChangeShapeType="1"/>
          </p:cNvSpPr>
          <p:nvPr/>
        </p:nvSpPr>
        <p:spPr bwMode="auto">
          <a:xfrm>
            <a:off x="4716463" y="2565400"/>
            <a:ext cx="0" cy="3671888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i="1"/>
              <a:t>№3</a:t>
            </a:r>
          </a:p>
        </p:txBody>
      </p:sp>
      <p:sp>
        <p:nvSpPr>
          <p:cNvPr id="1024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600200"/>
            <a:ext cx="3668712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/>
              <a:t>        </a:t>
            </a:r>
            <a:r>
              <a:rPr lang="ru-RU" sz="3600" b="1" i="1">
                <a:solidFill>
                  <a:srgbClr val="CC3300"/>
                </a:solidFill>
              </a:rPr>
              <a:t>Вариант1</a:t>
            </a:r>
            <a:endParaRPr lang="ru-RU" sz="1600" b="1" i="1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ru-RU" sz="2400"/>
              <a:t> Дано:</a:t>
            </a:r>
            <a:r>
              <a:rPr lang="ru-RU" sz="2400">
                <a:sym typeface="Wingdings 3" pitchFamily="18" charset="2"/>
              </a:rPr>
              <a:t></a:t>
            </a:r>
            <a:r>
              <a:rPr lang="ru-RU" sz="2400"/>
              <a:t>АВС,ВС=5см            </a:t>
            </a:r>
          </a:p>
          <a:p>
            <a:pPr eaLnBrk="1" hangingPunct="1">
              <a:buFontTx/>
              <a:buNone/>
            </a:pPr>
            <a:r>
              <a:rPr lang="ru-RU" sz="2400"/>
              <a:t>         С=90°,    А=41°</a:t>
            </a:r>
          </a:p>
          <a:p>
            <a:pPr eaLnBrk="1" hangingPunct="1">
              <a:buFontTx/>
              <a:buNone/>
            </a:pPr>
            <a:r>
              <a:rPr lang="ru-RU" sz="2400"/>
              <a:t>   Найти: АС</a:t>
            </a:r>
          </a:p>
          <a:p>
            <a:pPr eaLnBrk="1" hangingPunct="1">
              <a:buFontTx/>
              <a:buNone/>
            </a:pPr>
            <a:r>
              <a:rPr lang="ru-RU" sz="2400"/>
              <a:t>  а) 5* </a:t>
            </a:r>
            <a:r>
              <a:rPr lang="en-US" sz="2400"/>
              <a:t>cos</a:t>
            </a:r>
            <a:r>
              <a:rPr lang="ru-RU" sz="2400"/>
              <a:t>41°;</a:t>
            </a:r>
          </a:p>
          <a:p>
            <a:pPr eaLnBrk="1" hangingPunct="1">
              <a:buFontTx/>
              <a:buNone/>
            </a:pPr>
            <a:r>
              <a:rPr lang="ru-RU" sz="2400"/>
              <a:t>  б) 5:</a:t>
            </a:r>
            <a:r>
              <a:rPr lang="en-US" sz="2400"/>
              <a:t>tg</a:t>
            </a:r>
            <a:r>
              <a:rPr lang="ru-RU" sz="2400"/>
              <a:t>41°;</a:t>
            </a:r>
          </a:p>
          <a:p>
            <a:pPr eaLnBrk="1" hangingPunct="1">
              <a:buFontTx/>
              <a:buNone/>
            </a:pPr>
            <a:r>
              <a:rPr lang="ru-RU" sz="2400"/>
              <a:t>  с) 5* </a:t>
            </a:r>
            <a:r>
              <a:rPr lang="en-US" sz="2400"/>
              <a:t>tg</a:t>
            </a:r>
            <a:r>
              <a:rPr lang="ru-RU" sz="2400"/>
              <a:t>41°; </a:t>
            </a:r>
          </a:p>
          <a:p>
            <a:pPr eaLnBrk="1" hangingPunct="1">
              <a:buFontTx/>
              <a:buNone/>
            </a:pPr>
            <a:r>
              <a:rPr lang="ru-RU" sz="2400"/>
              <a:t>  г) 5: </a:t>
            </a:r>
            <a:r>
              <a:rPr lang="en-US" sz="2400"/>
              <a:t>sin</a:t>
            </a:r>
            <a:r>
              <a:rPr lang="ru-RU" sz="2400"/>
              <a:t>41°. </a:t>
            </a:r>
          </a:p>
        </p:txBody>
      </p:sp>
      <p:sp>
        <p:nvSpPr>
          <p:cNvPr id="10248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2400"/>
              <a:t>       </a:t>
            </a:r>
            <a:r>
              <a:rPr lang="ru-RU" sz="3600" b="1" i="1">
                <a:solidFill>
                  <a:schemeClr val="accent2"/>
                </a:solidFill>
              </a:rPr>
              <a:t>Вариант2</a:t>
            </a:r>
            <a:endParaRPr lang="en-US" sz="36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sz="2400"/>
              <a:t> Дано: </a:t>
            </a:r>
            <a:r>
              <a:rPr lang="ru-RU" sz="2400">
                <a:sym typeface="Wingdings 3" pitchFamily="18" charset="2"/>
              </a:rPr>
              <a:t></a:t>
            </a:r>
            <a:r>
              <a:rPr lang="ru-RU" sz="2400"/>
              <a:t>АВС,ВС=9см   </a:t>
            </a:r>
          </a:p>
          <a:p>
            <a:pPr eaLnBrk="1" hangingPunct="1">
              <a:buFontTx/>
              <a:buNone/>
            </a:pPr>
            <a:r>
              <a:rPr lang="ru-RU" sz="2400"/>
              <a:t>       С=90°,     В=49°</a:t>
            </a:r>
          </a:p>
          <a:p>
            <a:pPr eaLnBrk="1" hangingPunct="1">
              <a:buFontTx/>
              <a:buNone/>
            </a:pPr>
            <a:r>
              <a:rPr lang="ru-RU" sz="2400"/>
              <a:t>   Найти: АС</a:t>
            </a:r>
          </a:p>
          <a:p>
            <a:pPr eaLnBrk="1" hangingPunct="1">
              <a:buFontTx/>
              <a:buNone/>
            </a:pPr>
            <a:r>
              <a:rPr lang="ru-RU" sz="2400"/>
              <a:t>а) 9: </a:t>
            </a:r>
            <a:r>
              <a:rPr lang="en-US" sz="2400"/>
              <a:t>tg</a:t>
            </a:r>
            <a:r>
              <a:rPr lang="ru-RU" sz="2400"/>
              <a:t>49°;  </a:t>
            </a:r>
          </a:p>
          <a:p>
            <a:pPr eaLnBrk="1" hangingPunct="1">
              <a:buFontTx/>
              <a:buNone/>
            </a:pPr>
            <a:r>
              <a:rPr lang="ru-RU" sz="2400"/>
              <a:t>б) 9*</a:t>
            </a:r>
            <a:r>
              <a:rPr lang="en-US" sz="2400"/>
              <a:t>cos</a:t>
            </a:r>
            <a:r>
              <a:rPr lang="ru-RU" sz="2400"/>
              <a:t>49°;</a:t>
            </a:r>
          </a:p>
          <a:p>
            <a:pPr eaLnBrk="1" hangingPunct="1">
              <a:buFontTx/>
              <a:buNone/>
            </a:pPr>
            <a:r>
              <a:rPr lang="ru-RU" sz="2400"/>
              <a:t>в) 9: </a:t>
            </a:r>
            <a:r>
              <a:rPr lang="en-US" sz="2400"/>
              <a:t>sin</a:t>
            </a:r>
            <a:r>
              <a:rPr lang="ru-RU" sz="2400"/>
              <a:t>49°; </a:t>
            </a:r>
          </a:p>
          <a:p>
            <a:pPr eaLnBrk="1" hangingPunct="1">
              <a:buFontTx/>
              <a:buNone/>
            </a:pPr>
            <a:r>
              <a:rPr lang="ru-RU" sz="2400"/>
              <a:t>г) 9* </a:t>
            </a:r>
            <a:r>
              <a:rPr lang="en-US" sz="2400"/>
              <a:t>tg</a:t>
            </a:r>
            <a:r>
              <a:rPr lang="ru-RU" sz="2400"/>
              <a:t>49°.</a:t>
            </a:r>
          </a:p>
        </p:txBody>
      </p: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/>
        </p:nvGraphicFramePr>
        <p:xfrm>
          <a:off x="1187450" y="2636838"/>
          <a:ext cx="43180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Формула" r:id="rId3" imgW="164957" imgH="152268" progId="Equation.3">
                  <p:embed/>
                </p:oleObj>
              </mc:Choice>
              <mc:Fallback>
                <p:oleObj name="Формула" r:id="rId3" imgW="164957" imgH="15226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636838"/>
                        <a:ext cx="431800" cy="404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9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0243" name="Object 8"/>
          <p:cNvGraphicFramePr>
            <a:graphicFrameLocks noChangeAspect="1"/>
          </p:cNvGraphicFramePr>
          <p:nvPr/>
        </p:nvGraphicFramePr>
        <p:xfrm>
          <a:off x="2555875" y="2636838"/>
          <a:ext cx="433388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Формула" r:id="rId5" imgW="164957" imgH="152268" progId="Equation.3">
                  <p:embed/>
                </p:oleObj>
              </mc:Choice>
              <mc:Fallback>
                <p:oleObj name="Формула" r:id="rId5" imgW="164957" imgH="15226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636838"/>
                        <a:ext cx="433388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0244" name="Object 10"/>
          <p:cNvGraphicFramePr>
            <a:graphicFrameLocks noChangeAspect="1"/>
          </p:cNvGraphicFramePr>
          <p:nvPr/>
        </p:nvGraphicFramePr>
        <p:xfrm>
          <a:off x="4859338" y="2636838"/>
          <a:ext cx="504825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Формула" r:id="rId6" imgW="164957" imgH="152268" progId="Equation.3">
                  <p:embed/>
                </p:oleObj>
              </mc:Choice>
              <mc:Fallback>
                <p:oleObj name="Формула" r:id="rId6" imgW="164957" imgH="15226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636838"/>
                        <a:ext cx="504825" cy="474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2" name="Rectangle 13"/>
          <p:cNvSpPr>
            <a:spLocks noChangeArrowheads="1"/>
          </p:cNvSpPr>
          <p:nvPr/>
        </p:nvSpPr>
        <p:spPr bwMode="auto">
          <a:xfrm>
            <a:off x="0" y="3352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0245" name="Object 12"/>
          <p:cNvGraphicFramePr>
            <a:graphicFrameLocks noChangeAspect="1"/>
          </p:cNvGraphicFramePr>
          <p:nvPr/>
        </p:nvGraphicFramePr>
        <p:xfrm>
          <a:off x="6227763" y="2636838"/>
          <a:ext cx="4318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Формула" r:id="rId7" imgW="164957" imgH="152268" progId="Equation.3">
                  <p:embed/>
                </p:oleObj>
              </mc:Choice>
              <mc:Fallback>
                <p:oleObj name="Формула" r:id="rId7" imgW="164957" imgH="15226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2636838"/>
                        <a:ext cx="4318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3" name="Picture 14" descr="3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88913"/>
            <a:ext cx="12461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Line 17"/>
          <p:cNvSpPr>
            <a:spLocks noChangeShapeType="1"/>
          </p:cNvSpPr>
          <p:nvPr/>
        </p:nvSpPr>
        <p:spPr bwMode="auto">
          <a:xfrm>
            <a:off x="4427538" y="2205038"/>
            <a:ext cx="0" cy="4103687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74638"/>
            <a:ext cx="7354887" cy="1143000"/>
          </a:xfrm>
        </p:spPr>
        <p:txBody>
          <a:bodyPr/>
          <a:lstStyle/>
          <a:p>
            <a:pPr eaLnBrk="1" hangingPunct="1"/>
            <a:r>
              <a:rPr lang="ru-RU" sz="3200" b="1" i="1"/>
              <a:t>№4</a:t>
            </a:r>
            <a:br>
              <a:rPr lang="ru-RU" sz="3200" b="1" i="1"/>
            </a:br>
            <a:r>
              <a:rPr lang="ru-RU" sz="3200" b="1" i="1"/>
              <a:t>Для данного треугольника </a:t>
            </a:r>
            <a:br>
              <a:rPr lang="en-US" sz="3200" b="1" i="1"/>
            </a:br>
            <a:r>
              <a:rPr lang="ru-RU" sz="3200" b="1" i="1"/>
              <a:t>справедливо равенство</a:t>
            </a:r>
            <a:r>
              <a:rPr lang="ru-RU" sz="4000"/>
              <a:t> </a:t>
            </a:r>
          </a:p>
        </p:txBody>
      </p:sp>
      <p:sp>
        <p:nvSpPr>
          <p:cNvPr id="11271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</p:txBody>
      </p:sp>
      <p:sp>
        <p:nvSpPr>
          <p:cNvPr id="11272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/>
              <a:t>  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  <a:endParaRPr lang="en-US" sz="4000" b="1" i="1">
              <a:solidFill>
                <a:schemeClr val="accent2"/>
              </a:solidFill>
            </a:endParaRPr>
          </a:p>
        </p:txBody>
      </p:sp>
      <p:sp>
        <p:nvSpPr>
          <p:cNvPr id="11273" name="AutoShape 6"/>
          <p:cNvSpPr>
            <a:spLocks noChangeArrowheads="1"/>
          </p:cNvSpPr>
          <p:nvPr/>
        </p:nvSpPr>
        <p:spPr bwMode="auto">
          <a:xfrm>
            <a:off x="1187450" y="2420938"/>
            <a:ext cx="2232025" cy="10795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900113" y="2728913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a</a:t>
            </a:r>
            <a:endParaRPr lang="ru-RU"/>
          </a:p>
        </p:txBody>
      </p:sp>
      <p:sp>
        <p:nvSpPr>
          <p:cNvPr id="11275" name="Text Box 8"/>
          <p:cNvSpPr txBox="1">
            <a:spLocks noChangeArrowheads="1"/>
          </p:cNvSpPr>
          <p:nvPr/>
        </p:nvSpPr>
        <p:spPr bwMode="auto">
          <a:xfrm>
            <a:off x="2032000" y="3500438"/>
            <a:ext cx="379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b</a:t>
            </a:r>
            <a:endParaRPr lang="ru-RU"/>
          </a:p>
        </p:txBody>
      </p:sp>
      <p:sp>
        <p:nvSpPr>
          <p:cNvPr id="11276" name="Text Box 9"/>
          <p:cNvSpPr txBox="1">
            <a:spLocks noChangeArrowheads="1"/>
          </p:cNvSpPr>
          <p:nvPr/>
        </p:nvSpPr>
        <p:spPr bwMode="auto">
          <a:xfrm>
            <a:off x="2176463" y="2492375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</a:t>
            </a:r>
            <a:endParaRPr lang="ru-RU"/>
          </a:p>
        </p:txBody>
      </p:sp>
      <p:sp>
        <p:nvSpPr>
          <p:cNvPr id="11277" name="Line 10"/>
          <p:cNvSpPr>
            <a:spLocks noChangeShapeType="1"/>
          </p:cNvSpPr>
          <p:nvPr/>
        </p:nvSpPr>
        <p:spPr bwMode="auto">
          <a:xfrm>
            <a:off x="1187450" y="32845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8" name="Line 11"/>
          <p:cNvSpPr>
            <a:spLocks noChangeShapeType="1"/>
          </p:cNvSpPr>
          <p:nvPr/>
        </p:nvSpPr>
        <p:spPr bwMode="auto">
          <a:xfrm>
            <a:off x="1331913" y="32845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9" name="Rectangle 13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1266" name="Object 12"/>
          <p:cNvGraphicFramePr>
            <a:graphicFrameLocks noChangeAspect="1"/>
          </p:cNvGraphicFramePr>
          <p:nvPr/>
        </p:nvGraphicFramePr>
        <p:xfrm>
          <a:off x="1285875" y="2714625"/>
          <a:ext cx="3587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Формула" r:id="rId3" imgW="152334" imgH="139639" progId="Equation.3">
                  <p:embed/>
                </p:oleObj>
              </mc:Choice>
              <mc:Fallback>
                <p:oleObj name="Формула" r:id="rId3" imgW="152334" imgH="139639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2714625"/>
                        <a:ext cx="358775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0" name="Rectangle 18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1267" name="Object 17"/>
          <p:cNvGraphicFramePr>
            <a:graphicFrameLocks noChangeAspect="1"/>
          </p:cNvGraphicFramePr>
          <p:nvPr/>
        </p:nvGraphicFramePr>
        <p:xfrm>
          <a:off x="1042988" y="3933825"/>
          <a:ext cx="2808287" cy="255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Формула" r:id="rId5" imgW="952200" imgH="888840" progId="Equation.3">
                  <p:embed/>
                </p:oleObj>
              </mc:Choice>
              <mc:Fallback>
                <p:oleObj name="Формула" r:id="rId5" imgW="952200" imgH="88884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933825"/>
                        <a:ext cx="2808287" cy="2554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1" name="AutoShape 19"/>
          <p:cNvSpPr>
            <a:spLocks noChangeArrowheads="1"/>
          </p:cNvSpPr>
          <p:nvPr/>
        </p:nvSpPr>
        <p:spPr bwMode="auto">
          <a:xfrm>
            <a:off x="5795963" y="2276475"/>
            <a:ext cx="2376487" cy="1152525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>
            <a:off x="5508625" y="2584450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b</a:t>
            </a:r>
            <a:endParaRPr lang="ru-RU"/>
          </a:p>
        </p:txBody>
      </p:sp>
      <p:sp>
        <p:nvSpPr>
          <p:cNvPr id="11283" name="Text Box 21"/>
          <p:cNvSpPr txBox="1">
            <a:spLocks noChangeArrowheads="1"/>
          </p:cNvSpPr>
          <p:nvPr/>
        </p:nvSpPr>
        <p:spPr bwMode="auto">
          <a:xfrm>
            <a:off x="6948488" y="2492375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a</a:t>
            </a:r>
            <a:endParaRPr lang="ru-RU"/>
          </a:p>
        </p:txBody>
      </p:sp>
      <p:sp>
        <p:nvSpPr>
          <p:cNvPr id="11284" name="Text Box 22"/>
          <p:cNvSpPr txBox="1">
            <a:spLocks noChangeArrowheads="1"/>
          </p:cNvSpPr>
          <p:nvPr/>
        </p:nvSpPr>
        <p:spPr bwMode="auto">
          <a:xfrm>
            <a:off x="6711950" y="3357563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c</a:t>
            </a:r>
            <a:endParaRPr lang="ru-RU"/>
          </a:p>
        </p:txBody>
      </p:sp>
      <p:sp>
        <p:nvSpPr>
          <p:cNvPr id="11285" name="Rectangle 24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1268" name="Object 23"/>
          <p:cNvGraphicFramePr>
            <a:graphicFrameLocks noChangeAspect="1"/>
          </p:cNvGraphicFramePr>
          <p:nvPr/>
        </p:nvGraphicFramePr>
        <p:xfrm>
          <a:off x="5867400" y="2497138"/>
          <a:ext cx="360363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Формула" r:id="rId7" imgW="152334" imgH="139639" progId="Equation.3">
                  <p:embed/>
                </p:oleObj>
              </mc:Choice>
              <mc:Fallback>
                <p:oleObj name="Формула" r:id="rId7" imgW="152334" imgH="139639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497138"/>
                        <a:ext cx="360363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6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1269" name="Object 25"/>
          <p:cNvGraphicFramePr>
            <a:graphicFrameLocks noChangeAspect="1"/>
          </p:cNvGraphicFramePr>
          <p:nvPr/>
        </p:nvGraphicFramePr>
        <p:xfrm>
          <a:off x="5435600" y="3789363"/>
          <a:ext cx="2736850" cy="266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Формула" r:id="rId9" imgW="939600" imgH="888840" progId="Equation.3">
                  <p:embed/>
                </p:oleObj>
              </mc:Choice>
              <mc:Fallback>
                <p:oleObj name="Формула" r:id="rId9" imgW="939600" imgH="88884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3789363"/>
                        <a:ext cx="2736850" cy="2663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7" name="Line 27"/>
          <p:cNvSpPr>
            <a:spLocks noChangeShapeType="1"/>
          </p:cNvSpPr>
          <p:nvPr/>
        </p:nvSpPr>
        <p:spPr bwMode="auto">
          <a:xfrm>
            <a:off x="5795963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8" name="Line 29"/>
          <p:cNvSpPr>
            <a:spLocks noChangeShapeType="1"/>
          </p:cNvSpPr>
          <p:nvPr/>
        </p:nvSpPr>
        <p:spPr bwMode="auto">
          <a:xfrm>
            <a:off x="6011863" y="32131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89" name="Picture 30" descr="3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260350"/>
            <a:ext cx="1316037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90" name="Line 29"/>
          <p:cNvSpPr>
            <a:spLocks noChangeShapeType="1"/>
          </p:cNvSpPr>
          <p:nvPr/>
        </p:nvSpPr>
        <p:spPr bwMode="auto">
          <a:xfrm>
            <a:off x="4572000" y="2349500"/>
            <a:ext cx="0" cy="4175125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76250"/>
            <a:ext cx="7343775" cy="5649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400"/>
              <a:t>  </a:t>
            </a:r>
            <a:r>
              <a:rPr lang="ru-RU" sz="4400" i="1"/>
              <a:t>«Образование – это не количество прослушанных уроков, а количество понятых. Так что, если хотите идти вперед, то поспешайте медленно и будьте внимательны»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274638"/>
            <a:ext cx="7715250" cy="1143000"/>
          </a:xfrm>
        </p:spPr>
        <p:txBody>
          <a:bodyPr/>
          <a:lstStyle/>
          <a:p>
            <a:pPr eaLnBrk="1" hangingPunct="1"/>
            <a:r>
              <a:rPr lang="ru-RU" sz="3600" b="1" i="1"/>
              <a:t>№5</a:t>
            </a:r>
            <a:br>
              <a:rPr lang="ru-RU" sz="3600" b="1" i="1"/>
            </a:br>
            <a:r>
              <a:rPr lang="ru-RU" sz="3600" b="1" i="1"/>
              <a:t>Вычислите значение</a:t>
            </a:r>
            <a:br>
              <a:rPr lang="en-US" sz="3600" b="1" i="1"/>
            </a:br>
            <a:r>
              <a:rPr lang="ru-RU" sz="3600" b="1" i="1"/>
              <a:t> выражения</a:t>
            </a: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600200"/>
            <a:ext cx="37401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  <a:endParaRPr lang="ru-RU" sz="1800" b="1" i="1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     а) -2,25;</a:t>
            </a:r>
          </a:p>
          <a:p>
            <a:pPr eaLnBrk="1" hangingPunct="1">
              <a:buFontTx/>
              <a:buNone/>
            </a:pPr>
            <a:r>
              <a:rPr lang="ru-RU"/>
              <a:t>     б) -1,25; </a:t>
            </a:r>
          </a:p>
          <a:p>
            <a:pPr eaLnBrk="1" hangingPunct="1">
              <a:buFontTx/>
              <a:buNone/>
            </a:pPr>
            <a:r>
              <a:rPr lang="ru-RU"/>
              <a:t>     в) -0,75; </a:t>
            </a:r>
          </a:p>
          <a:p>
            <a:pPr eaLnBrk="1" hangingPunct="1">
              <a:buFontTx/>
              <a:buNone/>
            </a:pPr>
            <a:r>
              <a:rPr lang="ru-RU"/>
              <a:t>     г) -1,5.</a:t>
            </a:r>
          </a:p>
        </p:txBody>
      </p:sp>
      <p:sp>
        <p:nvSpPr>
          <p:cNvPr id="12294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  <a:endParaRPr lang="en-US" sz="4000" b="1" i="1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endParaRPr lang="ru-RU"/>
          </a:p>
          <a:p>
            <a:pPr eaLnBrk="1" hangingPunct="1">
              <a:buFontTx/>
              <a:buNone/>
            </a:pPr>
            <a:r>
              <a:rPr lang="ru-RU"/>
              <a:t>        а)  -2; </a:t>
            </a:r>
          </a:p>
          <a:p>
            <a:pPr eaLnBrk="1" hangingPunct="1">
              <a:buFontTx/>
              <a:buNone/>
            </a:pPr>
            <a:r>
              <a:rPr lang="ru-RU"/>
              <a:t>        б) -3; </a:t>
            </a:r>
          </a:p>
          <a:p>
            <a:pPr eaLnBrk="1" hangingPunct="1">
              <a:buFontTx/>
              <a:buNone/>
            </a:pPr>
            <a:r>
              <a:rPr lang="ru-RU"/>
              <a:t>        в) -1,5; </a:t>
            </a:r>
          </a:p>
          <a:p>
            <a:pPr eaLnBrk="1" hangingPunct="1">
              <a:buFontTx/>
              <a:buNone/>
            </a:pPr>
            <a:r>
              <a:rPr lang="ru-RU"/>
              <a:t>        г) -2,5. 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2290" name="Object 6"/>
          <p:cNvGraphicFramePr>
            <a:graphicFrameLocks noChangeAspect="1"/>
          </p:cNvGraphicFramePr>
          <p:nvPr/>
        </p:nvGraphicFramePr>
        <p:xfrm>
          <a:off x="827088" y="2349500"/>
          <a:ext cx="367347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Формула" r:id="rId3" imgW="1206500" imgH="228600" progId="Equation.3">
                  <p:embed/>
                </p:oleObj>
              </mc:Choice>
              <mc:Fallback>
                <p:oleObj name="Формула" r:id="rId3" imgW="12065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349500"/>
                        <a:ext cx="3673475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6" name="Rectangle 9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2291" name="Object 8"/>
          <p:cNvGraphicFramePr>
            <a:graphicFrameLocks noChangeAspect="1"/>
          </p:cNvGraphicFramePr>
          <p:nvPr/>
        </p:nvGraphicFramePr>
        <p:xfrm>
          <a:off x="4859338" y="2349500"/>
          <a:ext cx="3889375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Формула" r:id="rId5" imgW="1269449" imgH="203112" progId="Equation.3">
                  <p:embed/>
                </p:oleObj>
              </mc:Choice>
              <mc:Fallback>
                <p:oleObj name="Формула" r:id="rId5" imgW="1269449" imgH="203112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349500"/>
                        <a:ext cx="3889375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7" name="Picture 10" descr="3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25" y="142875"/>
            <a:ext cx="1296988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Line 13"/>
          <p:cNvSpPr>
            <a:spLocks noChangeShapeType="1"/>
          </p:cNvSpPr>
          <p:nvPr/>
        </p:nvSpPr>
        <p:spPr bwMode="auto">
          <a:xfrm>
            <a:off x="4716463" y="2349500"/>
            <a:ext cx="0" cy="4175125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Ответы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71550" y="1600200"/>
            <a:ext cx="352425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sz="4000" b="1" i="1"/>
              <a:t>1. б</a:t>
            </a:r>
          </a:p>
          <a:p>
            <a:pPr eaLnBrk="1" hangingPunct="1">
              <a:buFontTx/>
              <a:buNone/>
            </a:pPr>
            <a:r>
              <a:rPr lang="ru-RU" sz="4000" b="1" i="1"/>
              <a:t>2. в</a:t>
            </a:r>
          </a:p>
          <a:p>
            <a:pPr eaLnBrk="1" hangingPunct="1">
              <a:buFontTx/>
              <a:buNone/>
            </a:pPr>
            <a:r>
              <a:rPr lang="ru-RU" sz="4000" b="1" i="1"/>
              <a:t>3. б</a:t>
            </a:r>
          </a:p>
          <a:p>
            <a:pPr eaLnBrk="1" hangingPunct="1">
              <a:buFontTx/>
              <a:buNone/>
            </a:pPr>
            <a:r>
              <a:rPr lang="ru-RU" sz="4000" b="1" i="1"/>
              <a:t>4. б</a:t>
            </a:r>
          </a:p>
          <a:p>
            <a:pPr eaLnBrk="1" hangingPunct="1">
              <a:buFontTx/>
              <a:buNone/>
            </a:pPr>
            <a:r>
              <a:rPr lang="ru-RU" sz="4000" b="1" i="1"/>
              <a:t>5. а</a:t>
            </a:r>
            <a:endParaRPr lang="ru-RU" sz="1800" b="1" i="1"/>
          </a:p>
        </p:txBody>
      </p:sp>
      <p:sp>
        <p:nvSpPr>
          <p:cNvPr id="3277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375443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 sz="4000" b="1" i="1"/>
              <a:t>1. в</a:t>
            </a:r>
          </a:p>
          <a:p>
            <a:pPr eaLnBrk="1" hangingPunct="1">
              <a:buFontTx/>
              <a:buNone/>
            </a:pPr>
            <a:r>
              <a:rPr lang="ru-RU" sz="4000" b="1" i="1"/>
              <a:t>2. б</a:t>
            </a:r>
          </a:p>
          <a:p>
            <a:pPr eaLnBrk="1" hangingPunct="1">
              <a:buFontTx/>
              <a:buNone/>
            </a:pPr>
            <a:r>
              <a:rPr lang="ru-RU" sz="4000" b="1" i="1"/>
              <a:t>3. г</a:t>
            </a:r>
          </a:p>
          <a:p>
            <a:pPr eaLnBrk="1" hangingPunct="1">
              <a:buFontTx/>
              <a:buNone/>
            </a:pPr>
            <a:r>
              <a:rPr lang="ru-RU" sz="4000" b="1" i="1"/>
              <a:t>4. в</a:t>
            </a:r>
          </a:p>
          <a:p>
            <a:pPr eaLnBrk="1" hangingPunct="1">
              <a:buFontTx/>
              <a:buNone/>
            </a:pPr>
            <a:r>
              <a:rPr lang="ru-RU" sz="4000" b="1" i="1"/>
              <a:t>5. в</a:t>
            </a:r>
            <a:endParaRPr lang="en-US" sz="4000" b="1" i="1"/>
          </a:p>
          <a:p>
            <a:pPr eaLnBrk="1" hangingPunct="1">
              <a:buFontTx/>
              <a:buNone/>
            </a:pPr>
            <a:endParaRPr lang="ru-RU" sz="4000" b="1" i="1"/>
          </a:p>
        </p:txBody>
      </p:sp>
      <p:pic>
        <p:nvPicPr>
          <p:cNvPr id="32773" name="Picture 6" descr="4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288" y="0"/>
            <a:ext cx="15414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Line 9"/>
          <p:cNvSpPr>
            <a:spLocks noChangeShapeType="1"/>
          </p:cNvSpPr>
          <p:nvPr/>
        </p:nvSpPr>
        <p:spPr bwMode="auto">
          <a:xfrm>
            <a:off x="4427538" y="2349500"/>
            <a:ext cx="0" cy="381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600" b="1" i="1">
                <a:solidFill>
                  <a:srgbClr val="FF0000"/>
                </a:solidFill>
              </a:rPr>
              <a:t>Оценка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600200"/>
            <a:ext cx="6840537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800" b="1" i="1">
                <a:solidFill>
                  <a:srgbClr val="CC3300"/>
                </a:solidFill>
              </a:rPr>
              <a:t>«5»</a:t>
            </a:r>
            <a:r>
              <a:rPr lang="ru-RU" sz="4800" b="1" i="1"/>
              <a:t> - 5</a:t>
            </a:r>
          </a:p>
          <a:p>
            <a:pPr eaLnBrk="1" hangingPunct="1">
              <a:buFontTx/>
              <a:buNone/>
            </a:pPr>
            <a:r>
              <a:rPr lang="ru-RU" sz="4800" b="1" i="1">
                <a:solidFill>
                  <a:srgbClr val="336600"/>
                </a:solidFill>
              </a:rPr>
              <a:t>«4»</a:t>
            </a:r>
            <a:r>
              <a:rPr lang="ru-RU" sz="4800" b="1" i="1"/>
              <a:t> - 4</a:t>
            </a:r>
          </a:p>
          <a:p>
            <a:pPr eaLnBrk="1" hangingPunct="1">
              <a:buFontTx/>
              <a:buNone/>
            </a:pPr>
            <a:r>
              <a:rPr lang="ru-RU" sz="4800" b="1" i="1">
                <a:solidFill>
                  <a:schemeClr val="accent2"/>
                </a:solidFill>
              </a:rPr>
              <a:t>«3»</a:t>
            </a:r>
            <a:r>
              <a:rPr lang="ru-RU" sz="4800" b="1" i="1"/>
              <a:t> - 3</a:t>
            </a:r>
          </a:p>
          <a:p>
            <a:pPr eaLnBrk="1" hangingPunct="1">
              <a:buFontTx/>
              <a:buNone/>
            </a:pPr>
            <a:r>
              <a:rPr lang="ru-RU" sz="4800" b="1" i="1"/>
              <a:t>«2» - 2 и меньше</a:t>
            </a:r>
          </a:p>
        </p:txBody>
      </p:sp>
      <p:pic>
        <p:nvPicPr>
          <p:cNvPr id="33796" name="Picture 7" descr="images[4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476250"/>
            <a:ext cx="122396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/>
              <a:t>Оценка за урок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268413"/>
            <a:ext cx="7991475" cy="19446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/>
              <a:t>   </a:t>
            </a:r>
            <a:r>
              <a:rPr lang="ru-RU" sz="3600" b="1" i="1">
                <a:solidFill>
                  <a:srgbClr val="FF0000"/>
                </a:solidFill>
              </a:rPr>
              <a:t>Оценка «5» - Диплом </a:t>
            </a:r>
            <a:r>
              <a:rPr lang="en-US" sz="3600" b="1" i="1">
                <a:solidFill>
                  <a:srgbClr val="FF0000"/>
                </a:solidFill>
              </a:rPr>
              <a:t>I</a:t>
            </a:r>
            <a:r>
              <a:rPr lang="ru-RU" sz="3600" b="1" i="1">
                <a:solidFill>
                  <a:srgbClr val="FF0000"/>
                </a:solidFill>
              </a:rPr>
              <a:t>  степени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i="1"/>
              <a:t>   </a:t>
            </a:r>
            <a:r>
              <a:rPr lang="ru-RU" sz="3600" b="1" i="1">
                <a:solidFill>
                  <a:srgbClr val="FFFF00"/>
                </a:solidFill>
              </a:rPr>
              <a:t>Оценка «4» - Диплом </a:t>
            </a:r>
            <a:r>
              <a:rPr lang="en-US" sz="3600" b="1" i="1">
                <a:solidFill>
                  <a:srgbClr val="FFFF00"/>
                </a:solidFill>
              </a:rPr>
              <a:t>II</a:t>
            </a:r>
            <a:r>
              <a:rPr lang="ru-RU" sz="3600" b="1" i="1">
                <a:solidFill>
                  <a:srgbClr val="FFFF00"/>
                </a:solidFill>
              </a:rPr>
              <a:t> степени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i="1"/>
              <a:t>   </a:t>
            </a:r>
            <a:r>
              <a:rPr lang="ru-RU" sz="3600" b="1" i="1">
                <a:solidFill>
                  <a:srgbClr val="33CC33"/>
                </a:solidFill>
              </a:rPr>
              <a:t>Оценка «3» - Диплом </a:t>
            </a:r>
            <a:r>
              <a:rPr lang="en-US" sz="3600" b="1" i="1">
                <a:solidFill>
                  <a:srgbClr val="33CC33"/>
                </a:solidFill>
              </a:rPr>
              <a:t>III</a:t>
            </a:r>
            <a:r>
              <a:rPr lang="ru-RU" sz="3600" b="1" i="1">
                <a:solidFill>
                  <a:srgbClr val="33CC33"/>
                </a:solidFill>
              </a:rPr>
              <a:t> степени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851275" y="3284538"/>
            <a:ext cx="2233613" cy="2544762"/>
          </a:xfrm>
          <a:prstGeom prst="rect">
            <a:avLst/>
          </a:prstGeom>
          <a:solidFill>
            <a:srgbClr val="FF5050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ru-RU" b="1" dirty="0"/>
              <a:t>ДИПЛОМ</a:t>
            </a:r>
            <a:endParaRPr lang="ru-RU" dirty="0"/>
          </a:p>
          <a:p>
            <a:pPr algn="l">
              <a:defRPr/>
            </a:pPr>
            <a:r>
              <a:rPr lang="ru-RU" b="1" dirty="0"/>
              <a:t>      </a:t>
            </a:r>
            <a:r>
              <a:rPr lang="en-US" b="1" dirty="0"/>
              <a:t>I</a:t>
            </a:r>
            <a:r>
              <a:rPr lang="ru-RU" b="1" dirty="0"/>
              <a:t> СТЕПЕНИ</a:t>
            </a:r>
          </a:p>
          <a:p>
            <a:pPr algn="l">
              <a:defRPr/>
            </a:pPr>
            <a:r>
              <a:rPr lang="ru-RU" b="1" dirty="0"/>
              <a:t>    ВРУЧАЕТСЯ</a:t>
            </a:r>
          </a:p>
          <a:p>
            <a:pPr algn="l">
              <a:defRPr/>
            </a:pPr>
            <a:r>
              <a:rPr lang="ru-RU" sz="1000" b="1" dirty="0"/>
              <a:t>    _________________________</a:t>
            </a:r>
            <a:endParaRPr lang="ru-RU" sz="1000" dirty="0"/>
          </a:p>
          <a:p>
            <a:pPr algn="l">
              <a:defRPr/>
            </a:pPr>
            <a:r>
              <a:rPr lang="ru-RU" sz="1000" b="1" dirty="0"/>
              <a:t>    </a:t>
            </a:r>
            <a:r>
              <a:rPr lang="ru-RU" sz="1200" b="1" dirty="0"/>
              <a:t>ученику(</a:t>
            </a:r>
            <a:r>
              <a:rPr lang="ru-RU" sz="1200" b="1" dirty="0" err="1"/>
              <a:t>це</a:t>
            </a:r>
            <a:r>
              <a:rPr lang="ru-RU" sz="1200" b="1" dirty="0"/>
              <a:t>) 8 класса А</a:t>
            </a:r>
            <a:endParaRPr lang="ru-RU" sz="1200" dirty="0"/>
          </a:p>
          <a:p>
            <a:pPr algn="l">
              <a:defRPr/>
            </a:pPr>
            <a:r>
              <a:rPr lang="ru-RU" sz="1200" b="1" dirty="0"/>
              <a:t>      </a:t>
            </a:r>
            <a:r>
              <a:rPr lang="ru-RU" sz="1000" b="1" dirty="0"/>
              <a:t>ЗА ОТЛИЧНУЮ РАБОТУ </a:t>
            </a:r>
            <a:endParaRPr lang="ru-RU" sz="1000" dirty="0"/>
          </a:p>
          <a:p>
            <a:pPr marL="88900" indent="-88900" algn="l">
              <a:defRPr/>
            </a:pPr>
            <a:r>
              <a:rPr lang="ru-RU" sz="1000" b="1" dirty="0"/>
              <a:t>       НА УРОКЕ И УСПЕХИ, ДОСТИГНУТЫЕ В ИЗУЧЕНИИ </a:t>
            </a:r>
          </a:p>
          <a:p>
            <a:pPr algn="l">
              <a:defRPr/>
            </a:pPr>
            <a:r>
              <a:rPr lang="ru-RU" sz="1000" b="1" dirty="0"/>
              <a:t>             ГЕОМЕТРИИ</a:t>
            </a:r>
          </a:p>
          <a:p>
            <a:pPr algn="l">
              <a:defRPr/>
            </a:pPr>
            <a:endParaRPr lang="ru-RU" sz="1000" b="1" dirty="0"/>
          </a:p>
          <a:p>
            <a:pPr algn="l">
              <a:defRPr/>
            </a:pPr>
            <a:endParaRPr lang="ru-RU" sz="1000" dirty="0"/>
          </a:p>
          <a:p>
            <a:pPr algn="l">
              <a:defRPr/>
            </a:pPr>
            <a:r>
              <a:rPr lang="ru-RU" sz="900" b="1" dirty="0"/>
              <a:t>Учитель математики </a:t>
            </a:r>
            <a:r>
              <a:rPr lang="ru-RU" sz="900" b="1" dirty="0" err="1"/>
              <a:t>Макшаева</a:t>
            </a:r>
            <a:r>
              <a:rPr lang="ru-RU" sz="900" b="1" dirty="0"/>
              <a:t> Г.П.</a:t>
            </a:r>
          </a:p>
          <a:p>
            <a:pPr algn="l">
              <a:defRPr/>
            </a:pPr>
            <a:endParaRPr lang="ru-RU" sz="900" b="1" dirty="0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 rot="-347832">
            <a:off x="1187450" y="3789363"/>
            <a:ext cx="2305050" cy="2544762"/>
          </a:xfrm>
          <a:prstGeom prst="rect">
            <a:avLst/>
          </a:prstGeom>
          <a:solidFill>
            <a:srgbClr val="FFFF00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</a:t>
            </a:r>
            <a:r>
              <a:rPr lang="ru-RU" b="1" dirty="0"/>
              <a:t>ДИПЛОМ</a:t>
            </a:r>
            <a:endParaRPr lang="ru-RU" dirty="0"/>
          </a:p>
          <a:p>
            <a:pPr algn="l">
              <a:defRPr/>
            </a:pPr>
            <a:r>
              <a:rPr lang="ru-RU" b="1" dirty="0"/>
              <a:t>      </a:t>
            </a:r>
            <a:r>
              <a:rPr lang="en-US" b="1" dirty="0"/>
              <a:t>II</a:t>
            </a:r>
            <a:r>
              <a:rPr lang="ru-RU" b="1" dirty="0"/>
              <a:t> СТЕПЕНИ</a:t>
            </a:r>
          </a:p>
          <a:p>
            <a:pPr algn="l">
              <a:defRPr/>
            </a:pPr>
            <a:r>
              <a:rPr lang="ru-RU" b="1" dirty="0"/>
              <a:t>     ВРУЧАЕТСЯ</a:t>
            </a:r>
          </a:p>
          <a:p>
            <a:pPr algn="l">
              <a:defRPr/>
            </a:pPr>
            <a:r>
              <a:rPr lang="ru-RU" sz="1000" b="1" dirty="0"/>
              <a:t>  _________________________</a:t>
            </a:r>
            <a:endParaRPr lang="ru-RU" sz="1000" dirty="0"/>
          </a:p>
          <a:p>
            <a:pPr algn="l">
              <a:defRPr/>
            </a:pPr>
            <a:r>
              <a:rPr lang="ru-RU" sz="1000" b="1" dirty="0"/>
              <a:t>   </a:t>
            </a:r>
            <a:r>
              <a:rPr lang="ru-RU" sz="1200" b="1" dirty="0"/>
              <a:t>ученику(</a:t>
            </a:r>
            <a:r>
              <a:rPr lang="ru-RU" sz="1200" b="1" dirty="0" err="1"/>
              <a:t>це</a:t>
            </a:r>
            <a:r>
              <a:rPr lang="ru-RU" sz="1200" b="1" dirty="0"/>
              <a:t>) 8 класса А</a:t>
            </a:r>
            <a:endParaRPr lang="ru-RU" sz="1200" dirty="0"/>
          </a:p>
          <a:p>
            <a:pPr algn="l">
              <a:defRPr/>
            </a:pPr>
            <a:r>
              <a:rPr lang="ru-RU" sz="1200" b="1" dirty="0"/>
              <a:t>      </a:t>
            </a:r>
            <a:r>
              <a:rPr lang="ru-RU" sz="1000" dirty="0"/>
              <a:t>ЗА ХОРОШУЮ РАБОТУ </a:t>
            </a:r>
          </a:p>
          <a:p>
            <a:pPr marL="88900" algn="l">
              <a:defRPr/>
            </a:pPr>
            <a:r>
              <a:rPr lang="ru-RU" sz="1000" dirty="0"/>
              <a:t>       НА УРОКЕ И УСПЕХИ,    ДОСТИГНУТЫЕ В ИЗУЧЕНИИ</a:t>
            </a:r>
          </a:p>
          <a:p>
            <a:pPr algn="l">
              <a:defRPr/>
            </a:pPr>
            <a:r>
              <a:rPr lang="ru-RU" sz="1000" dirty="0"/>
              <a:t>             ГЕОМЕТРИИ</a:t>
            </a:r>
          </a:p>
          <a:p>
            <a:pPr algn="l">
              <a:defRPr/>
            </a:pPr>
            <a:endParaRPr lang="ru-RU" sz="1000" dirty="0"/>
          </a:p>
          <a:p>
            <a:pPr algn="l">
              <a:defRPr/>
            </a:pPr>
            <a:endParaRPr lang="ru-RU" sz="1000" dirty="0"/>
          </a:p>
          <a:p>
            <a:pPr algn="l">
              <a:defRPr/>
            </a:pPr>
            <a:r>
              <a:rPr lang="ru-RU" sz="900" b="1" dirty="0"/>
              <a:t>Учитель математики </a:t>
            </a:r>
            <a:r>
              <a:rPr lang="ru-RU" sz="900" b="1" dirty="0" err="1"/>
              <a:t>Макшаева</a:t>
            </a:r>
            <a:r>
              <a:rPr lang="ru-RU" sz="900" b="1" dirty="0"/>
              <a:t> Г.П.</a:t>
            </a:r>
          </a:p>
          <a:p>
            <a:pPr algn="l">
              <a:defRPr/>
            </a:pPr>
            <a:endParaRPr lang="ru-RU" sz="900" b="1" dirty="0"/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 rot="695965">
            <a:off x="6516688" y="3789363"/>
            <a:ext cx="2303462" cy="2544762"/>
          </a:xfrm>
          <a:prstGeom prst="rect">
            <a:avLst/>
          </a:prstGeom>
          <a:solidFill>
            <a:srgbClr val="33CC33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</a:t>
            </a:r>
            <a:r>
              <a:rPr lang="ru-RU" b="1" dirty="0"/>
              <a:t>ДИПЛОМ</a:t>
            </a:r>
            <a:endParaRPr lang="ru-RU" dirty="0"/>
          </a:p>
          <a:p>
            <a:pPr algn="l">
              <a:defRPr/>
            </a:pPr>
            <a:r>
              <a:rPr lang="ru-RU" b="1" dirty="0"/>
              <a:t>       </a:t>
            </a:r>
            <a:r>
              <a:rPr lang="en-US" b="1" dirty="0"/>
              <a:t>III</a:t>
            </a:r>
            <a:r>
              <a:rPr lang="ru-RU" b="1" dirty="0"/>
              <a:t> СТЕПЕНИ</a:t>
            </a:r>
          </a:p>
          <a:p>
            <a:pPr algn="l">
              <a:defRPr/>
            </a:pPr>
            <a:r>
              <a:rPr lang="ru-RU" b="1" dirty="0"/>
              <a:t>       ВРУЧАЕТСЯ</a:t>
            </a:r>
          </a:p>
          <a:p>
            <a:pPr algn="l">
              <a:defRPr/>
            </a:pPr>
            <a:r>
              <a:rPr lang="ru-RU" sz="1000" b="1" dirty="0"/>
              <a:t>    _________________________</a:t>
            </a:r>
            <a:endParaRPr lang="ru-RU" sz="1000" dirty="0"/>
          </a:p>
          <a:p>
            <a:pPr algn="l">
              <a:defRPr/>
            </a:pPr>
            <a:r>
              <a:rPr lang="ru-RU" sz="1000" b="1" dirty="0"/>
              <a:t>     </a:t>
            </a:r>
            <a:r>
              <a:rPr lang="ru-RU" sz="1200" b="1" dirty="0"/>
              <a:t>ученику(</a:t>
            </a:r>
            <a:r>
              <a:rPr lang="ru-RU" sz="1200" b="1" dirty="0" err="1"/>
              <a:t>це</a:t>
            </a:r>
            <a:r>
              <a:rPr lang="ru-RU" sz="1200" b="1" dirty="0"/>
              <a:t>) 8 класса А</a:t>
            </a:r>
            <a:endParaRPr lang="ru-RU" sz="1200" dirty="0"/>
          </a:p>
          <a:p>
            <a:pPr algn="l">
              <a:defRPr/>
            </a:pPr>
            <a:r>
              <a:rPr lang="ru-RU" sz="1200" b="1" dirty="0"/>
              <a:t>                </a:t>
            </a:r>
            <a:r>
              <a:rPr lang="ru-RU" sz="1000" b="1" dirty="0"/>
              <a:t>ЗА РАБОТУ </a:t>
            </a:r>
            <a:endParaRPr lang="ru-RU" sz="1000" dirty="0"/>
          </a:p>
          <a:p>
            <a:pPr marL="88900" indent="-88900" algn="l">
              <a:defRPr/>
            </a:pPr>
            <a:r>
              <a:rPr lang="ru-RU" sz="1000" b="1" dirty="0"/>
              <a:t>       </a:t>
            </a:r>
            <a:r>
              <a:rPr lang="ru-RU" sz="1000" dirty="0"/>
              <a:t>НА УРОКЕ И УСПЕХИ, ДОСТИГНУТЫЕ В ИЗУЧЕНИИ</a:t>
            </a:r>
          </a:p>
          <a:p>
            <a:pPr algn="l">
              <a:defRPr/>
            </a:pPr>
            <a:r>
              <a:rPr lang="ru-RU" sz="1000" dirty="0"/>
              <a:t>             ГЕОМЕТРИИ</a:t>
            </a:r>
          </a:p>
          <a:p>
            <a:pPr algn="l">
              <a:defRPr/>
            </a:pPr>
            <a:endParaRPr lang="ru-RU" sz="1000" dirty="0"/>
          </a:p>
          <a:p>
            <a:pPr algn="l">
              <a:defRPr/>
            </a:pPr>
            <a:endParaRPr lang="ru-RU" sz="1000" dirty="0"/>
          </a:p>
          <a:p>
            <a:pPr algn="l">
              <a:defRPr/>
            </a:pPr>
            <a:r>
              <a:rPr lang="ru-RU" sz="900" b="1" dirty="0"/>
              <a:t>Учитель математики </a:t>
            </a:r>
            <a:r>
              <a:rPr lang="ru-RU" sz="900" b="1" dirty="0" err="1"/>
              <a:t>Макшаева</a:t>
            </a:r>
            <a:r>
              <a:rPr lang="ru-RU" sz="900" b="1" dirty="0"/>
              <a:t> Г.П.</a:t>
            </a:r>
          </a:p>
          <a:p>
            <a:pPr algn="l">
              <a:defRPr/>
            </a:pPr>
            <a:endParaRPr lang="ru-RU" sz="900" b="1" dirty="0"/>
          </a:p>
        </p:txBody>
      </p:sp>
    </p:spTree>
  </p:cSld>
  <p:clrMapOvr>
    <a:masterClrMapping/>
  </p:clrMapOvr>
  <p:transition>
    <p:pull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74638"/>
            <a:ext cx="7570787" cy="1641475"/>
          </a:xfrm>
        </p:spPr>
        <p:txBody>
          <a:bodyPr/>
          <a:lstStyle/>
          <a:p>
            <a:pPr eaLnBrk="1" hangingPunct="1"/>
            <a:r>
              <a:rPr lang="ru-RU" sz="5400" b="1" i="1"/>
              <a:t>Домашнее</a:t>
            </a:r>
            <a:br>
              <a:rPr lang="en-US" sz="5400" b="1" i="1"/>
            </a:br>
            <a:r>
              <a:rPr lang="ru-RU" sz="5400" b="1" i="1"/>
              <a:t> задание</a:t>
            </a:r>
          </a:p>
        </p:txBody>
      </p:sp>
      <p:pic>
        <p:nvPicPr>
          <p:cNvPr id="35843" name="Picture 7" descr="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04813"/>
            <a:ext cx="14287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63" y="2500313"/>
            <a:ext cx="76438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000099"/>
                </a:solidFill>
                <a:latin typeface="+mn-lt"/>
                <a:cs typeface="+mn-cs"/>
              </a:rPr>
              <a:t>§4 п.64 - 69, </a:t>
            </a:r>
          </a:p>
          <a:p>
            <a:pPr>
              <a:defRPr/>
            </a:pPr>
            <a:r>
              <a:rPr lang="ru-RU" sz="4800" b="1" i="1" dirty="0">
                <a:solidFill>
                  <a:srgbClr val="000099"/>
                </a:solidFill>
                <a:latin typeface="+mn-lt"/>
                <a:cs typeface="+mn-cs"/>
              </a:rPr>
              <a:t>вопросы 15-18 стр. </a:t>
            </a:r>
            <a:r>
              <a:rPr lang="ru-RU" sz="4800" b="1" i="1">
                <a:solidFill>
                  <a:srgbClr val="000099"/>
                </a:solidFill>
                <a:latin typeface="+mn-lt"/>
                <a:cs typeface="+mn-cs"/>
              </a:rPr>
              <a:t>159; </a:t>
            </a:r>
            <a:r>
              <a:rPr lang="ru-RU" sz="4800" b="1" i="1" dirty="0">
                <a:solidFill>
                  <a:srgbClr val="000099"/>
                </a:solidFill>
                <a:latin typeface="+mn-lt"/>
                <a:cs typeface="+mn-cs"/>
              </a:rPr>
              <a:t>№ 600,603 </a:t>
            </a:r>
          </a:p>
        </p:txBody>
      </p:sp>
    </p:spTree>
  </p:cSld>
  <p:clrMapOvr>
    <a:masterClrMapping/>
  </p:clrMapOvr>
  <p:transition>
    <p:pull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/>
          </a:p>
        </p:txBody>
      </p:sp>
      <p:pic>
        <p:nvPicPr>
          <p:cNvPr id="36868" name="Picture 6" descr="Анимации, анимашки Бабоч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0"/>
            <a:ext cx="838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116013" y="908050"/>
            <a:ext cx="5903912" cy="722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4000" i="1">
                <a:solidFill>
                  <a:schemeClr val="bg1"/>
                </a:solidFill>
              </a:rPr>
              <a:t>Что больше всего тебе запомнилось на уроке?</a:t>
            </a:r>
          </a:p>
          <a:p>
            <a:pPr algn="l"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4000" i="1">
                <a:solidFill>
                  <a:schemeClr val="bg1"/>
                </a:solidFill>
              </a:rPr>
              <a:t>Что удивило?</a:t>
            </a:r>
          </a:p>
          <a:p>
            <a:pPr algn="l"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4000" i="1">
                <a:solidFill>
                  <a:schemeClr val="bg1"/>
                </a:solidFill>
              </a:rPr>
              <a:t> Что понравились больше всего? </a:t>
            </a:r>
          </a:p>
          <a:p>
            <a:pPr algn="l">
              <a:buClr>
                <a:srgbClr val="FF0000"/>
              </a:buClr>
              <a:buSzPct val="120000"/>
              <a:buFont typeface="Wingdings" pitchFamily="2" charset="2"/>
              <a:buChar char="ü"/>
            </a:pPr>
            <a:r>
              <a:rPr lang="ru-RU" sz="4000" i="1">
                <a:solidFill>
                  <a:schemeClr val="bg1"/>
                </a:solidFill>
              </a:rPr>
              <a:t>Каким ты хочешь увидеть следующий урок?</a:t>
            </a:r>
            <a:br>
              <a:rPr lang="ru-RU" sz="4000" i="1">
                <a:solidFill>
                  <a:schemeClr val="bg1"/>
                </a:solidFill>
              </a:rPr>
            </a:br>
            <a:br>
              <a:rPr lang="ru-RU" sz="4000" i="1">
                <a:solidFill>
                  <a:schemeClr val="bg1"/>
                </a:solidFill>
              </a:rPr>
            </a:br>
            <a:r>
              <a:rPr lang="ru-RU" sz="3200" b="1" i="1">
                <a:solidFill>
                  <a:srgbClr val="FF0000"/>
                </a:solidFill>
              </a:rPr>
              <a:t> </a:t>
            </a:r>
            <a:br>
              <a:rPr lang="ru-RU" sz="3200" b="1" i="1">
                <a:solidFill>
                  <a:srgbClr val="FF0000"/>
                </a:solidFill>
              </a:rPr>
            </a:br>
            <a:br>
              <a:rPr lang="ru-RU" b="1" i="1">
                <a:solidFill>
                  <a:schemeClr val="bg1"/>
                </a:solidFill>
              </a:rPr>
            </a:br>
            <a:endParaRPr lang="ru-RU" b="1" i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/>
          </a:p>
        </p:txBody>
      </p:sp>
      <p:pic>
        <p:nvPicPr>
          <p:cNvPr id="37892" name="Picture 6" descr="Анимации, анимашки Бабоч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0"/>
            <a:ext cx="838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900113" y="2286000"/>
            <a:ext cx="4032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Спасибо, урок окончен!!!</a:t>
            </a:r>
            <a:r>
              <a:rPr lang="ru-RU" sz="6000" b="1" i="1" dirty="0">
                <a:solidFill>
                  <a:srgbClr val="CC33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/>
              <a:t>План урока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600200"/>
            <a:ext cx="771525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Организационный момент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Теоретическая разминка (блиц- опрос)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Решение задач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Тест(проверка знаний)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Подведение итогов работы на уроке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i="1">
                <a:latin typeface="Times New Roman" pitchFamily="18" charset="0"/>
              </a:rPr>
              <a:t> Задание на дом</a:t>
            </a:r>
          </a:p>
        </p:txBody>
      </p:sp>
      <p:pic>
        <p:nvPicPr>
          <p:cNvPr id="4" name="Picture 5" descr="i?id=400970986-25-7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63" y="428625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333375"/>
            <a:ext cx="7848600" cy="63357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/>
              <a:t>   </a:t>
            </a:r>
            <a:r>
              <a:rPr lang="ru-RU" sz="4400" b="1" i="1"/>
              <a:t>Один мудрец сказал: </a:t>
            </a:r>
          </a:p>
          <a:p>
            <a:pPr eaLnBrk="1" hangingPunct="1">
              <a:buFontTx/>
              <a:buNone/>
            </a:pPr>
            <a:r>
              <a:rPr lang="ru-RU" sz="4400" b="1" i="1"/>
              <a:t>« Высшее проявление духа – </a:t>
            </a:r>
            <a:r>
              <a:rPr lang="ru-RU" sz="4400" b="1" i="1">
                <a:solidFill>
                  <a:srgbClr val="CC3300"/>
                </a:solidFill>
              </a:rPr>
              <a:t>это разум.</a:t>
            </a:r>
            <a:r>
              <a:rPr lang="ru-RU" sz="4400" b="1" i="1"/>
              <a:t> Высшее проявление разума – </a:t>
            </a:r>
            <a:r>
              <a:rPr lang="ru-RU" sz="4400" b="1" i="1">
                <a:solidFill>
                  <a:srgbClr val="CC3300"/>
                </a:solidFill>
              </a:rPr>
              <a:t>это геометрия</a:t>
            </a:r>
            <a:r>
              <a:rPr lang="ru-RU" sz="4400" b="1" i="1"/>
              <a:t>. Клетка геометрии – </a:t>
            </a:r>
            <a:r>
              <a:rPr lang="ru-RU" sz="4400" b="1" i="1">
                <a:solidFill>
                  <a:srgbClr val="CC3300"/>
                </a:solidFill>
              </a:rPr>
              <a:t>это треугольник</a:t>
            </a:r>
            <a:r>
              <a:rPr lang="ru-RU" sz="4400" b="1" i="1"/>
              <a:t>. Он так же неисчерпаем, как и </a:t>
            </a:r>
            <a:r>
              <a:rPr lang="ru-RU" sz="4400" b="1" i="1">
                <a:solidFill>
                  <a:srgbClr val="CC3300"/>
                </a:solidFill>
              </a:rPr>
              <a:t>Вселенная</a:t>
            </a:r>
            <a:r>
              <a:rPr lang="ru-RU" sz="4400" b="1" i="1"/>
              <a:t>…» 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852738"/>
            <a:ext cx="7643812" cy="1871662"/>
          </a:xfrm>
        </p:spPr>
        <p:txBody>
          <a:bodyPr/>
          <a:lstStyle/>
          <a:p>
            <a:pPr eaLnBrk="1" hangingPunct="1"/>
            <a:r>
              <a:rPr lang="ru-RU" sz="9600" b="1" i="1">
                <a:latin typeface="Times New Roman" pitchFamily="18" charset="0"/>
              </a:rPr>
              <a:t>Блиц - опрос</a:t>
            </a:r>
          </a:p>
        </p:txBody>
      </p:sp>
      <p:pic>
        <p:nvPicPr>
          <p:cNvPr id="34822" name="Picture 6" descr="4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428625"/>
            <a:ext cx="29511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/>
              <a:t>№1</a:t>
            </a:r>
            <a:br>
              <a:rPr lang="ru-RU" sz="4000" b="1" i="1"/>
            </a:br>
            <a:r>
              <a:rPr lang="ru-RU" sz="4000" b="1" i="1"/>
              <a:t>Закончите предложение:</a:t>
            </a:r>
          </a:p>
        </p:txBody>
      </p:sp>
      <p:sp>
        <p:nvSpPr>
          <p:cNvPr id="20483" name="Содержимое 4"/>
          <p:cNvSpPr>
            <a:spLocks noGrp="1"/>
          </p:cNvSpPr>
          <p:nvPr>
            <p:ph sz="half" idx="1"/>
          </p:nvPr>
        </p:nvSpPr>
        <p:spPr>
          <a:xfrm>
            <a:off x="755650" y="1600200"/>
            <a:ext cx="3960813" cy="5068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>
                <a:solidFill>
                  <a:srgbClr val="CC3300"/>
                </a:solidFill>
              </a:rPr>
              <a:t>  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« Косинусом острого угла прямоугольного треугольника называется отношение…»</a:t>
            </a: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        </a:t>
            </a:r>
          </a:p>
        </p:txBody>
      </p:sp>
      <p:sp>
        <p:nvSpPr>
          <p:cNvPr id="20484" name="Содержимое 5"/>
          <p:cNvSpPr>
            <a:spLocks noGrp="1"/>
          </p:cNvSpPr>
          <p:nvPr>
            <p:ph sz="half" idx="2"/>
          </p:nvPr>
        </p:nvSpPr>
        <p:spPr>
          <a:xfrm>
            <a:off x="4932363" y="1557338"/>
            <a:ext cx="3743325" cy="4464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/>
              <a:t>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/>
              <a:t>   </a:t>
            </a:r>
            <a:r>
              <a:rPr lang="ru-RU" sz="3600" b="1" i="1">
                <a:latin typeface="Times New Roman" pitchFamily="18" charset="0"/>
              </a:rPr>
              <a:t>«Синусом острого угла прямоугольного треугольника называется отношение…»</a:t>
            </a:r>
          </a:p>
          <a:p>
            <a:pPr eaLnBrk="1" hangingPunct="1">
              <a:buFontTx/>
              <a:buNone/>
            </a:pPr>
            <a:endParaRPr lang="ru-RU" sz="3600" b="1" i="1">
              <a:latin typeface="Times New Roman" pitchFamily="18" charset="0"/>
            </a:endParaRPr>
          </a:p>
        </p:txBody>
      </p:sp>
      <p:sp>
        <p:nvSpPr>
          <p:cNvPr id="20485" name="Line 10"/>
          <p:cNvSpPr>
            <a:spLocks noChangeShapeType="1"/>
          </p:cNvSpPr>
          <p:nvPr/>
        </p:nvSpPr>
        <p:spPr bwMode="auto">
          <a:xfrm>
            <a:off x="4716463" y="2349500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6" name="Picture 11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9213" y="260350"/>
            <a:ext cx="129540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i="1"/>
              <a:t>№2 </a:t>
            </a:r>
            <a:br>
              <a:rPr lang="ru-RU" sz="4000" b="1" i="1"/>
            </a:br>
            <a:r>
              <a:rPr lang="ru-RU" sz="4000" b="1" i="1"/>
              <a:t>Закончите предложение: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600200"/>
            <a:ext cx="3668712" cy="5257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>
                <a:solidFill>
                  <a:srgbClr val="CC3300"/>
                </a:solidFill>
              </a:rPr>
              <a:t>         </a:t>
            </a:r>
            <a:r>
              <a:rPr lang="ru-RU" sz="36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b="1" i="1">
                <a:latin typeface="Times New Roman" pitchFamily="18" charset="0"/>
              </a:rPr>
              <a:t>  « Тангенсом острого угла прямоугольного треугольника называется отношение…»</a:t>
            </a:r>
          </a:p>
          <a:p>
            <a:pPr eaLnBrk="1" hangingPunct="1">
              <a:buFontTx/>
              <a:buNone/>
            </a:pPr>
            <a:r>
              <a:rPr lang="ru-RU" b="1" i="1">
                <a:latin typeface="Times New Roman" pitchFamily="18" charset="0"/>
              </a:rPr>
              <a:t>          </a:t>
            </a:r>
          </a:p>
          <a:p>
            <a:pPr eaLnBrk="1" hangingPunct="1"/>
            <a:endParaRPr lang="ru-RU" sz="2400"/>
          </a:p>
        </p:txBody>
      </p:sp>
      <p:sp>
        <p:nvSpPr>
          <p:cNvPr id="2150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27538" y="1600200"/>
            <a:ext cx="4537075" cy="5068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>
                <a:solidFill>
                  <a:schemeClr val="accent2"/>
                </a:solidFill>
              </a:rPr>
              <a:t>     </a:t>
            </a:r>
            <a:r>
              <a:rPr lang="ru-RU" sz="36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 sz="2400"/>
              <a:t>   </a:t>
            </a:r>
            <a:r>
              <a:rPr lang="ru-RU" b="1" i="1">
                <a:latin typeface="Times New Roman" pitchFamily="18" charset="0"/>
              </a:rPr>
              <a:t>«Если острый угол одного прямоугольного треугольника равен острому углу другого прямоугольного треугольника, то…»</a:t>
            </a:r>
          </a:p>
        </p:txBody>
      </p:sp>
      <p:sp>
        <p:nvSpPr>
          <p:cNvPr id="21509" name="Line 8"/>
          <p:cNvSpPr>
            <a:spLocks noChangeShapeType="1"/>
          </p:cNvSpPr>
          <p:nvPr/>
        </p:nvSpPr>
        <p:spPr bwMode="auto">
          <a:xfrm>
            <a:off x="4500563" y="2276475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10" name="Picture 9" descr="4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50" y="357188"/>
            <a:ext cx="132080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br>
              <a:rPr lang="ru-RU" sz="4000" b="1" i="1"/>
            </a:br>
            <a:r>
              <a:rPr lang="ru-RU" sz="4000" b="1" i="1"/>
              <a:t>№3 </a:t>
            </a:r>
            <a:br>
              <a:rPr lang="ru-RU" sz="4000" b="1" i="1"/>
            </a:br>
            <a:r>
              <a:rPr lang="ru-RU" sz="4000" b="1" i="1"/>
              <a:t>Запишите, используя обозначения: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1989138"/>
            <a:ext cx="3740150" cy="41370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>
                <a:solidFill>
                  <a:srgbClr val="CC3300"/>
                </a:solidFill>
              </a:rPr>
              <a:t>     </a:t>
            </a:r>
            <a:r>
              <a:rPr lang="ru-RU" sz="4000" b="1" i="1">
                <a:solidFill>
                  <a:srgbClr val="CC3300"/>
                </a:solidFill>
              </a:rPr>
              <a:t>Вариант1</a:t>
            </a:r>
          </a:p>
          <a:p>
            <a:pPr eaLnBrk="1" hangingPunct="1">
              <a:buFontTx/>
              <a:buNone/>
            </a:pPr>
            <a:r>
              <a:rPr lang="ru-RU" sz="3600" b="1" i="1">
                <a:latin typeface="Times New Roman" pitchFamily="18" charset="0"/>
              </a:rPr>
              <a:t>   </a:t>
            </a:r>
            <a:r>
              <a:rPr lang="ru-RU" sz="5400" b="1" i="1">
                <a:latin typeface="Times New Roman" pitchFamily="18" charset="0"/>
              </a:rPr>
              <a:t>косинус 60</a:t>
            </a:r>
            <a:r>
              <a:rPr lang="en-US" sz="5400" b="1" i="1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5400" b="1" i="1">
                <a:latin typeface="Times New Roman" pitchFamily="18" charset="0"/>
                <a:cs typeface="Times New Roman" pitchFamily="18" charset="0"/>
              </a:rPr>
              <a:t> равен</a:t>
            </a:r>
            <a:endParaRPr lang="ru-RU" sz="5400" b="1" i="1">
              <a:latin typeface="Times New Roman" pitchFamily="18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89138"/>
            <a:ext cx="4038600" cy="43926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>
                <a:solidFill>
                  <a:schemeClr val="accent2"/>
                </a:solidFill>
              </a:rPr>
              <a:t>     </a:t>
            </a:r>
            <a:r>
              <a:rPr lang="ru-RU" sz="4000" b="1" i="1">
                <a:solidFill>
                  <a:schemeClr val="accent2"/>
                </a:solidFill>
              </a:rPr>
              <a:t>Вариант2</a:t>
            </a:r>
          </a:p>
          <a:p>
            <a:pPr eaLnBrk="1" hangingPunct="1">
              <a:buFontTx/>
              <a:buNone/>
            </a:pPr>
            <a:r>
              <a:rPr lang="ru-RU" sz="2800"/>
              <a:t>   </a:t>
            </a:r>
            <a:r>
              <a:rPr lang="ru-RU" sz="5400" b="1" i="1">
                <a:latin typeface="Times New Roman" pitchFamily="18" charset="0"/>
              </a:rPr>
              <a:t>синус 45</a:t>
            </a:r>
            <a:r>
              <a:rPr lang="en-US" sz="5400" b="1" i="1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5400" b="1" i="1">
                <a:latin typeface="Times New Roman" pitchFamily="18" charset="0"/>
                <a:cs typeface="Times New Roman" pitchFamily="18" charset="0"/>
              </a:rPr>
              <a:t> равен </a:t>
            </a:r>
            <a:endParaRPr lang="en-US" sz="54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ru-RU"/>
          </a:p>
        </p:txBody>
      </p:sp>
      <p:graphicFrame>
        <p:nvGraphicFramePr>
          <p:cNvPr id="1026" name="Object 9"/>
          <p:cNvGraphicFramePr>
            <a:graphicFrameLocks noChangeAspect="1"/>
          </p:cNvGraphicFramePr>
          <p:nvPr/>
        </p:nvGraphicFramePr>
        <p:xfrm>
          <a:off x="6084888" y="4292600"/>
          <a:ext cx="1122362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3" imgW="266469" imgH="431425" progId="Equation.3">
                  <p:embed/>
                </p:oleObj>
              </mc:Choice>
              <mc:Fallback>
                <p:oleObj name="Формула" r:id="rId3" imgW="266469" imgH="431425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4292600"/>
                        <a:ext cx="1122362" cy="180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Line 10"/>
          <p:cNvSpPr>
            <a:spLocks noChangeShapeType="1"/>
          </p:cNvSpPr>
          <p:nvPr/>
        </p:nvSpPr>
        <p:spPr bwMode="auto">
          <a:xfrm>
            <a:off x="4572000" y="2349500"/>
            <a:ext cx="0" cy="33845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" name="Picture 11" descr="4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333375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3"/>
          <p:cNvGraphicFramePr>
            <a:graphicFrameLocks noChangeAspect="1"/>
          </p:cNvGraphicFramePr>
          <p:nvPr/>
        </p:nvGraphicFramePr>
        <p:xfrm>
          <a:off x="1979613" y="4437063"/>
          <a:ext cx="1152525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Формула" r:id="rId8" imgW="152280" imgH="393480" progId="Equation.3">
                  <p:embed/>
                </p:oleObj>
              </mc:Choice>
              <mc:Fallback>
                <p:oleObj name="Формула" r:id="rId8" imgW="15228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4437063"/>
                        <a:ext cx="1152525" cy="165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итог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итог</Template>
  <TotalTime>1310</TotalTime>
  <Words>1112</Words>
  <Application>Microsoft Office PowerPoint</Application>
  <PresentationFormat>Экран (4:3)</PresentationFormat>
  <Paragraphs>289</Paragraphs>
  <Slides>36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5" baseType="lpstr">
      <vt:lpstr>Arial</vt:lpstr>
      <vt:lpstr>Calibri</vt:lpstr>
      <vt:lpstr>Cambria</vt:lpstr>
      <vt:lpstr>Comic Sans MS</vt:lpstr>
      <vt:lpstr>Times New Roman</vt:lpstr>
      <vt:lpstr>Wingdings</vt:lpstr>
      <vt:lpstr>Wingdings 3</vt:lpstr>
      <vt:lpstr>итог</vt:lpstr>
      <vt:lpstr>Формула</vt:lpstr>
      <vt:lpstr>Соотношение между сторонами и углами прямоугольного треугольника (урок обобщения)</vt:lpstr>
      <vt:lpstr>Цели:</vt:lpstr>
      <vt:lpstr>Презентация PowerPoint</vt:lpstr>
      <vt:lpstr>План урока</vt:lpstr>
      <vt:lpstr>Презентация PowerPoint</vt:lpstr>
      <vt:lpstr>Блиц - опрос</vt:lpstr>
      <vt:lpstr>№1 Закончите предложение:</vt:lpstr>
      <vt:lpstr>№2  Закончите предложение:</vt:lpstr>
      <vt:lpstr> №3  Запишите, используя обозначения: </vt:lpstr>
      <vt:lpstr>№4</vt:lpstr>
      <vt:lpstr>№5</vt:lpstr>
      <vt:lpstr>№6 Чему равен </vt:lpstr>
      <vt:lpstr>№7 Чему равен </vt:lpstr>
      <vt:lpstr>№8 Чему равен </vt:lpstr>
      <vt:lpstr>Ответы</vt:lpstr>
      <vt:lpstr>Оценка</vt:lpstr>
      <vt:lpstr>Решите устно</vt:lpstr>
      <vt:lpstr>Решите устно</vt:lpstr>
      <vt:lpstr>Решите устно</vt:lpstr>
      <vt:lpstr>Решите письменно</vt:lpstr>
      <vt:lpstr>№1</vt:lpstr>
      <vt:lpstr>Решите письменно</vt:lpstr>
      <vt:lpstr>№2</vt:lpstr>
      <vt:lpstr>Презентация PowerPoint</vt:lpstr>
      <vt:lpstr>Тест</vt:lpstr>
      <vt:lpstr>№1</vt:lpstr>
      <vt:lpstr>№2 Найдите       , если </vt:lpstr>
      <vt:lpstr>№3</vt:lpstr>
      <vt:lpstr>№4 Для данного треугольника  справедливо равенство </vt:lpstr>
      <vt:lpstr>№5 Вычислите значение  выражения</vt:lpstr>
      <vt:lpstr>Ответы</vt:lpstr>
      <vt:lpstr>Оценка</vt:lpstr>
      <vt:lpstr>Оценка за урок</vt:lpstr>
      <vt:lpstr>Домашнее 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диктант</dc:title>
  <dc:creator>Ольга</dc:creator>
  <cp:lastModifiedBy>Елена Ванденко</cp:lastModifiedBy>
  <cp:revision>195</cp:revision>
  <dcterms:created xsi:type="dcterms:W3CDTF">2011-04-27T07:32:19Z</dcterms:created>
  <dcterms:modified xsi:type="dcterms:W3CDTF">2022-04-05T08:31:18Z</dcterms:modified>
</cp:coreProperties>
</file>