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91" r:id="rId2"/>
    <p:sldId id="293" r:id="rId3"/>
    <p:sldId id="303" r:id="rId4"/>
    <p:sldId id="300" r:id="rId5"/>
    <p:sldId id="301" r:id="rId6"/>
    <p:sldId id="258" r:id="rId7"/>
    <p:sldId id="302" r:id="rId8"/>
    <p:sldId id="262" r:id="rId9"/>
    <p:sldId id="295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755" autoAdjust="0"/>
  </p:normalViewPr>
  <p:slideViewPr>
    <p:cSldViewPr>
      <p:cViewPr>
        <p:scale>
          <a:sx n="77" d="100"/>
          <a:sy n="77" d="100"/>
        </p:scale>
        <p:origin x="-2610" y="-8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345E6-086D-45A5-90D4-BFD4D20CAAC8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BD86B-DB80-44EA-85C6-BC0C8719C9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345E6-086D-45A5-90D4-BFD4D20CAAC8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BD86B-DB80-44EA-85C6-BC0C8719C9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345E6-086D-45A5-90D4-BFD4D20CAAC8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BD86B-DB80-44EA-85C6-BC0C8719C9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345E6-086D-45A5-90D4-BFD4D20CAAC8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BD86B-DB80-44EA-85C6-BC0C8719C9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345E6-086D-45A5-90D4-BFD4D20CAAC8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BD86B-DB80-44EA-85C6-BC0C8719C9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345E6-086D-45A5-90D4-BFD4D20CAAC8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BD86B-DB80-44EA-85C6-BC0C8719C9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345E6-086D-45A5-90D4-BFD4D20CAAC8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BD86B-DB80-44EA-85C6-BC0C8719C9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345E6-086D-45A5-90D4-BFD4D20CAAC8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BD86B-DB80-44EA-85C6-BC0C8719C9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345E6-086D-45A5-90D4-BFD4D20CAAC8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BD86B-DB80-44EA-85C6-BC0C8719C9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345E6-086D-45A5-90D4-BFD4D20CAAC8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BD86B-DB80-44EA-85C6-BC0C8719C9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345E6-086D-45A5-90D4-BFD4D20CAAC8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BD86B-DB80-44EA-85C6-BC0C8719C97A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E7345E6-086D-45A5-90D4-BFD4D20CAAC8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F1BD86B-DB80-44EA-85C6-BC0C8719C97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/>
          </p:cNvSpPr>
          <p:nvPr>
            <p:ph type="title"/>
          </p:nvPr>
        </p:nvSpPr>
        <p:spPr bwMode="auto">
          <a:xfrm>
            <a:off x="630238" y="512762"/>
            <a:ext cx="7772400" cy="1511300"/>
          </a:xfrm>
          <a:solidFill>
            <a:schemeClr val="bg1">
              <a:alpha val="45882"/>
            </a:schemeClr>
          </a:solidFill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>
              <a:defRPr/>
            </a:pPr>
            <a:r>
              <a:rPr lang="ru-RU" sz="3600" b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ТРУДОВОЕ ВОСПИТАНИЕ В ДОУ</a:t>
            </a:r>
          </a:p>
        </p:txBody>
      </p:sp>
      <p:sp>
        <p:nvSpPr>
          <p:cNvPr id="3074" name="Rectangle 4"/>
          <p:cNvSpPr>
            <a:spLocks noGrp="1"/>
          </p:cNvSpPr>
          <p:nvPr>
            <p:ph type="body" idx="1"/>
          </p:nvPr>
        </p:nvSpPr>
        <p:spPr bwMode="auto">
          <a:xfrm>
            <a:off x="251521" y="5301208"/>
            <a:ext cx="4176464" cy="1368152"/>
          </a:xfrm>
          <a:solidFill>
            <a:schemeClr val="bg1">
              <a:alpha val="67842"/>
            </a:schemeClr>
          </a:solidFill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marL="0" indent="0" algn="ctr">
              <a:lnSpc>
                <a:spcPct val="90000"/>
              </a:lnSpc>
              <a:buFont typeface="Arial" charset="0"/>
              <a:buNone/>
            </a:pPr>
            <a:endParaRPr lang="ru-RU" sz="2400" dirty="0" smtClean="0">
              <a:solidFill>
                <a:schemeClr val="folHlink"/>
              </a:solidFill>
              <a:latin typeface="Calibri" pitchFamily="34" charset="0"/>
            </a:endParaRPr>
          </a:p>
          <a:p>
            <a:pPr marL="0" indent="0" algn="ctr">
              <a:lnSpc>
                <a:spcPct val="90000"/>
              </a:lnSpc>
              <a:buFont typeface="Arial" charset="0"/>
              <a:buNone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Выполнила: Толкачева И. П.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615666"/>
            <a:ext cx="4543244" cy="390967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08" name="Group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406239"/>
              </p:ext>
            </p:extLst>
          </p:nvPr>
        </p:nvGraphicFramePr>
        <p:xfrm>
          <a:off x="0" y="188640"/>
          <a:ext cx="9144000" cy="2590800"/>
        </p:xfrm>
        <a:graphic>
          <a:graphicData uri="http://schemas.openxmlformats.org/drawingml/2006/table">
            <a:tbl>
              <a:tblPr/>
              <a:tblGrid>
                <a:gridCol w="9144000"/>
              </a:tblGrid>
              <a:tr h="25908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Трудовое воспитание 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это совместная деятельность воспитателя и воспитанников, направленная на развитие </a:t>
                      </a:r>
                      <a:r>
                        <a:rPr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общетрудовых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умений и способностей, психологической способности к труду, формирования ответственного отношения</a:t>
                      </a:r>
                      <a:r>
                        <a:rPr lang="ru-RU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 труду и его продуктам.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251520" y="3140968"/>
            <a:ext cx="8784976" cy="324036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«Воспитать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любовь к труду невозможно, если ребёнок не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почувствует красоты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человеческих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отношений»</a:t>
            </a:r>
            <a:r>
              <a:rPr lang="ru-RU" dirty="0" smtClean="0"/>
              <a:t>.</a:t>
            </a:r>
          </a:p>
          <a:p>
            <a:r>
              <a:rPr lang="ru-RU" dirty="0" smtClean="0"/>
              <a:t>А. Сухомлинский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«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Труд всегда был основой для человеческой жизни и культуры. Поэтому и в воспитательной работе труд должен быть одним из самых основных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элементов».</a:t>
            </a:r>
          </a:p>
          <a:p>
            <a:r>
              <a:rPr lang="ru-RU" dirty="0" smtClean="0"/>
              <a:t>А</a:t>
            </a:r>
            <a:r>
              <a:rPr lang="ru-RU" dirty="0"/>
              <a:t>. С. Макаренко.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8"/>
            <a:ext cx="8496944" cy="633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378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/>
          </p:nvPr>
        </p:nvSpPr>
        <p:spPr bwMode="auto">
          <a:xfrm>
            <a:off x="31750" y="274638"/>
            <a:ext cx="8569325" cy="1143000"/>
          </a:xfrm>
          <a:solidFill>
            <a:schemeClr val="bg1">
              <a:alpha val="45882"/>
            </a:schemeClr>
          </a:solidFill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>
              <a:defRPr/>
            </a:pPr>
            <a:endParaRPr lang="ru-RU" sz="4400" dirty="0" smtClean="0">
              <a:ln>
                <a:noFill/>
              </a:ln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5122" name="Rectangle 3"/>
          <p:cNvSpPr>
            <a:spLocks noGrp="1"/>
          </p:cNvSpPr>
          <p:nvPr>
            <p:ph type="body" idx="1"/>
          </p:nvPr>
        </p:nvSpPr>
        <p:spPr bwMode="auto">
          <a:xfrm>
            <a:off x="179388" y="1600200"/>
            <a:ext cx="8713787" cy="4852988"/>
          </a:xfrm>
          <a:solidFill>
            <a:schemeClr val="bg1">
              <a:alpha val="67842"/>
            </a:schemeClr>
          </a:solidFill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3600" dirty="0" smtClean="0">
                <a:latin typeface="Calibri" pitchFamily="34" charset="0"/>
              </a:rPr>
              <a:t> </a:t>
            </a:r>
            <a:endParaRPr lang="ru-RU" sz="2800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60648"/>
            <a:ext cx="8784976" cy="6192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/>
          </p:nvPr>
        </p:nvSpPr>
        <p:spPr bwMode="auto">
          <a:xfrm>
            <a:off x="0" y="260648"/>
            <a:ext cx="8640762" cy="1143000"/>
          </a:xfrm>
          <a:solidFill>
            <a:schemeClr val="bg1">
              <a:alpha val="45882"/>
            </a:schemeClr>
          </a:solidFill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>
              <a:defRPr/>
            </a:pPr>
            <a:endParaRPr lang="ru-RU" sz="4400" dirty="0" smtClean="0">
              <a:ln>
                <a:noFill/>
              </a:ln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6146" name="Rectangle 3"/>
          <p:cNvSpPr>
            <a:spLocks noGrp="1"/>
          </p:cNvSpPr>
          <p:nvPr>
            <p:ph type="body" idx="1"/>
          </p:nvPr>
        </p:nvSpPr>
        <p:spPr bwMode="auto">
          <a:xfrm>
            <a:off x="179388" y="1600200"/>
            <a:ext cx="8640762" cy="4997450"/>
          </a:xfrm>
          <a:solidFill>
            <a:schemeClr val="bg1">
              <a:alpha val="67842"/>
            </a:schemeClr>
          </a:solidFill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algn="just" eaLnBrk="1" hangingPunct="1">
              <a:lnSpc>
                <a:spcPct val="90000"/>
              </a:lnSpc>
              <a:buFont typeface="Arial" charset="0"/>
              <a:buNone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96652"/>
            <a:ext cx="8856984" cy="62286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424936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Деловая игра «Биржа педагогических идей»</a:t>
            </a:r>
          </a:p>
          <a:p>
            <a:pPr lvl="0"/>
            <a:r>
              <a:rPr lang="ru-RU" sz="4000" dirty="0" smtClean="0"/>
              <a:t>1.Мозговой </a:t>
            </a:r>
            <a:r>
              <a:rPr lang="ru-RU" sz="4000" dirty="0"/>
              <a:t>штурм </a:t>
            </a:r>
            <a:endParaRPr lang="ru-RU" sz="4000" dirty="0" smtClean="0"/>
          </a:p>
          <a:p>
            <a:pPr lvl="0"/>
            <a:r>
              <a:rPr lang="ru-RU" sz="4000" dirty="0" smtClean="0"/>
              <a:t>2. Игра «Крокодил»</a:t>
            </a:r>
          </a:p>
          <a:p>
            <a:pPr lvl="0"/>
            <a:r>
              <a:rPr lang="ru-RU" sz="4000" dirty="0" smtClean="0"/>
              <a:t>3. </a:t>
            </a:r>
            <a:r>
              <a:rPr lang="ru-RU" sz="4000" dirty="0" smtClean="0"/>
              <a:t>«Вопрос - ответ»</a:t>
            </a:r>
            <a:endParaRPr lang="ru-RU" sz="4000" dirty="0" smtClean="0"/>
          </a:p>
          <a:p>
            <a:pPr lvl="0"/>
            <a:r>
              <a:rPr lang="ru-RU" sz="4000" dirty="0" smtClean="0"/>
              <a:t>4. Кроссворд «</a:t>
            </a:r>
            <a:r>
              <a:rPr lang="ru-RU" sz="4000" dirty="0" err="1" smtClean="0"/>
              <a:t>Решалкино</a:t>
            </a:r>
            <a:r>
              <a:rPr lang="ru-RU" sz="4000" dirty="0" smtClean="0"/>
              <a:t>»</a:t>
            </a:r>
          </a:p>
          <a:p>
            <a:pPr lvl="0"/>
            <a:r>
              <a:rPr lang="ru-RU" sz="4000" dirty="0" smtClean="0"/>
              <a:t>5. </a:t>
            </a:r>
            <a:r>
              <a:rPr lang="ru-RU" sz="4000" dirty="0" err="1" smtClean="0"/>
              <a:t>Словоэстафета</a:t>
            </a:r>
            <a:endParaRPr lang="ru-RU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403053"/>
            <a:ext cx="7848873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Основные виды труда в детском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саду</a:t>
            </a:r>
          </a:p>
          <a:p>
            <a:r>
              <a:rPr lang="ru-RU" b="1" dirty="0"/>
              <a:t>Самообслуживание</a:t>
            </a:r>
            <a:r>
              <a:rPr lang="ru-RU" dirty="0"/>
              <a:t> – это труд ребенка, направленный на обслуживание им самим самого себя </a:t>
            </a:r>
            <a:r>
              <a:rPr lang="ru-RU" dirty="0" smtClean="0"/>
              <a:t>.</a:t>
            </a:r>
          </a:p>
          <a:p>
            <a:r>
              <a:rPr lang="ru-RU" b="1" dirty="0"/>
              <a:t>Хозяйственно – бытовой </a:t>
            </a:r>
            <a:r>
              <a:rPr lang="ru-RU" b="1" dirty="0" smtClean="0"/>
              <a:t>труд – </a:t>
            </a:r>
            <a:r>
              <a:rPr lang="ru-RU" dirty="0" smtClean="0"/>
              <a:t>этот труд, направленный </a:t>
            </a:r>
            <a:r>
              <a:rPr lang="ru-RU" dirty="0"/>
              <a:t>на поддержание чистоты и порядке в помещении и на участке, помощь взрослым при организации режимных процессов. </a:t>
            </a:r>
            <a:endParaRPr lang="ru-RU" dirty="0" smtClean="0"/>
          </a:p>
          <a:p>
            <a:r>
              <a:rPr lang="ru-RU" b="1" dirty="0"/>
              <a:t>Дежурства -</a:t>
            </a:r>
            <a:r>
              <a:rPr lang="ru-RU" dirty="0"/>
              <a:t> более сложная форма организации труда детей, это первые обязанности дошкольников. </a:t>
            </a:r>
            <a:endParaRPr lang="ru-RU" dirty="0" smtClean="0"/>
          </a:p>
          <a:p>
            <a:r>
              <a:rPr lang="ru-RU" b="1" dirty="0"/>
              <a:t>Труд в природе </a:t>
            </a:r>
            <a:r>
              <a:rPr lang="ru-RU" dirty="0"/>
              <a:t>имеет большое образовательное значение. Он расширяет кругозор детей, создает благоприятные условия для решения задач сенсорного воспитания</a:t>
            </a:r>
            <a:r>
              <a:rPr lang="ru-RU" dirty="0" smtClean="0"/>
              <a:t>.</a:t>
            </a:r>
          </a:p>
          <a:p>
            <a:r>
              <a:rPr lang="ru-RU" b="1" dirty="0"/>
              <a:t>Коллективный труд</a:t>
            </a:r>
            <a:r>
              <a:rPr lang="ru-RU" dirty="0"/>
              <a:t> дает возможность </a:t>
            </a:r>
            <a:r>
              <a:rPr lang="ru-RU" dirty="0" smtClean="0"/>
              <a:t>формирования умений </a:t>
            </a:r>
            <a:r>
              <a:rPr lang="ru-RU" dirty="0"/>
              <a:t>принимать общую цель труда, договориться, согласовывать свои действия, сообща планировать работу, помочь товарищу, оценить его труд; воспитывается коллективная ответственности за выполнение </a:t>
            </a:r>
            <a:endParaRPr lang="ru-RU" dirty="0" smtClean="0"/>
          </a:p>
          <a:p>
            <a:r>
              <a:rPr lang="ru-RU" dirty="0" smtClean="0"/>
              <a:t>задания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b="1" dirty="0" smtClean="0"/>
              <a:t>Ручной труд </a:t>
            </a:r>
            <a:r>
              <a:rPr lang="ru-RU" dirty="0" smtClean="0"/>
              <a:t>- труд, направленный </a:t>
            </a:r>
            <a:r>
              <a:rPr lang="ru-RU" dirty="0"/>
              <a:t>на </a:t>
            </a:r>
            <a:endParaRPr lang="ru-RU" dirty="0" smtClean="0"/>
          </a:p>
          <a:p>
            <a:r>
              <a:rPr lang="ru-RU" dirty="0" smtClean="0"/>
              <a:t>удовлетворение </a:t>
            </a:r>
            <a:r>
              <a:rPr lang="ru-RU" dirty="0"/>
              <a:t>эстетически </a:t>
            </a:r>
            <a:r>
              <a:rPr lang="ru-RU" dirty="0" smtClean="0"/>
              <a:t>потребностей </a:t>
            </a:r>
          </a:p>
          <a:p>
            <a:r>
              <a:rPr lang="ru-RU" dirty="0" smtClean="0"/>
              <a:t>человека .</a:t>
            </a:r>
            <a:endParaRPr lang="ru-RU" dirty="0"/>
          </a:p>
          <a:p>
            <a:endParaRPr lang="ru-RU" dirty="0"/>
          </a:p>
          <a:p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2690336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509120"/>
            <a:ext cx="3851920" cy="2348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640" y="207477"/>
            <a:ext cx="8738699" cy="111385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Задачи трудового воспитания детей дошкольного возраста по группам</a:t>
            </a:r>
          </a:p>
        </p:txBody>
      </p:sp>
      <p:graphicFrame>
        <p:nvGraphicFramePr>
          <p:cNvPr id="11287" name="Group 2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751301813"/>
              </p:ext>
            </p:extLst>
          </p:nvPr>
        </p:nvGraphicFramePr>
        <p:xfrm>
          <a:off x="130085" y="1556792"/>
          <a:ext cx="8964488" cy="5238229"/>
        </p:xfrm>
        <a:graphic>
          <a:graphicData uri="http://schemas.openxmlformats.org/drawingml/2006/table">
            <a:tbl>
              <a:tblPr/>
              <a:tblGrid>
                <a:gridCol w="1484312"/>
                <a:gridCol w="1468438"/>
                <a:gridCol w="1798637"/>
                <a:gridCol w="2625725"/>
                <a:gridCol w="1587376"/>
              </a:tblGrid>
              <a:tr h="9361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Группа раннего  возраста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Младшая группа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Средняя группа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Старшая группа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Подготови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-тельная     группа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E4BD"/>
                    </a:solidFill>
                  </a:tcPr>
                </a:tc>
              </a:tr>
              <a:tr h="4302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Начинается приобщение детей к трудовой деятельности.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Основной вид труда в этом возрасте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самообслуживание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Продолжается формирование у детей желания к посильному труду.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Дети активно овладевают различными трудовыми навыками и приемами труда в природе, хозяйственно-бытового труда и самообслуживания.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Добавляется ручной труд.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Делается акцент на формирование всех доступных детям умений, навыков в различных видах труда. Формируется осознанное отношение и интерес к трудовой деятельности, умение достигать результата.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Сформированные навыки и умения совершенствуются.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D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2949792" cy="39330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3717032"/>
            <a:ext cx="2355726" cy="31409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332656"/>
            <a:ext cx="2625756" cy="350100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1276</TotalTime>
  <Words>355</Words>
  <Application>Microsoft Office PowerPoint</Application>
  <PresentationFormat>Экран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Spring</vt:lpstr>
      <vt:lpstr>ТРУДОВОЕ ВОСПИТАНИЕ В ДОУ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Задачи трудового воспитания детей дошкольного возраста по группам</vt:lpstr>
      <vt:lpstr>Презентация PowerPoint</vt:lpstr>
    </vt:vector>
  </TitlesOfParts>
  <Company>Департамент Образования города Липецка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«Современные  подходы к трудовому воспитанию   дошкольников в свете ФГОС».</dc:title>
  <dc:creator>Пользователь</dc:creator>
  <cp:lastModifiedBy>Asus</cp:lastModifiedBy>
  <cp:revision>107</cp:revision>
  <dcterms:created xsi:type="dcterms:W3CDTF">2014-10-07T13:01:36Z</dcterms:created>
  <dcterms:modified xsi:type="dcterms:W3CDTF">2020-10-27T17:33:30Z</dcterms:modified>
</cp:coreProperties>
</file>