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277" r:id="rId4"/>
    <p:sldId id="280" r:id="rId5"/>
    <p:sldId id="261" r:id="rId6"/>
    <p:sldId id="266" r:id="rId7"/>
    <p:sldId id="270" r:id="rId8"/>
    <p:sldId id="278" r:id="rId9"/>
    <p:sldId id="269" r:id="rId10"/>
    <p:sldId id="281" r:id="rId11"/>
    <p:sldId id="282" r:id="rId12"/>
    <p:sldId id="283" r:id="rId13"/>
    <p:sldId id="267" r:id="rId14"/>
    <p:sldId id="272" r:id="rId15"/>
    <p:sldId id="274" r:id="rId16"/>
    <p:sldId id="268" r:id="rId17"/>
    <p:sldId id="27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48"/>
    <a:srgbClr val="FAFAF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varScale="1">
        <p:scale>
          <a:sx n="88" d="100"/>
          <a:sy n="88" d="100"/>
        </p:scale>
        <p:origin x="-1310" y="-77"/>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94FC88-2DF0-4A28-A651-E9A46950DE77}" type="doc">
      <dgm:prSet loTypeId="urn:microsoft.com/office/officeart/2005/8/layout/lProcess1" loCatId="process" qsTypeId="urn:microsoft.com/office/officeart/2005/8/quickstyle/simple1" qsCatId="simple" csTypeId="urn:microsoft.com/office/officeart/2005/8/colors/accent1_2" csCatId="accent1" phldr="1"/>
      <dgm:spPr/>
      <dgm:t>
        <a:bodyPr/>
        <a:lstStyle/>
        <a:p>
          <a:endParaRPr lang="ru-RU"/>
        </a:p>
      </dgm:t>
    </dgm:pt>
    <dgm:pt modelId="{F27FC848-565E-4226-8E23-BCE140945E78}">
      <dgm:prSet phldrT="[Текст]"/>
      <dgm:spPr/>
      <dgm:t>
        <a:bodyPr/>
        <a:lstStyle/>
        <a:p>
          <a:r>
            <a:rPr lang="ru-RU" dirty="0" smtClean="0"/>
            <a:t>Директор МБОУ ДО «Тазовский районный Дом творчества»</a:t>
          </a:r>
          <a:endParaRPr lang="ru-RU" dirty="0"/>
        </a:p>
      </dgm:t>
    </dgm:pt>
    <dgm:pt modelId="{9F0484F7-6E6C-43DD-B753-C3CAB634B2CB}" type="parTrans" cxnId="{9C017302-D76F-4E0F-BC3E-6D7B0326AC61}">
      <dgm:prSet/>
      <dgm:spPr/>
      <dgm:t>
        <a:bodyPr/>
        <a:lstStyle/>
        <a:p>
          <a:endParaRPr lang="ru-RU"/>
        </a:p>
      </dgm:t>
    </dgm:pt>
    <dgm:pt modelId="{E5FDE5F5-EF70-4F03-9DC1-4FDC61A32E11}" type="sibTrans" cxnId="{9C017302-D76F-4E0F-BC3E-6D7B0326AC61}">
      <dgm:prSet/>
      <dgm:spPr/>
      <dgm:t>
        <a:bodyPr/>
        <a:lstStyle/>
        <a:p>
          <a:endParaRPr lang="ru-RU"/>
        </a:p>
      </dgm:t>
    </dgm:pt>
    <dgm:pt modelId="{A406AA07-5495-484F-A4B6-90F58DE854AC}">
      <dgm:prSet phldrT="[Текст]"/>
      <dgm:spPr/>
      <dgm:t>
        <a:bodyPr/>
        <a:lstStyle/>
        <a:p>
          <a:r>
            <a:rPr lang="ru-RU" dirty="0" smtClean="0"/>
            <a:t>Соблюдение законодательной базы</a:t>
          </a:r>
          <a:endParaRPr lang="ru-RU" dirty="0"/>
        </a:p>
      </dgm:t>
    </dgm:pt>
    <dgm:pt modelId="{C93E48B7-30C5-41EA-B8DB-2B13C35D8E93}" type="parTrans" cxnId="{BB6856AE-856B-45B3-9D36-35AFE862CEAA}">
      <dgm:prSet/>
      <dgm:spPr/>
      <dgm:t>
        <a:bodyPr/>
        <a:lstStyle/>
        <a:p>
          <a:endParaRPr lang="ru-RU"/>
        </a:p>
      </dgm:t>
    </dgm:pt>
    <dgm:pt modelId="{71F123AD-8B47-4BB5-9131-8D5F7204F1B4}" type="sibTrans" cxnId="{BB6856AE-856B-45B3-9D36-35AFE862CEAA}">
      <dgm:prSet/>
      <dgm:spPr/>
      <dgm:t>
        <a:bodyPr/>
        <a:lstStyle/>
        <a:p>
          <a:endParaRPr lang="ru-RU"/>
        </a:p>
      </dgm:t>
    </dgm:pt>
    <dgm:pt modelId="{02F5F7E1-AE28-48F6-9B2E-C46899D66129}">
      <dgm:prSet phldrT="[Текст]"/>
      <dgm:spPr/>
      <dgm:t>
        <a:bodyPr/>
        <a:lstStyle/>
        <a:p>
          <a:r>
            <a:rPr lang="ru-RU" dirty="0" smtClean="0"/>
            <a:t>Родительский контроль</a:t>
          </a:r>
          <a:endParaRPr lang="ru-RU" dirty="0"/>
        </a:p>
      </dgm:t>
    </dgm:pt>
    <dgm:pt modelId="{A5EC98FD-C4F2-4E21-B8A9-674C425337CF}" type="parTrans" cxnId="{9A554752-817B-4F7F-ACFC-B0F9E026F903}">
      <dgm:prSet/>
      <dgm:spPr/>
      <dgm:t>
        <a:bodyPr/>
        <a:lstStyle/>
        <a:p>
          <a:endParaRPr lang="ru-RU"/>
        </a:p>
      </dgm:t>
    </dgm:pt>
    <dgm:pt modelId="{C594839A-DD22-4817-864E-7F5C6E86E7DA}" type="sibTrans" cxnId="{9A554752-817B-4F7F-ACFC-B0F9E026F903}">
      <dgm:prSet/>
      <dgm:spPr/>
      <dgm:t>
        <a:bodyPr/>
        <a:lstStyle/>
        <a:p>
          <a:endParaRPr lang="ru-RU"/>
        </a:p>
      </dgm:t>
    </dgm:pt>
    <dgm:pt modelId="{F14E1ADE-CE55-431B-BD80-A3E472518521}">
      <dgm:prSet phldrT="[Текст]"/>
      <dgm:spPr/>
      <dgm:t>
        <a:bodyPr/>
        <a:lstStyle/>
        <a:p>
          <a:r>
            <a:rPr lang="ru-RU" dirty="0" smtClean="0"/>
            <a:t>Качество проведения услуг в соответствии с планом</a:t>
          </a:r>
          <a:endParaRPr lang="ru-RU" dirty="0"/>
        </a:p>
      </dgm:t>
    </dgm:pt>
    <dgm:pt modelId="{067D43DC-9439-4D7D-A8C6-8F1C5DF35DAA}" type="parTrans" cxnId="{2B4C93FE-38D1-4A53-9C51-708A861785B7}">
      <dgm:prSet/>
      <dgm:spPr/>
      <dgm:t>
        <a:bodyPr/>
        <a:lstStyle/>
        <a:p>
          <a:endParaRPr lang="ru-RU"/>
        </a:p>
      </dgm:t>
    </dgm:pt>
    <dgm:pt modelId="{2525885B-8813-4DF0-AC98-88E0D8004AD2}" type="sibTrans" cxnId="{2B4C93FE-38D1-4A53-9C51-708A861785B7}">
      <dgm:prSet/>
      <dgm:spPr/>
      <dgm:t>
        <a:bodyPr/>
        <a:lstStyle/>
        <a:p>
          <a:endParaRPr lang="ru-RU"/>
        </a:p>
      </dgm:t>
    </dgm:pt>
    <dgm:pt modelId="{04C82366-D541-424A-8BA7-CB70EFC9F08D}">
      <dgm:prSet phldrT="[Текст]"/>
      <dgm:spPr/>
      <dgm:t>
        <a:bodyPr/>
        <a:lstStyle/>
        <a:p>
          <a:r>
            <a:rPr lang="ru-RU" dirty="0" smtClean="0"/>
            <a:t>Внесение предложений по организации и содержанию услуги</a:t>
          </a:r>
          <a:endParaRPr lang="ru-RU" dirty="0"/>
        </a:p>
      </dgm:t>
    </dgm:pt>
    <dgm:pt modelId="{299B56A1-3447-4971-B265-B108AF98295A}" type="parTrans" cxnId="{DFF8586D-A2A5-4968-B1AE-CF3EA6F6DEA8}">
      <dgm:prSet/>
      <dgm:spPr/>
      <dgm:t>
        <a:bodyPr/>
        <a:lstStyle/>
        <a:p>
          <a:endParaRPr lang="ru-RU"/>
        </a:p>
      </dgm:t>
    </dgm:pt>
    <dgm:pt modelId="{63B7A7FA-E128-45D3-B773-977FA4FADD65}" type="sibTrans" cxnId="{DFF8586D-A2A5-4968-B1AE-CF3EA6F6DEA8}">
      <dgm:prSet/>
      <dgm:spPr/>
      <dgm:t>
        <a:bodyPr/>
        <a:lstStyle/>
        <a:p>
          <a:endParaRPr lang="ru-RU"/>
        </a:p>
      </dgm:t>
    </dgm:pt>
    <dgm:pt modelId="{56C5EB24-DD86-49C9-996E-712011AC81A9}" type="pres">
      <dgm:prSet presAssocID="{BF94FC88-2DF0-4A28-A651-E9A46950DE77}" presName="Name0" presStyleCnt="0">
        <dgm:presLayoutVars>
          <dgm:dir/>
          <dgm:animLvl val="lvl"/>
          <dgm:resizeHandles val="exact"/>
        </dgm:presLayoutVars>
      </dgm:prSet>
      <dgm:spPr/>
      <dgm:t>
        <a:bodyPr/>
        <a:lstStyle/>
        <a:p>
          <a:endParaRPr lang="ru-RU"/>
        </a:p>
      </dgm:t>
    </dgm:pt>
    <dgm:pt modelId="{B1581ED8-C345-43E3-B45B-748D31890B4C}" type="pres">
      <dgm:prSet presAssocID="{F27FC848-565E-4226-8E23-BCE140945E78}" presName="vertFlow" presStyleCnt="0"/>
      <dgm:spPr/>
    </dgm:pt>
    <dgm:pt modelId="{AEF8881E-36F3-40B0-934A-4932181A54D7}" type="pres">
      <dgm:prSet presAssocID="{F27FC848-565E-4226-8E23-BCE140945E78}" presName="header" presStyleLbl="node1" presStyleIdx="0" presStyleCnt="2"/>
      <dgm:spPr/>
      <dgm:t>
        <a:bodyPr/>
        <a:lstStyle/>
        <a:p>
          <a:endParaRPr lang="ru-RU"/>
        </a:p>
      </dgm:t>
    </dgm:pt>
    <dgm:pt modelId="{62B37ECC-14D6-4D91-A1B4-653A0A051E0B}" type="pres">
      <dgm:prSet presAssocID="{C93E48B7-30C5-41EA-B8DB-2B13C35D8E93}" presName="parTrans" presStyleLbl="sibTrans2D1" presStyleIdx="0" presStyleCnt="3"/>
      <dgm:spPr/>
      <dgm:t>
        <a:bodyPr/>
        <a:lstStyle/>
        <a:p>
          <a:endParaRPr lang="ru-RU"/>
        </a:p>
      </dgm:t>
    </dgm:pt>
    <dgm:pt modelId="{C7781E17-4B4F-4535-9F75-E28114C1AC2A}" type="pres">
      <dgm:prSet presAssocID="{A406AA07-5495-484F-A4B6-90F58DE854AC}" presName="child" presStyleLbl="alignAccFollowNode1" presStyleIdx="0" presStyleCnt="3">
        <dgm:presLayoutVars>
          <dgm:chMax val="0"/>
          <dgm:bulletEnabled val="1"/>
        </dgm:presLayoutVars>
      </dgm:prSet>
      <dgm:spPr/>
      <dgm:t>
        <a:bodyPr/>
        <a:lstStyle/>
        <a:p>
          <a:endParaRPr lang="ru-RU"/>
        </a:p>
      </dgm:t>
    </dgm:pt>
    <dgm:pt modelId="{C8EA09C3-47BE-46E1-8570-04C6F0AFDBAD}" type="pres">
      <dgm:prSet presAssocID="{F27FC848-565E-4226-8E23-BCE140945E78}" presName="hSp" presStyleCnt="0"/>
      <dgm:spPr/>
    </dgm:pt>
    <dgm:pt modelId="{E47726D6-8CAD-4AC6-BA77-F7EC79D3040F}" type="pres">
      <dgm:prSet presAssocID="{02F5F7E1-AE28-48F6-9B2E-C46899D66129}" presName="vertFlow" presStyleCnt="0"/>
      <dgm:spPr/>
    </dgm:pt>
    <dgm:pt modelId="{4B0CCD26-2A9F-4E0A-9847-AEC3495341B4}" type="pres">
      <dgm:prSet presAssocID="{02F5F7E1-AE28-48F6-9B2E-C46899D66129}" presName="header" presStyleLbl="node1" presStyleIdx="1" presStyleCnt="2" custLinFactNeighborX="-564"/>
      <dgm:spPr/>
      <dgm:t>
        <a:bodyPr/>
        <a:lstStyle/>
        <a:p>
          <a:endParaRPr lang="ru-RU"/>
        </a:p>
      </dgm:t>
    </dgm:pt>
    <dgm:pt modelId="{2BFD03EC-1297-4CD0-ADF6-BDE5B919BD60}" type="pres">
      <dgm:prSet presAssocID="{067D43DC-9439-4D7D-A8C6-8F1C5DF35DAA}" presName="parTrans" presStyleLbl="sibTrans2D1" presStyleIdx="1" presStyleCnt="3"/>
      <dgm:spPr/>
      <dgm:t>
        <a:bodyPr/>
        <a:lstStyle/>
        <a:p>
          <a:endParaRPr lang="ru-RU"/>
        </a:p>
      </dgm:t>
    </dgm:pt>
    <dgm:pt modelId="{5F835606-52EA-4819-B182-0B818D1F2A98}" type="pres">
      <dgm:prSet presAssocID="{F14E1ADE-CE55-431B-BD80-A3E472518521}" presName="child" presStyleLbl="alignAccFollowNode1" presStyleIdx="1" presStyleCnt="3">
        <dgm:presLayoutVars>
          <dgm:chMax val="0"/>
          <dgm:bulletEnabled val="1"/>
        </dgm:presLayoutVars>
      </dgm:prSet>
      <dgm:spPr/>
      <dgm:t>
        <a:bodyPr/>
        <a:lstStyle/>
        <a:p>
          <a:endParaRPr lang="ru-RU"/>
        </a:p>
      </dgm:t>
    </dgm:pt>
    <dgm:pt modelId="{0F704EDB-C5FA-43B0-89F9-0B8E022D32E7}" type="pres">
      <dgm:prSet presAssocID="{2525885B-8813-4DF0-AC98-88E0D8004AD2}" presName="sibTrans" presStyleLbl="sibTrans2D1" presStyleIdx="2" presStyleCnt="3"/>
      <dgm:spPr/>
      <dgm:t>
        <a:bodyPr/>
        <a:lstStyle/>
        <a:p>
          <a:endParaRPr lang="ru-RU"/>
        </a:p>
      </dgm:t>
    </dgm:pt>
    <dgm:pt modelId="{D8880D38-7B8A-4AE6-BC2C-B1D09B49095D}" type="pres">
      <dgm:prSet presAssocID="{04C82366-D541-424A-8BA7-CB70EFC9F08D}" presName="child" presStyleLbl="alignAccFollowNode1" presStyleIdx="2" presStyleCnt="3">
        <dgm:presLayoutVars>
          <dgm:chMax val="0"/>
          <dgm:bulletEnabled val="1"/>
        </dgm:presLayoutVars>
      </dgm:prSet>
      <dgm:spPr/>
      <dgm:t>
        <a:bodyPr/>
        <a:lstStyle/>
        <a:p>
          <a:endParaRPr lang="ru-RU"/>
        </a:p>
      </dgm:t>
    </dgm:pt>
  </dgm:ptLst>
  <dgm:cxnLst>
    <dgm:cxn modelId="{BB6856AE-856B-45B3-9D36-35AFE862CEAA}" srcId="{F27FC848-565E-4226-8E23-BCE140945E78}" destId="{A406AA07-5495-484F-A4B6-90F58DE854AC}" srcOrd="0" destOrd="0" parTransId="{C93E48B7-30C5-41EA-B8DB-2B13C35D8E93}" sibTransId="{71F123AD-8B47-4BB5-9131-8D5F7204F1B4}"/>
    <dgm:cxn modelId="{DFF8586D-A2A5-4968-B1AE-CF3EA6F6DEA8}" srcId="{02F5F7E1-AE28-48F6-9B2E-C46899D66129}" destId="{04C82366-D541-424A-8BA7-CB70EFC9F08D}" srcOrd="1" destOrd="0" parTransId="{299B56A1-3447-4971-B265-B108AF98295A}" sibTransId="{63B7A7FA-E128-45D3-B773-977FA4FADD65}"/>
    <dgm:cxn modelId="{EDF25617-6D80-44CB-9D9F-9FA58AEAB911}" type="presOf" srcId="{02F5F7E1-AE28-48F6-9B2E-C46899D66129}" destId="{4B0CCD26-2A9F-4E0A-9847-AEC3495341B4}" srcOrd="0" destOrd="0" presId="urn:microsoft.com/office/officeart/2005/8/layout/lProcess1"/>
    <dgm:cxn modelId="{DAD2E744-078B-4755-B088-AD5CB8B54F41}" type="presOf" srcId="{BF94FC88-2DF0-4A28-A651-E9A46950DE77}" destId="{56C5EB24-DD86-49C9-996E-712011AC81A9}" srcOrd="0" destOrd="0" presId="urn:microsoft.com/office/officeart/2005/8/layout/lProcess1"/>
    <dgm:cxn modelId="{2B4C93FE-38D1-4A53-9C51-708A861785B7}" srcId="{02F5F7E1-AE28-48F6-9B2E-C46899D66129}" destId="{F14E1ADE-CE55-431B-BD80-A3E472518521}" srcOrd="0" destOrd="0" parTransId="{067D43DC-9439-4D7D-A8C6-8F1C5DF35DAA}" sibTransId="{2525885B-8813-4DF0-AC98-88E0D8004AD2}"/>
    <dgm:cxn modelId="{113980AC-440E-4954-98D6-F107AE782CBE}" type="presOf" srcId="{2525885B-8813-4DF0-AC98-88E0D8004AD2}" destId="{0F704EDB-C5FA-43B0-89F9-0B8E022D32E7}" srcOrd="0" destOrd="0" presId="urn:microsoft.com/office/officeart/2005/8/layout/lProcess1"/>
    <dgm:cxn modelId="{9C017302-D76F-4E0F-BC3E-6D7B0326AC61}" srcId="{BF94FC88-2DF0-4A28-A651-E9A46950DE77}" destId="{F27FC848-565E-4226-8E23-BCE140945E78}" srcOrd="0" destOrd="0" parTransId="{9F0484F7-6E6C-43DD-B753-C3CAB634B2CB}" sibTransId="{E5FDE5F5-EF70-4F03-9DC1-4FDC61A32E11}"/>
    <dgm:cxn modelId="{D1878E75-FD1E-4006-958C-CC71218AFA39}" type="presOf" srcId="{067D43DC-9439-4D7D-A8C6-8F1C5DF35DAA}" destId="{2BFD03EC-1297-4CD0-ADF6-BDE5B919BD60}" srcOrd="0" destOrd="0" presId="urn:microsoft.com/office/officeart/2005/8/layout/lProcess1"/>
    <dgm:cxn modelId="{F06FCEE1-DB35-42DD-9952-775BBF989E19}" type="presOf" srcId="{F14E1ADE-CE55-431B-BD80-A3E472518521}" destId="{5F835606-52EA-4819-B182-0B818D1F2A98}" srcOrd="0" destOrd="0" presId="urn:microsoft.com/office/officeart/2005/8/layout/lProcess1"/>
    <dgm:cxn modelId="{9A554752-817B-4F7F-ACFC-B0F9E026F903}" srcId="{BF94FC88-2DF0-4A28-A651-E9A46950DE77}" destId="{02F5F7E1-AE28-48F6-9B2E-C46899D66129}" srcOrd="1" destOrd="0" parTransId="{A5EC98FD-C4F2-4E21-B8A9-674C425337CF}" sibTransId="{C594839A-DD22-4817-864E-7F5C6E86E7DA}"/>
    <dgm:cxn modelId="{987490A8-6B48-4905-9731-26C85EFDA06C}" type="presOf" srcId="{04C82366-D541-424A-8BA7-CB70EFC9F08D}" destId="{D8880D38-7B8A-4AE6-BC2C-B1D09B49095D}" srcOrd="0" destOrd="0" presId="urn:microsoft.com/office/officeart/2005/8/layout/lProcess1"/>
    <dgm:cxn modelId="{A10BEF0A-293D-4D5E-84DB-4A00D385B257}" type="presOf" srcId="{C93E48B7-30C5-41EA-B8DB-2B13C35D8E93}" destId="{62B37ECC-14D6-4D91-A1B4-653A0A051E0B}" srcOrd="0" destOrd="0" presId="urn:microsoft.com/office/officeart/2005/8/layout/lProcess1"/>
    <dgm:cxn modelId="{74FF9B11-FE36-4C5E-9ED1-AB6FF3D1F323}" type="presOf" srcId="{F27FC848-565E-4226-8E23-BCE140945E78}" destId="{AEF8881E-36F3-40B0-934A-4932181A54D7}" srcOrd="0" destOrd="0" presId="urn:microsoft.com/office/officeart/2005/8/layout/lProcess1"/>
    <dgm:cxn modelId="{8634B18F-EC4C-4E8C-AA7B-974C5E970247}" type="presOf" srcId="{A406AA07-5495-484F-A4B6-90F58DE854AC}" destId="{C7781E17-4B4F-4535-9F75-E28114C1AC2A}" srcOrd="0" destOrd="0" presId="urn:microsoft.com/office/officeart/2005/8/layout/lProcess1"/>
    <dgm:cxn modelId="{1DBD98F1-E298-4E34-95CC-22D35651B3C7}" type="presParOf" srcId="{56C5EB24-DD86-49C9-996E-712011AC81A9}" destId="{B1581ED8-C345-43E3-B45B-748D31890B4C}" srcOrd="0" destOrd="0" presId="urn:microsoft.com/office/officeart/2005/8/layout/lProcess1"/>
    <dgm:cxn modelId="{AA801656-9EFE-4286-8CF6-4E041FDC18E7}" type="presParOf" srcId="{B1581ED8-C345-43E3-B45B-748D31890B4C}" destId="{AEF8881E-36F3-40B0-934A-4932181A54D7}" srcOrd="0" destOrd="0" presId="urn:microsoft.com/office/officeart/2005/8/layout/lProcess1"/>
    <dgm:cxn modelId="{2803AD99-5DB2-4EF9-A573-77238DD4D313}" type="presParOf" srcId="{B1581ED8-C345-43E3-B45B-748D31890B4C}" destId="{62B37ECC-14D6-4D91-A1B4-653A0A051E0B}" srcOrd="1" destOrd="0" presId="urn:microsoft.com/office/officeart/2005/8/layout/lProcess1"/>
    <dgm:cxn modelId="{3DB6544C-0AB9-4F84-9713-1CAE92FB21EA}" type="presParOf" srcId="{B1581ED8-C345-43E3-B45B-748D31890B4C}" destId="{C7781E17-4B4F-4535-9F75-E28114C1AC2A}" srcOrd="2" destOrd="0" presId="urn:microsoft.com/office/officeart/2005/8/layout/lProcess1"/>
    <dgm:cxn modelId="{C1BBFA37-8AD6-4993-88E4-CB0F5FC9C482}" type="presParOf" srcId="{56C5EB24-DD86-49C9-996E-712011AC81A9}" destId="{C8EA09C3-47BE-46E1-8570-04C6F0AFDBAD}" srcOrd="1" destOrd="0" presId="urn:microsoft.com/office/officeart/2005/8/layout/lProcess1"/>
    <dgm:cxn modelId="{0CFED049-9D46-4928-A181-9A5DC8842098}" type="presParOf" srcId="{56C5EB24-DD86-49C9-996E-712011AC81A9}" destId="{E47726D6-8CAD-4AC6-BA77-F7EC79D3040F}" srcOrd="2" destOrd="0" presId="urn:microsoft.com/office/officeart/2005/8/layout/lProcess1"/>
    <dgm:cxn modelId="{8490998A-EFB4-4BDB-9420-B4D61D2AB267}" type="presParOf" srcId="{E47726D6-8CAD-4AC6-BA77-F7EC79D3040F}" destId="{4B0CCD26-2A9F-4E0A-9847-AEC3495341B4}" srcOrd="0" destOrd="0" presId="urn:microsoft.com/office/officeart/2005/8/layout/lProcess1"/>
    <dgm:cxn modelId="{4CEF9436-B9C8-4D80-8E1D-5D9F23A35650}" type="presParOf" srcId="{E47726D6-8CAD-4AC6-BA77-F7EC79D3040F}" destId="{2BFD03EC-1297-4CD0-ADF6-BDE5B919BD60}" srcOrd="1" destOrd="0" presId="urn:microsoft.com/office/officeart/2005/8/layout/lProcess1"/>
    <dgm:cxn modelId="{8E3C0AAE-FC9E-4C5E-8F5F-07DCFD1A7DA9}" type="presParOf" srcId="{E47726D6-8CAD-4AC6-BA77-F7EC79D3040F}" destId="{5F835606-52EA-4819-B182-0B818D1F2A98}" srcOrd="2" destOrd="0" presId="urn:microsoft.com/office/officeart/2005/8/layout/lProcess1"/>
    <dgm:cxn modelId="{55CC8175-5700-46C7-B2CF-6E46BE6DC09A}" type="presParOf" srcId="{E47726D6-8CAD-4AC6-BA77-F7EC79D3040F}" destId="{0F704EDB-C5FA-43B0-89F9-0B8E022D32E7}" srcOrd="3" destOrd="0" presId="urn:microsoft.com/office/officeart/2005/8/layout/lProcess1"/>
    <dgm:cxn modelId="{291157B2-E57A-453F-91B8-9BB8EF367D51}" type="presParOf" srcId="{E47726D6-8CAD-4AC6-BA77-F7EC79D3040F}" destId="{D8880D38-7B8A-4AE6-BC2C-B1D09B49095D}" srcOrd="4" destOrd="0" presId="urn:microsoft.com/office/officeart/2005/8/layout/l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6E129AA-9991-46EA-B642-1E15DAEA9FBB}" type="doc">
      <dgm:prSet loTypeId="urn:microsoft.com/office/officeart/2005/8/layout/radial6" loCatId="cycle" qsTypeId="urn:microsoft.com/office/officeart/2005/8/quickstyle/simple4" qsCatId="simple" csTypeId="urn:microsoft.com/office/officeart/2005/8/colors/accent1_2" csCatId="accent1" phldr="1"/>
      <dgm:spPr/>
      <dgm:t>
        <a:bodyPr/>
        <a:lstStyle/>
        <a:p>
          <a:endParaRPr lang="ru-RU"/>
        </a:p>
      </dgm:t>
    </dgm:pt>
    <dgm:pt modelId="{5FBAFB03-94DB-446E-9298-2B78171C94F2}">
      <dgm:prSet phldrT="[Текст]" custT="1"/>
      <dgm:spPr/>
      <dgm:t>
        <a:bodyPr/>
        <a:lstStyle/>
        <a:p>
          <a:r>
            <a:rPr lang="ru-RU" sz="1600" b="1" dirty="0" smtClean="0">
              <a:solidFill>
                <a:schemeClr val="tx1"/>
              </a:solidFill>
              <a:latin typeface="Times New Roman" pitchFamily="18" charset="0"/>
              <a:cs typeface="Times New Roman" pitchFamily="18" charset="0"/>
            </a:rPr>
            <a:t>Те свойства характера которые необходимы не только в хореографии но и в быту</a:t>
          </a:r>
          <a:endParaRPr lang="ru-RU" sz="1600" b="1" dirty="0">
            <a:solidFill>
              <a:schemeClr val="tx1"/>
            </a:solidFill>
            <a:latin typeface="Times New Roman" pitchFamily="18" charset="0"/>
            <a:cs typeface="Times New Roman" pitchFamily="18" charset="0"/>
          </a:endParaRPr>
        </a:p>
      </dgm:t>
    </dgm:pt>
    <dgm:pt modelId="{7901B2D9-E238-4D6F-B113-4CC7C9E11A4A}" type="parTrans" cxnId="{6B7AAB6D-C024-4EA0-B711-6D4BF3F33BD7}">
      <dgm:prSet/>
      <dgm:spPr/>
      <dgm:t>
        <a:bodyPr/>
        <a:lstStyle/>
        <a:p>
          <a:endParaRPr lang="ru-RU"/>
        </a:p>
      </dgm:t>
    </dgm:pt>
    <dgm:pt modelId="{5048CED2-FD71-4DDB-952B-8E885990C612}" type="sibTrans" cxnId="{6B7AAB6D-C024-4EA0-B711-6D4BF3F33BD7}">
      <dgm:prSet/>
      <dgm:spPr/>
      <dgm:t>
        <a:bodyPr/>
        <a:lstStyle/>
        <a:p>
          <a:endParaRPr lang="ru-RU"/>
        </a:p>
      </dgm:t>
    </dgm:pt>
    <dgm:pt modelId="{8D92A5F0-1C88-4367-9498-81CA05622C98}">
      <dgm:prSet phldrT="[Текст]" custT="1"/>
      <dgm:spPr/>
      <dgm:t>
        <a:bodyPr/>
        <a:lstStyle/>
        <a:p>
          <a:r>
            <a:rPr lang="ru-RU" sz="2000" b="1" dirty="0" smtClean="0">
              <a:solidFill>
                <a:schemeClr val="tx1"/>
              </a:solidFill>
              <a:effectLst/>
              <a:latin typeface="Times New Roman"/>
              <a:ea typeface="Calibri"/>
            </a:rPr>
            <a:t>терпение</a:t>
          </a:r>
          <a:endParaRPr lang="ru-RU" sz="2000" b="1" dirty="0">
            <a:solidFill>
              <a:schemeClr val="tx1"/>
            </a:solidFill>
          </a:endParaRPr>
        </a:p>
      </dgm:t>
    </dgm:pt>
    <dgm:pt modelId="{EC06177A-F397-4214-80F9-FB3C0B4DAD8A}" type="parTrans" cxnId="{5D557509-1283-4CF4-9CB5-A256B586E0C4}">
      <dgm:prSet/>
      <dgm:spPr/>
      <dgm:t>
        <a:bodyPr/>
        <a:lstStyle/>
        <a:p>
          <a:endParaRPr lang="ru-RU"/>
        </a:p>
      </dgm:t>
    </dgm:pt>
    <dgm:pt modelId="{0D12947A-D933-405C-BF8B-08112761BAA2}" type="sibTrans" cxnId="{5D557509-1283-4CF4-9CB5-A256B586E0C4}">
      <dgm:prSet/>
      <dgm:spPr/>
      <dgm:t>
        <a:bodyPr/>
        <a:lstStyle/>
        <a:p>
          <a:endParaRPr lang="ru-RU"/>
        </a:p>
      </dgm:t>
    </dgm:pt>
    <dgm:pt modelId="{FD4B29AE-D8D6-4BE4-84C9-E6D90F576D7A}">
      <dgm:prSet custT="1"/>
      <dgm:spPr/>
      <dgm:t>
        <a:bodyPr/>
        <a:lstStyle/>
        <a:p>
          <a:r>
            <a:rPr lang="ru-RU" sz="1400" b="1" dirty="0" smtClean="0">
              <a:solidFill>
                <a:schemeClr val="tx1"/>
              </a:solidFill>
            </a:rPr>
            <a:t>дисциплинированность</a:t>
          </a:r>
          <a:endParaRPr lang="ru-RU" sz="1400" b="1" dirty="0">
            <a:solidFill>
              <a:schemeClr val="tx1"/>
            </a:solidFill>
          </a:endParaRPr>
        </a:p>
      </dgm:t>
    </dgm:pt>
    <dgm:pt modelId="{701A664F-F832-4734-A9EC-C8B80A8F0C95}" type="parTrans" cxnId="{0035585C-DD1F-4D90-BD6C-9CA33968E33F}">
      <dgm:prSet/>
      <dgm:spPr/>
      <dgm:t>
        <a:bodyPr/>
        <a:lstStyle/>
        <a:p>
          <a:endParaRPr lang="ru-RU"/>
        </a:p>
      </dgm:t>
    </dgm:pt>
    <dgm:pt modelId="{A6B75A29-62F1-44F7-80FC-2A9C7F694CD7}" type="sibTrans" cxnId="{0035585C-DD1F-4D90-BD6C-9CA33968E33F}">
      <dgm:prSet/>
      <dgm:spPr/>
      <dgm:t>
        <a:bodyPr/>
        <a:lstStyle/>
        <a:p>
          <a:endParaRPr lang="ru-RU"/>
        </a:p>
      </dgm:t>
    </dgm:pt>
    <dgm:pt modelId="{733F63AE-2FF4-4713-BE10-4F643A3443A5}">
      <dgm:prSet custT="1"/>
      <dgm:spPr/>
      <dgm:t>
        <a:bodyPr/>
        <a:lstStyle/>
        <a:p>
          <a:r>
            <a:rPr lang="ru-RU" sz="2000" b="1" dirty="0" smtClean="0">
              <a:solidFill>
                <a:schemeClr val="tx1"/>
              </a:solidFill>
            </a:rPr>
            <a:t>трудолюбие</a:t>
          </a:r>
          <a:endParaRPr lang="ru-RU" sz="2000" b="1" dirty="0">
            <a:solidFill>
              <a:schemeClr val="tx1"/>
            </a:solidFill>
          </a:endParaRPr>
        </a:p>
      </dgm:t>
    </dgm:pt>
    <dgm:pt modelId="{C17B6630-8C3A-4BDF-8220-E9C6A77E110B}" type="parTrans" cxnId="{431A8543-D87C-4548-BE29-DFE82FA5E4FE}">
      <dgm:prSet/>
      <dgm:spPr/>
      <dgm:t>
        <a:bodyPr/>
        <a:lstStyle/>
        <a:p>
          <a:endParaRPr lang="ru-RU"/>
        </a:p>
      </dgm:t>
    </dgm:pt>
    <dgm:pt modelId="{EED39B23-DAC5-4FE4-8F77-5930A792EB2D}" type="sibTrans" cxnId="{431A8543-D87C-4548-BE29-DFE82FA5E4FE}">
      <dgm:prSet/>
      <dgm:spPr/>
      <dgm:t>
        <a:bodyPr/>
        <a:lstStyle/>
        <a:p>
          <a:endParaRPr lang="ru-RU"/>
        </a:p>
      </dgm:t>
    </dgm:pt>
    <dgm:pt modelId="{98C37BAD-1DF2-48AC-AD00-BFF8A0091098}">
      <dgm:prSet custT="1"/>
      <dgm:spPr/>
      <dgm:t>
        <a:bodyPr/>
        <a:lstStyle/>
        <a:p>
          <a:r>
            <a:rPr lang="ru-RU" sz="1800" b="1" dirty="0" smtClean="0">
              <a:solidFill>
                <a:schemeClr val="tx1"/>
              </a:solidFill>
            </a:rPr>
            <a:t>чувство ответственности </a:t>
          </a:r>
          <a:endParaRPr lang="ru-RU" sz="1800" b="1" dirty="0">
            <a:solidFill>
              <a:schemeClr val="tx1"/>
            </a:solidFill>
          </a:endParaRPr>
        </a:p>
      </dgm:t>
    </dgm:pt>
    <dgm:pt modelId="{3E024B99-43AA-47E2-8C07-40557A93325B}" type="parTrans" cxnId="{3C1BE000-B964-4A4F-90E9-EEEAB3D58D0E}">
      <dgm:prSet/>
      <dgm:spPr/>
      <dgm:t>
        <a:bodyPr/>
        <a:lstStyle/>
        <a:p>
          <a:endParaRPr lang="ru-RU"/>
        </a:p>
      </dgm:t>
    </dgm:pt>
    <dgm:pt modelId="{1C7FCD66-6DCE-4A82-91C7-EE6A1814CA2F}" type="sibTrans" cxnId="{3C1BE000-B964-4A4F-90E9-EEEAB3D58D0E}">
      <dgm:prSet/>
      <dgm:spPr/>
      <dgm:t>
        <a:bodyPr/>
        <a:lstStyle/>
        <a:p>
          <a:endParaRPr lang="ru-RU"/>
        </a:p>
      </dgm:t>
    </dgm:pt>
    <dgm:pt modelId="{AA67B29C-7A45-4513-B275-B4A9B08C4663}" type="pres">
      <dgm:prSet presAssocID="{B6E129AA-9991-46EA-B642-1E15DAEA9FBB}" presName="Name0" presStyleCnt="0">
        <dgm:presLayoutVars>
          <dgm:chMax val="1"/>
          <dgm:dir/>
          <dgm:animLvl val="ctr"/>
          <dgm:resizeHandles val="exact"/>
        </dgm:presLayoutVars>
      </dgm:prSet>
      <dgm:spPr/>
      <dgm:t>
        <a:bodyPr/>
        <a:lstStyle/>
        <a:p>
          <a:endParaRPr lang="ru-RU"/>
        </a:p>
      </dgm:t>
    </dgm:pt>
    <dgm:pt modelId="{01DF931C-4A8D-46A2-ADB1-9B272930B44D}" type="pres">
      <dgm:prSet presAssocID="{5FBAFB03-94DB-446E-9298-2B78171C94F2}" presName="centerShape" presStyleLbl="node0" presStyleIdx="0" presStyleCnt="1" custScaleX="121986" custLinFactNeighborX="265" custLinFactNeighborY="-1911"/>
      <dgm:spPr/>
      <dgm:t>
        <a:bodyPr/>
        <a:lstStyle/>
        <a:p>
          <a:endParaRPr lang="ru-RU"/>
        </a:p>
      </dgm:t>
    </dgm:pt>
    <dgm:pt modelId="{15B800D6-EFFE-4074-BB13-0328C8E46C85}" type="pres">
      <dgm:prSet presAssocID="{733F63AE-2FF4-4713-BE10-4F643A3443A5}" presName="node" presStyleLbl="node1" presStyleIdx="0" presStyleCnt="4" custScaleX="184040">
        <dgm:presLayoutVars>
          <dgm:bulletEnabled val="1"/>
        </dgm:presLayoutVars>
      </dgm:prSet>
      <dgm:spPr/>
      <dgm:t>
        <a:bodyPr/>
        <a:lstStyle/>
        <a:p>
          <a:endParaRPr lang="ru-RU"/>
        </a:p>
      </dgm:t>
    </dgm:pt>
    <dgm:pt modelId="{3CE6BC39-2ACE-461B-833A-A2007E10E65F}" type="pres">
      <dgm:prSet presAssocID="{733F63AE-2FF4-4713-BE10-4F643A3443A5}" presName="dummy" presStyleCnt="0"/>
      <dgm:spPr/>
    </dgm:pt>
    <dgm:pt modelId="{88A1EFC4-2B92-43D8-B991-667770705AF6}" type="pres">
      <dgm:prSet presAssocID="{EED39B23-DAC5-4FE4-8F77-5930A792EB2D}" presName="sibTrans" presStyleLbl="sibTrans2D1" presStyleIdx="0" presStyleCnt="4"/>
      <dgm:spPr/>
      <dgm:t>
        <a:bodyPr/>
        <a:lstStyle/>
        <a:p>
          <a:endParaRPr lang="ru-RU"/>
        </a:p>
      </dgm:t>
    </dgm:pt>
    <dgm:pt modelId="{B59A3CF4-AEBB-4D68-A048-B6BA1E8E452E}" type="pres">
      <dgm:prSet presAssocID="{8D92A5F0-1C88-4367-9498-81CA05622C98}" presName="node" presStyleLbl="node1" presStyleIdx="1" presStyleCnt="4" custScaleX="147666">
        <dgm:presLayoutVars>
          <dgm:bulletEnabled val="1"/>
        </dgm:presLayoutVars>
      </dgm:prSet>
      <dgm:spPr/>
      <dgm:t>
        <a:bodyPr/>
        <a:lstStyle/>
        <a:p>
          <a:endParaRPr lang="ru-RU"/>
        </a:p>
      </dgm:t>
    </dgm:pt>
    <dgm:pt modelId="{8DB8C9EB-8EFD-481B-9974-BFECF4856A95}" type="pres">
      <dgm:prSet presAssocID="{8D92A5F0-1C88-4367-9498-81CA05622C98}" presName="dummy" presStyleCnt="0"/>
      <dgm:spPr/>
    </dgm:pt>
    <dgm:pt modelId="{15DB375F-88EF-48D8-9053-CBB35068678E}" type="pres">
      <dgm:prSet presAssocID="{0D12947A-D933-405C-BF8B-08112761BAA2}" presName="sibTrans" presStyleLbl="sibTrans2D1" presStyleIdx="1" presStyleCnt="4"/>
      <dgm:spPr/>
      <dgm:t>
        <a:bodyPr/>
        <a:lstStyle/>
        <a:p>
          <a:endParaRPr lang="ru-RU"/>
        </a:p>
      </dgm:t>
    </dgm:pt>
    <dgm:pt modelId="{8B875E0B-D5D0-431C-AF60-5570C0FE5288}" type="pres">
      <dgm:prSet presAssocID="{98C37BAD-1DF2-48AC-AD00-BFF8A0091098}" presName="node" presStyleLbl="node1" presStyleIdx="2" presStyleCnt="4" custScaleX="184636" custScaleY="119061">
        <dgm:presLayoutVars>
          <dgm:bulletEnabled val="1"/>
        </dgm:presLayoutVars>
      </dgm:prSet>
      <dgm:spPr/>
      <dgm:t>
        <a:bodyPr/>
        <a:lstStyle/>
        <a:p>
          <a:endParaRPr lang="ru-RU"/>
        </a:p>
      </dgm:t>
    </dgm:pt>
    <dgm:pt modelId="{A21C4C21-BF04-4807-8474-FCCCF4CB5ADA}" type="pres">
      <dgm:prSet presAssocID="{98C37BAD-1DF2-48AC-AD00-BFF8A0091098}" presName="dummy" presStyleCnt="0"/>
      <dgm:spPr/>
    </dgm:pt>
    <dgm:pt modelId="{6D717315-99AE-4D45-BC98-F92CB38D4F47}" type="pres">
      <dgm:prSet presAssocID="{1C7FCD66-6DCE-4A82-91C7-EE6A1814CA2F}" presName="sibTrans" presStyleLbl="sibTrans2D1" presStyleIdx="2" presStyleCnt="4"/>
      <dgm:spPr/>
      <dgm:t>
        <a:bodyPr/>
        <a:lstStyle/>
        <a:p>
          <a:endParaRPr lang="ru-RU"/>
        </a:p>
      </dgm:t>
    </dgm:pt>
    <dgm:pt modelId="{83712085-65B7-4012-AA66-45738B058FF1}" type="pres">
      <dgm:prSet presAssocID="{FD4B29AE-D8D6-4BE4-84C9-E6D90F576D7A}" presName="node" presStyleLbl="node1" presStyleIdx="3" presStyleCnt="4" custScaleX="146474">
        <dgm:presLayoutVars>
          <dgm:bulletEnabled val="1"/>
        </dgm:presLayoutVars>
      </dgm:prSet>
      <dgm:spPr/>
      <dgm:t>
        <a:bodyPr/>
        <a:lstStyle/>
        <a:p>
          <a:endParaRPr lang="ru-RU"/>
        </a:p>
      </dgm:t>
    </dgm:pt>
    <dgm:pt modelId="{467FEE61-401D-4118-897E-E36A74F072CA}" type="pres">
      <dgm:prSet presAssocID="{FD4B29AE-D8D6-4BE4-84C9-E6D90F576D7A}" presName="dummy" presStyleCnt="0"/>
      <dgm:spPr/>
    </dgm:pt>
    <dgm:pt modelId="{DDE790C1-27F2-44AB-BE61-E9580EAEDB5F}" type="pres">
      <dgm:prSet presAssocID="{A6B75A29-62F1-44F7-80FC-2A9C7F694CD7}" presName="sibTrans" presStyleLbl="sibTrans2D1" presStyleIdx="3" presStyleCnt="4"/>
      <dgm:spPr/>
      <dgm:t>
        <a:bodyPr/>
        <a:lstStyle/>
        <a:p>
          <a:endParaRPr lang="ru-RU"/>
        </a:p>
      </dgm:t>
    </dgm:pt>
  </dgm:ptLst>
  <dgm:cxnLst>
    <dgm:cxn modelId="{64A579F7-05D9-46C5-B31C-01A71E595F7A}" type="presOf" srcId="{A6B75A29-62F1-44F7-80FC-2A9C7F694CD7}" destId="{DDE790C1-27F2-44AB-BE61-E9580EAEDB5F}" srcOrd="0" destOrd="0" presId="urn:microsoft.com/office/officeart/2005/8/layout/radial6"/>
    <dgm:cxn modelId="{71523DA8-82B8-4BCA-87C0-A89576E22D9D}" type="presOf" srcId="{1C7FCD66-6DCE-4A82-91C7-EE6A1814CA2F}" destId="{6D717315-99AE-4D45-BC98-F92CB38D4F47}" srcOrd="0" destOrd="0" presId="urn:microsoft.com/office/officeart/2005/8/layout/radial6"/>
    <dgm:cxn modelId="{BAB5B9CB-2703-450A-9801-604EFEC1E97C}" type="presOf" srcId="{5FBAFB03-94DB-446E-9298-2B78171C94F2}" destId="{01DF931C-4A8D-46A2-ADB1-9B272930B44D}" srcOrd="0" destOrd="0" presId="urn:microsoft.com/office/officeart/2005/8/layout/radial6"/>
    <dgm:cxn modelId="{460802F2-A618-47A4-9D0D-3375659B952E}" type="presOf" srcId="{733F63AE-2FF4-4713-BE10-4F643A3443A5}" destId="{15B800D6-EFFE-4074-BB13-0328C8E46C85}" srcOrd="0" destOrd="0" presId="urn:microsoft.com/office/officeart/2005/8/layout/radial6"/>
    <dgm:cxn modelId="{BC43E076-6FD3-496D-86F0-46ABA2A90093}" type="presOf" srcId="{EED39B23-DAC5-4FE4-8F77-5930A792EB2D}" destId="{88A1EFC4-2B92-43D8-B991-667770705AF6}" srcOrd="0" destOrd="0" presId="urn:microsoft.com/office/officeart/2005/8/layout/radial6"/>
    <dgm:cxn modelId="{5D557509-1283-4CF4-9CB5-A256B586E0C4}" srcId="{5FBAFB03-94DB-446E-9298-2B78171C94F2}" destId="{8D92A5F0-1C88-4367-9498-81CA05622C98}" srcOrd="1" destOrd="0" parTransId="{EC06177A-F397-4214-80F9-FB3C0B4DAD8A}" sibTransId="{0D12947A-D933-405C-BF8B-08112761BAA2}"/>
    <dgm:cxn modelId="{58E002FE-ECE9-4E8B-AC43-978B29BA2108}" type="presOf" srcId="{B6E129AA-9991-46EA-B642-1E15DAEA9FBB}" destId="{AA67B29C-7A45-4513-B275-B4A9B08C4663}" srcOrd="0" destOrd="0" presId="urn:microsoft.com/office/officeart/2005/8/layout/radial6"/>
    <dgm:cxn modelId="{F82B8161-7A37-4B0C-A9AF-3C753AB9333B}" type="presOf" srcId="{8D92A5F0-1C88-4367-9498-81CA05622C98}" destId="{B59A3CF4-AEBB-4D68-A048-B6BA1E8E452E}" srcOrd="0" destOrd="0" presId="urn:microsoft.com/office/officeart/2005/8/layout/radial6"/>
    <dgm:cxn modelId="{431A8543-D87C-4548-BE29-DFE82FA5E4FE}" srcId="{5FBAFB03-94DB-446E-9298-2B78171C94F2}" destId="{733F63AE-2FF4-4713-BE10-4F643A3443A5}" srcOrd="0" destOrd="0" parTransId="{C17B6630-8C3A-4BDF-8220-E9C6A77E110B}" sibTransId="{EED39B23-DAC5-4FE4-8F77-5930A792EB2D}"/>
    <dgm:cxn modelId="{63C7712D-4C70-467B-95DB-007ECBA549D5}" type="presOf" srcId="{0D12947A-D933-405C-BF8B-08112761BAA2}" destId="{15DB375F-88EF-48D8-9053-CBB35068678E}" srcOrd="0" destOrd="0" presId="urn:microsoft.com/office/officeart/2005/8/layout/radial6"/>
    <dgm:cxn modelId="{6B7AAB6D-C024-4EA0-B711-6D4BF3F33BD7}" srcId="{B6E129AA-9991-46EA-B642-1E15DAEA9FBB}" destId="{5FBAFB03-94DB-446E-9298-2B78171C94F2}" srcOrd="0" destOrd="0" parTransId="{7901B2D9-E238-4D6F-B113-4CC7C9E11A4A}" sibTransId="{5048CED2-FD71-4DDB-952B-8E885990C612}"/>
    <dgm:cxn modelId="{08D29315-693A-416E-B4CA-2333733B5889}" type="presOf" srcId="{FD4B29AE-D8D6-4BE4-84C9-E6D90F576D7A}" destId="{83712085-65B7-4012-AA66-45738B058FF1}" srcOrd="0" destOrd="0" presId="urn:microsoft.com/office/officeart/2005/8/layout/radial6"/>
    <dgm:cxn modelId="{C7417222-C434-4179-A7EC-03F31BCF0658}" type="presOf" srcId="{98C37BAD-1DF2-48AC-AD00-BFF8A0091098}" destId="{8B875E0B-D5D0-431C-AF60-5570C0FE5288}" srcOrd="0" destOrd="0" presId="urn:microsoft.com/office/officeart/2005/8/layout/radial6"/>
    <dgm:cxn modelId="{3C1BE000-B964-4A4F-90E9-EEEAB3D58D0E}" srcId="{5FBAFB03-94DB-446E-9298-2B78171C94F2}" destId="{98C37BAD-1DF2-48AC-AD00-BFF8A0091098}" srcOrd="2" destOrd="0" parTransId="{3E024B99-43AA-47E2-8C07-40557A93325B}" sibTransId="{1C7FCD66-6DCE-4A82-91C7-EE6A1814CA2F}"/>
    <dgm:cxn modelId="{0035585C-DD1F-4D90-BD6C-9CA33968E33F}" srcId="{5FBAFB03-94DB-446E-9298-2B78171C94F2}" destId="{FD4B29AE-D8D6-4BE4-84C9-E6D90F576D7A}" srcOrd="3" destOrd="0" parTransId="{701A664F-F832-4734-A9EC-C8B80A8F0C95}" sibTransId="{A6B75A29-62F1-44F7-80FC-2A9C7F694CD7}"/>
    <dgm:cxn modelId="{4D56E495-72CD-4BD2-8A20-652AFA5864BE}" type="presParOf" srcId="{AA67B29C-7A45-4513-B275-B4A9B08C4663}" destId="{01DF931C-4A8D-46A2-ADB1-9B272930B44D}" srcOrd="0" destOrd="0" presId="urn:microsoft.com/office/officeart/2005/8/layout/radial6"/>
    <dgm:cxn modelId="{F8B22F3E-40EC-42CE-8A0E-E499B8E53910}" type="presParOf" srcId="{AA67B29C-7A45-4513-B275-B4A9B08C4663}" destId="{15B800D6-EFFE-4074-BB13-0328C8E46C85}" srcOrd="1" destOrd="0" presId="urn:microsoft.com/office/officeart/2005/8/layout/radial6"/>
    <dgm:cxn modelId="{589111F2-64E6-424F-AF75-B36122807C1F}" type="presParOf" srcId="{AA67B29C-7A45-4513-B275-B4A9B08C4663}" destId="{3CE6BC39-2ACE-461B-833A-A2007E10E65F}" srcOrd="2" destOrd="0" presId="urn:microsoft.com/office/officeart/2005/8/layout/radial6"/>
    <dgm:cxn modelId="{D4B84EF3-EE2C-47C8-87A7-F6AE6CB1AF25}" type="presParOf" srcId="{AA67B29C-7A45-4513-B275-B4A9B08C4663}" destId="{88A1EFC4-2B92-43D8-B991-667770705AF6}" srcOrd="3" destOrd="0" presId="urn:microsoft.com/office/officeart/2005/8/layout/radial6"/>
    <dgm:cxn modelId="{4705EC9C-D927-4107-B571-E247464A63CE}" type="presParOf" srcId="{AA67B29C-7A45-4513-B275-B4A9B08C4663}" destId="{B59A3CF4-AEBB-4D68-A048-B6BA1E8E452E}" srcOrd="4" destOrd="0" presId="urn:microsoft.com/office/officeart/2005/8/layout/radial6"/>
    <dgm:cxn modelId="{FDE1DC00-C3D4-4997-8948-780F89CD1C9F}" type="presParOf" srcId="{AA67B29C-7A45-4513-B275-B4A9B08C4663}" destId="{8DB8C9EB-8EFD-481B-9974-BFECF4856A95}" srcOrd="5" destOrd="0" presId="urn:microsoft.com/office/officeart/2005/8/layout/radial6"/>
    <dgm:cxn modelId="{E2D396D9-54B7-4D87-85C9-487BC01E0FCD}" type="presParOf" srcId="{AA67B29C-7A45-4513-B275-B4A9B08C4663}" destId="{15DB375F-88EF-48D8-9053-CBB35068678E}" srcOrd="6" destOrd="0" presId="urn:microsoft.com/office/officeart/2005/8/layout/radial6"/>
    <dgm:cxn modelId="{9E11F830-8416-4910-B8BB-517C24AC27B9}" type="presParOf" srcId="{AA67B29C-7A45-4513-B275-B4A9B08C4663}" destId="{8B875E0B-D5D0-431C-AF60-5570C0FE5288}" srcOrd="7" destOrd="0" presId="urn:microsoft.com/office/officeart/2005/8/layout/radial6"/>
    <dgm:cxn modelId="{BA35C541-3114-4BD2-9A0A-04CEC2167105}" type="presParOf" srcId="{AA67B29C-7A45-4513-B275-B4A9B08C4663}" destId="{A21C4C21-BF04-4807-8474-FCCCF4CB5ADA}" srcOrd="8" destOrd="0" presId="urn:microsoft.com/office/officeart/2005/8/layout/radial6"/>
    <dgm:cxn modelId="{CC8BE657-E567-4ADF-97B7-F954376EA9AE}" type="presParOf" srcId="{AA67B29C-7A45-4513-B275-B4A9B08C4663}" destId="{6D717315-99AE-4D45-BC98-F92CB38D4F47}" srcOrd="9" destOrd="0" presId="urn:microsoft.com/office/officeart/2005/8/layout/radial6"/>
    <dgm:cxn modelId="{3322D59D-FEAC-431F-965B-274532C67B90}" type="presParOf" srcId="{AA67B29C-7A45-4513-B275-B4A9B08C4663}" destId="{83712085-65B7-4012-AA66-45738B058FF1}" srcOrd="10" destOrd="0" presId="urn:microsoft.com/office/officeart/2005/8/layout/radial6"/>
    <dgm:cxn modelId="{25582F9E-7435-473F-A730-794BF85277CA}" type="presParOf" srcId="{AA67B29C-7A45-4513-B275-B4A9B08C4663}" destId="{467FEE61-401D-4118-897E-E36A74F072CA}" srcOrd="11" destOrd="0" presId="urn:microsoft.com/office/officeart/2005/8/layout/radial6"/>
    <dgm:cxn modelId="{5E3A47EA-E2F4-4B0E-9128-9A28E8A60769}" type="presParOf" srcId="{AA67B29C-7A45-4513-B275-B4A9B08C4663}" destId="{DDE790C1-27F2-44AB-BE61-E9580EAEDB5F}"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F8881E-36F3-40B0-934A-4932181A54D7}">
      <dsp:nvSpPr>
        <dsp:cNvPr id="0" name=""/>
        <dsp:cNvSpPr/>
      </dsp:nvSpPr>
      <dsp:spPr>
        <a:xfrm>
          <a:off x="1634" y="656833"/>
          <a:ext cx="3683846" cy="9209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Директор МБОУ ДО «Тазовский районный Дом творчества»</a:t>
          </a:r>
          <a:endParaRPr lang="ru-RU" sz="2000" kern="1200" dirty="0"/>
        </a:p>
      </dsp:txBody>
      <dsp:txXfrm>
        <a:off x="28608" y="683807"/>
        <a:ext cx="3629898" cy="867013"/>
      </dsp:txXfrm>
    </dsp:sp>
    <dsp:sp modelId="{62B37ECC-14D6-4D91-A1B4-653A0A051E0B}">
      <dsp:nvSpPr>
        <dsp:cNvPr id="0" name=""/>
        <dsp:cNvSpPr/>
      </dsp:nvSpPr>
      <dsp:spPr>
        <a:xfrm rot="5400000">
          <a:off x="1762973" y="1658379"/>
          <a:ext cx="161168" cy="161168"/>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7781E17-4B4F-4535-9F75-E28114C1AC2A}">
      <dsp:nvSpPr>
        <dsp:cNvPr id="0" name=""/>
        <dsp:cNvSpPr/>
      </dsp:nvSpPr>
      <dsp:spPr>
        <a:xfrm>
          <a:off x="1634" y="1900131"/>
          <a:ext cx="3683846" cy="92096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Соблюдение законодательной базы</a:t>
          </a:r>
          <a:endParaRPr lang="ru-RU" sz="1900" kern="1200" dirty="0"/>
        </a:p>
      </dsp:txBody>
      <dsp:txXfrm>
        <a:off x="28608" y="1927105"/>
        <a:ext cx="3629898" cy="867013"/>
      </dsp:txXfrm>
    </dsp:sp>
    <dsp:sp modelId="{4B0CCD26-2A9F-4E0A-9847-AEC3495341B4}">
      <dsp:nvSpPr>
        <dsp:cNvPr id="0" name=""/>
        <dsp:cNvSpPr/>
      </dsp:nvSpPr>
      <dsp:spPr>
        <a:xfrm>
          <a:off x="4180442" y="656833"/>
          <a:ext cx="3683846" cy="9209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kern="1200" dirty="0" smtClean="0"/>
            <a:t>Родительский контроль</a:t>
          </a:r>
          <a:endParaRPr lang="ru-RU" sz="2000" kern="1200" dirty="0"/>
        </a:p>
      </dsp:txBody>
      <dsp:txXfrm>
        <a:off x="4207416" y="683807"/>
        <a:ext cx="3629898" cy="867013"/>
      </dsp:txXfrm>
    </dsp:sp>
    <dsp:sp modelId="{2BFD03EC-1297-4CD0-ADF6-BDE5B919BD60}">
      <dsp:nvSpPr>
        <dsp:cNvPr id="0" name=""/>
        <dsp:cNvSpPr/>
      </dsp:nvSpPr>
      <dsp:spPr>
        <a:xfrm rot="5342557">
          <a:off x="5952158" y="1658379"/>
          <a:ext cx="161190" cy="161168"/>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F835606-52EA-4819-B182-0B818D1F2A98}">
      <dsp:nvSpPr>
        <dsp:cNvPr id="0" name=""/>
        <dsp:cNvSpPr/>
      </dsp:nvSpPr>
      <dsp:spPr>
        <a:xfrm>
          <a:off x="4201219" y="1900131"/>
          <a:ext cx="3683846" cy="92096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Качество проведения услуг в соответствии с планом</a:t>
          </a:r>
          <a:endParaRPr lang="ru-RU" sz="1900" kern="1200" dirty="0"/>
        </a:p>
      </dsp:txBody>
      <dsp:txXfrm>
        <a:off x="4228193" y="1927105"/>
        <a:ext cx="3629898" cy="867013"/>
      </dsp:txXfrm>
    </dsp:sp>
    <dsp:sp modelId="{0F704EDB-C5FA-43B0-89F9-0B8E022D32E7}">
      <dsp:nvSpPr>
        <dsp:cNvPr id="0" name=""/>
        <dsp:cNvSpPr/>
      </dsp:nvSpPr>
      <dsp:spPr>
        <a:xfrm rot="5400000">
          <a:off x="5962558" y="2901677"/>
          <a:ext cx="161168" cy="161168"/>
        </a:xfrm>
        <a:prstGeom prst="rightArrow">
          <a:avLst>
            <a:gd name="adj1" fmla="val 667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8880D38-7B8A-4AE6-BC2C-B1D09B49095D}">
      <dsp:nvSpPr>
        <dsp:cNvPr id="0" name=""/>
        <dsp:cNvSpPr/>
      </dsp:nvSpPr>
      <dsp:spPr>
        <a:xfrm>
          <a:off x="4201219" y="3143429"/>
          <a:ext cx="3683846" cy="92096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ru-RU" sz="1900" kern="1200" dirty="0" smtClean="0"/>
            <a:t>Внесение предложений по организации и содержанию услуги</a:t>
          </a:r>
          <a:endParaRPr lang="ru-RU" sz="1900" kern="1200" dirty="0"/>
        </a:p>
      </dsp:txBody>
      <dsp:txXfrm>
        <a:off x="4228193" y="3170403"/>
        <a:ext cx="3629898" cy="86701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E790C1-27F2-44AB-BE61-E9580EAEDB5F}">
      <dsp:nvSpPr>
        <dsp:cNvPr id="0" name=""/>
        <dsp:cNvSpPr/>
      </dsp:nvSpPr>
      <dsp:spPr>
        <a:xfrm>
          <a:off x="1825072" y="614182"/>
          <a:ext cx="4570670" cy="4570670"/>
        </a:xfrm>
        <a:prstGeom prst="blockArc">
          <a:avLst>
            <a:gd name="adj1" fmla="val 10800000"/>
            <a:gd name="adj2" fmla="val 16200000"/>
            <a:gd name="adj3" fmla="val 4644"/>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D717315-99AE-4D45-BC98-F92CB38D4F47}">
      <dsp:nvSpPr>
        <dsp:cNvPr id="0" name=""/>
        <dsp:cNvSpPr/>
      </dsp:nvSpPr>
      <dsp:spPr>
        <a:xfrm>
          <a:off x="1825072" y="614182"/>
          <a:ext cx="4570670" cy="4570670"/>
        </a:xfrm>
        <a:prstGeom prst="blockArc">
          <a:avLst>
            <a:gd name="adj1" fmla="val 5400000"/>
            <a:gd name="adj2" fmla="val 10800000"/>
            <a:gd name="adj3" fmla="val 4644"/>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5DB375F-88EF-48D8-9053-CBB35068678E}">
      <dsp:nvSpPr>
        <dsp:cNvPr id="0" name=""/>
        <dsp:cNvSpPr/>
      </dsp:nvSpPr>
      <dsp:spPr>
        <a:xfrm>
          <a:off x="1825072" y="614182"/>
          <a:ext cx="4570670" cy="4570670"/>
        </a:xfrm>
        <a:prstGeom prst="blockArc">
          <a:avLst>
            <a:gd name="adj1" fmla="val 0"/>
            <a:gd name="adj2" fmla="val 5400000"/>
            <a:gd name="adj3" fmla="val 4644"/>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8A1EFC4-2B92-43D8-B991-667770705AF6}">
      <dsp:nvSpPr>
        <dsp:cNvPr id="0" name=""/>
        <dsp:cNvSpPr/>
      </dsp:nvSpPr>
      <dsp:spPr>
        <a:xfrm>
          <a:off x="1825072" y="614182"/>
          <a:ext cx="4570670" cy="4570670"/>
        </a:xfrm>
        <a:prstGeom prst="blockArc">
          <a:avLst>
            <a:gd name="adj1" fmla="val 16200000"/>
            <a:gd name="adj2" fmla="val 0"/>
            <a:gd name="adj3" fmla="val 4644"/>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1">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1DF931C-4A8D-46A2-ADB1-9B272930B44D}">
      <dsp:nvSpPr>
        <dsp:cNvPr id="0" name=""/>
        <dsp:cNvSpPr/>
      </dsp:nvSpPr>
      <dsp:spPr>
        <a:xfrm>
          <a:off x="2837957" y="1761390"/>
          <a:ext cx="2568561" cy="2105620"/>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solidFill>
              <a:latin typeface="Times New Roman" pitchFamily="18" charset="0"/>
              <a:cs typeface="Times New Roman" pitchFamily="18" charset="0"/>
            </a:rPr>
            <a:t>Те свойства характера которые необходимы не только в хореографии но и в быту</a:t>
          </a:r>
          <a:endParaRPr lang="ru-RU" sz="1600" b="1" kern="1200" dirty="0">
            <a:solidFill>
              <a:schemeClr val="tx1"/>
            </a:solidFill>
            <a:latin typeface="Times New Roman" pitchFamily="18" charset="0"/>
            <a:cs typeface="Times New Roman" pitchFamily="18" charset="0"/>
          </a:endParaRPr>
        </a:p>
      </dsp:txBody>
      <dsp:txXfrm>
        <a:off x="3214114" y="2069751"/>
        <a:ext cx="1816247" cy="1488898"/>
      </dsp:txXfrm>
    </dsp:sp>
    <dsp:sp modelId="{15B800D6-EFFE-4074-BB13-0328C8E46C85}">
      <dsp:nvSpPr>
        <dsp:cNvPr id="0" name=""/>
        <dsp:cNvSpPr/>
      </dsp:nvSpPr>
      <dsp:spPr>
        <a:xfrm>
          <a:off x="2754093" y="-69723"/>
          <a:ext cx="2712628" cy="1473934"/>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rPr>
            <a:t>трудолюбие</a:t>
          </a:r>
          <a:endParaRPr lang="ru-RU" sz="2000" b="1" kern="1200" dirty="0">
            <a:solidFill>
              <a:schemeClr val="tx1"/>
            </a:solidFill>
          </a:endParaRPr>
        </a:p>
      </dsp:txBody>
      <dsp:txXfrm>
        <a:off x="3151348" y="146130"/>
        <a:ext cx="1918118" cy="1042228"/>
      </dsp:txXfrm>
    </dsp:sp>
    <dsp:sp modelId="{B59A3CF4-AEBB-4D68-A048-B6BA1E8E452E}">
      <dsp:nvSpPr>
        <dsp:cNvPr id="0" name=""/>
        <dsp:cNvSpPr/>
      </dsp:nvSpPr>
      <dsp:spPr>
        <a:xfrm>
          <a:off x="5254431" y="2162550"/>
          <a:ext cx="2176499" cy="1473934"/>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solidFill>
                <a:schemeClr val="tx1"/>
              </a:solidFill>
              <a:effectLst/>
              <a:latin typeface="Times New Roman"/>
              <a:ea typeface="Calibri"/>
            </a:rPr>
            <a:t>терпение</a:t>
          </a:r>
          <a:endParaRPr lang="ru-RU" sz="2000" b="1" kern="1200" dirty="0">
            <a:solidFill>
              <a:schemeClr val="tx1"/>
            </a:solidFill>
          </a:endParaRPr>
        </a:p>
      </dsp:txBody>
      <dsp:txXfrm>
        <a:off x="5573172" y="2378403"/>
        <a:ext cx="1539017" cy="1042228"/>
      </dsp:txXfrm>
    </dsp:sp>
    <dsp:sp modelId="{8B875E0B-D5D0-431C-AF60-5570C0FE5288}">
      <dsp:nvSpPr>
        <dsp:cNvPr id="0" name=""/>
        <dsp:cNvSpPr/>
      </dsp:nvSpPr>
      <dsp:spPr>
        <a:xfrm>
          <a:off x="2749701" y="4254351"/>
          <a:ext cx="2721413" cy="1754880"/>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tx1"/>
              </a:solidFill>
            </a:rPr>
            <a:t>чувство ответственности </a:t>
          </a:r>
          <a:endParaRPr lang="ru-RU" sz="1800" b="1" kern="1200" dirty="0">
            <a:solidFill>
              <a:schemeClr val="tx1"/>
            </a:solidFill>
          </a:endParaRPr>
        </a:p>
      </dsp:txBody>
      <dsp:txXfrm>
        <a:off x="3148243" y="4511347"/>
        <a:ext cx="1924329" cy="1240888"/>
      </dsp:txXfrm>
    </dsp:sp>
    <dsp:sp modelId="{83712085-65B7-4012-AA66-45738B058FF1}">
      <dsp:nvSpPr>
        <dsp:cNvPr id="0" name=""/>
        <dsp:cNvSpPr/>
      </dsp:nvSpPr>
      <dsp:spPr>
        <a:xfrm>
          <a:off x="798668" y="2162550"/>
          <a:ext cx="2158930" cy="1473934"/>
        </a:xfrm>
        <a:prstGeom prst="ellips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дисциплинированность</a:t>
          </a:r>
          <a:endParaRPr lang="ru-RU" sz="1400" b="1" kern="1200" dirty="0">
            <a:solidFill>
              <a:schemeClr val="tx1"/>
            </a:solidFill>
          </a:endParaRPr>
        </a:p>
      </dsp:txBody>
      <dsp:txXfrm>
        <a:off x="1114836" y="2378403"/>
        <a:ext cx="1526594" cy="104222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1">
  <dgm:title val=""/>
  <dgm:desc val=""/>
  <dgm:catLst>
    <dgm:cat type="process" pri="1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0" destId="2" srcOrd="0" destOrd="0"/>
        <dgm:cxn modelId="6" srcId="1" destId="3" srcOrd="1" destOrd="0"/>
        <dgm:cxn modelId="23" srcId="2" destId="21" srcOrd="0" destOrd="0"/>
        <dgm:cxn modelId="24" srcId="2" destId="22" srcOrd="1" destOrd="0"/>
        <dgm:cxn modelId="33" srcId="1" destId="31" srcOrd="0" destOrd="0"/>
      </dgm:cxnLst>
      <dgm:bg/>
      <dgm:whole/>
    </dgm:dataModel>
  </dgm:sampData>
  <dgm:styleData>
    <dgm:dataModel>
      <dgm:ptLst>
        <dgm:pt modelId="0" type="doc"/>
        <dgm:pt modelId="1"/>
        <dgm:pt modelId="11"/>
        <dgm:pt modelId="2"/>
        <dgm:pt modelId="22"/>
      </dgm:ptLst>
      <dgm:cxnLst>
        <dgm:cxn modelId="3" srcId="0" destId="1" srcOrd="0" destOrd="0"/>
        <dgm:cxn modelId="4" srcId="0" destId="2" srcOrd="0" destOrd="0"/>
        <dgm:cxn modelId="5" srcId="1" destId="11" srcOrd="0" destOrd="0"/>
        <dgm:cxn modelId="6" srcId="2" destId="2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vertAlign" val="mid"/>
          <dgm:param type="nodeHorzAlign" val="l"/>
          <dgm:param type="nodeVertAlign" val="t"/>
          <dgm:param type="fallback" val="2D"/>
        </dgm:alg>
      </dgm:if>
      <dgm:else name="Name3">
        <dgm:alg type="lin">
          <dgm:param type="linDir" val="fromR"/>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h" for="des" forName="header" refType="h"/>
      <dgm:constr type="w" for="des" forName="header" refType="h" refFor="des" refForName="header" op="equ" fact="4"/>
      <dgm:constr type="h" for="des" forName="child" refType="h" refFor="des" refForName="header" op="equ"/>
      <dgm:constr type="w" for="des" forName="child" refType="w" refFor="des" refForName="header" op="equ"/>
      <dgm:constr type="w" for="ch" forName="hSp" refType="w" refFor="des" refForName="header" op="equ" fact="0.14"/>
      <dgm:constr type="h" for="des" forName="parTrans" refType="h" refFor="des" refForName="header" op="equ" fact="0.35"/>
      <dgm:constr type="h" for="des" forName="sibTrans" refType="h" refFor="des" refForName="parTrans" op="equ"/>
      <dgm:constr type="primFontSz" for="des" forName="child" op="equ" val="65"/>
      <dgm:constr type="primFontSz" for="des" forName="header" op="equ" val="65"/>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2D"/>
            </dgm:alg>
          </dgm:if>
          <dgm:else name="Name7">
            <dgm:alg type="lin">
              <dgm:param type="linDir" val="fromT"/>
              <dgm:param type="nodeHorzAlign" val="ctr"/>
              <dgm:param type="nodeVertAlign" val="t"/>
              <dgm:param type="fallback" val="2D"/>
            </dgm:alg>
          </dgm:else>
        </dgm:choose>
        <dgm:shape xmlns:r="http://schemas.openxmlformats.org/officeDocument/2006/relationships" r:blip="">
          <dgm:adjLst/>
        </dgm:shape>
        <dgm:presOf/>
        <dgm:constrLst/>
        <dgm:ruleLst/>
        <dgm:layoutNode name="header" styleLbl="node1">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8" axis="ch" ptType="parTrans" cnt="1">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connDist" fact="0.25"/>
              <dgm:constr type="endPad" refType="connDist" fact="0.25"/>
            </dgm:constrLst>
            <dgm:ruleLst/>
          </dgm:layoutNode>
        </dgm:forEach>
        <dgm:forEach name="Name9" axis="ch" ptType="node">
          <dgm:layoutNode name="child" styleLbl="alignAccFollowNode1">
            <dgm:varLst>
              <dgm:chMax val="0"/>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0" axis="followSib" ptType="sibTrans" cnt="1">
            <dgm:layoutNode name="sibTrans" styleLbl="sibTrans2D1">
              <dgm:alg type="conn">
                <dgm:param type="begPts" val="auto"/>
                <dgm:param type="endPts" val="auto"/>
              </dgm:alg>
              <dgm:shape xmlns:r="http://schemas.openxmlformats.org/officeDocument/2006/relationships" type="conn" r:blip="">
                <dgm:adjLst/>
              </dgm:shape>
              <dgm:presOf axis="self"/>
              <dgm:constrLst>
                <dgm:constr type="w" refType="h"/>
                <dgm:constr type="connDist"/>
                <dgm:constr type="wArH" refType="h" fact="0.25"/>
                <dgm:constr type="hArH" refType="wArH" fact="2"/>
                <dgm:constr type="stemThick" refType="hArH" fact="0.667"/>
                <dgm:constr type="begPad" refType="w" fact="0.25"/>
                <dgm:constr type="endPad" refType="w" fact="0.25"/>
              </dgm:constrLst>
              <dgm:ruleLst/>
            </dgm:layoutNode>
          </dgm:forEach>
        </dgm:forEach>
      </dgm:layoutNode>
      <dgm:choose name="Name11">
        <dgm:if name="Name12" axis="self" ptType="node" func="revPos" op="gte" val="2">
          <dgm:layoutNode name="hSp">
            <dgm:alg type="sp"/>
            <dgm:shape xmlns:r="http://schemas.openxmlformats.org/officeDocument/2006/relationships" r:blip="">
              <dgm:adjLst/>
            </dgm:shape>
            <dgm:presOf/>
            <dgm:constrLst/>
            <dgm:ruleLst/>
          </dgm:layoutNode>
        </dgm:if>
        <dgm:else name="Name13"/>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6087401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358004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7" y="365125"/>
            <a:ext cx="1478756"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71488" y="365125"/>
            <a:ext cx="4321969"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122707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384426554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ru-RU"/>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159550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71487"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486150" y="1825625"/>
            <a:ext cx="2900363"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34908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2860005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13043509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374920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26910129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ru-RU"/>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fld id="{820BB889-9D34-4BBB-8EBF-7B432ADE08F0}" type="datetimeFigureOut">
              <a:rPr lang="ru-RU" smtClean="0"/>
              <a:pPr/>
              <a:t>03.04.2022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173F88-3387-453B-9303-AC0210B95CB8}" type="slidenum">
              <a:rPr lang="ru-RU" smtClean="0"/>
              <a:pPr/>
              <a:t>‹#›</a:t>
            </a:fld>
            <a:endParaRPr lang="ru-RU"/>
          </a:p>
        </p:txBody>
      </p:sp>
    </p:spTree>
    <p:extLst>
      <p:ext uri="{BB962C8B-B14F-4D97-AF65-F5344CB8AC3E}">
        <p14:creationId xmlns:p14="http://schemas.microsoft.com/office/powerpoint/2010/main" xmlns="" val="934140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AFA"/>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0BB889-9D34-4BBB-8EBF-7B432ADE08F0}" type="datetimeFigureOut">
              <a:rPr lang="ru-RU" smtClean="0"/>
              <a:pPr/>
              <a:t>03.04.2022</a:t>
            </a:fld>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C173F88-3387-453B-9303-AC0210B95CB8}" type="slidenum">
              <a:rPr lang="ru-RU" smtClean="0"/>
              <a:pPr/>
              <a:t>‹#›</a:t>
            </a:fld>
            <a:endParaRPr lang="ru-RU"/>
          </a:p>
        </p:txBody>
      </p:sp>
      <p:pic>
        <p:nvPicPr>
          <p:cNvPr id="8" name="Рисунок 7"/>
          <p:cNvPicPr>
            <a:picLocks noChangeAspect="1"/>
          </p:cNvPicPr>
          <p:nvPr/>
        </p:nvPicPr>
        <p:blipFill>
          <a:blip r:embed="rId13"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xmlns="" val="29971805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diagramLayout" Target="../diagrams/layout2.xml"/><Relationship Id="rId7" Type="http://schemas.openxmlformats.org/officeDocument/2006/relationships/image" Target="../media/image1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diagramColors" Target="../diagrams/colors2.xml"/><Relationship Id="rId10" Type="http://schemas.microsoft.com/office/2007/relationships/diagramDrawing" Target="../diagrams/drawing2.xml"/><Relationship Id="rId4" Type="http://schemas.openxmlformats.org/officeDocument/2006/relationships/diagramQuickStyle" Target="../diagrams/quickStyle2.xml"/><Relationship Id="rId9"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2" name="Заголовок 1"/>
          <p:cNvSpPr>
            <a:spLocks noGrp="1"/>
          </p:cNvSpPr>
          <p:nvPr>
            <p:ph type="ctrTitle"/>
          </p:nvPr>
        </p:nvSpPr>
        <p:spPr>
          <a:xfrm>
            <a:off x="723900" y="228601"/>
            <a:ext cx="7848600" cy="3238500"/>
          </a:xfrm>
        </p:spPr>
        <p:txBody>
          <a:bodyPr>
            <a:normAutofit fontScale="90000"/>
          </a:bodyPr>
          <a:lstStyle/>
          <a:p>
            <a: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t>Муниципальный конкурс социальных проектов среди школьников</a:t>
            </a:r>
            <a:b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br>
            <a: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t> «Я – гражданин России»</a:t>
            </a:r>
            <a:b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br>
            <a: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t>Социальный проект: </a:t>
            </a:r>
            <a:br>
              <a:rPr lang="ru-RU" sz="36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br>
            <a:r>
              <a:rPr lang="ru-RU" sz="40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t/>
            </a:r>
            <a:br>
              <a:rPr lang="ru-RU" sz="40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latin typeface="+mn-lt"/>
              </a:rPr>
            </a:br>
            <a:r>
              <a:rPr lang="ru-RU" sz="6000" b="1" dirty="0" smtClean="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latin typeface="+mn-lt"/>
              </a:rPr>
              <a:t>Игровая комната «Умка» </a:t>
            </a:r>
            <a:endParaRPr lang="ru-RU" sz="6000" b="1" dirty="0">
              <a:ln w="9525">
                <a:solidFill>
                  <a:schemeClr val="bg1"/>
                </a:solidFill>
                <a:prstDash val="solid"/>
              </a:ln>
              <a:solidFill>
                <a:schemeClr val="bg1"/>
              </a:solidFill>
              <a:effectLst>
                <a:outerShdw blurRad="12700" dist="38100" dir="2700000" algn="tl" rotWithShape="0">
                  <a:schemeClr val="accent5">
                    <a:lumMod val="60000"/>
                    <a:lumOff val="40000"/>
                  </a:schemeClr>
                </a:outerShdw>
              </a:effectLst>
              <a:latin typeface="+mn-lt"/>
            </a:endParaRPr>
          </a:p>
        </p:txBody>
      </p:sp>
      <p:sp>
        <p:nvSpPr>
          <p:cNvPr id="3" name="Подзаголовок 2"/>
          <p:cNvSpPr>
            <a:spLocks noGrp="1"/>
          </p:cNvSpPr>
          <p:nvPr>
            <p:ph type="subTitle" idx="1"/>
          </p:nvPr>
        </p:nvSpPr>
        <p:spPr>
          <a:xfrm>
            <a:off x="2114550" y="3867150"/>
            <a:ext cx="6648450" cy="1943100"/>
          </a:xfrm>
        </p:spPr>
        <p:txBody>
          <a:bodyPr>
            <a:normAutofit fontScale="85000" lnSpcReduction="20000"/>
          </a:bodyPr>
          <a:lstStyle/>
          <a:p>
            <a:pPr algn="l"/>
            <a:r>
              <a:rPr lang="ru-RU" sz="3200" b="1" dirty="0" smtClean="0">
                <a:solidFill>
                  <a:schemeClr val="bg1"/>
                </a:solidFill>
              </a:rPr>
              <a:t>             </a:t>
            </a:r>
            <a:r>
              <a:rPr lang="ru-RU" sz="3200" b="1" dirty="0" smtClean="0">
                <a:solidFill>
                  <a:schemeClr val="bg1"/>
                </a:solidFill>
              </a:rPr>
              <a:t>при </a:t>
            </a:r>
            <a:r>
              <a:rPr lang="ru-RU" sz="3200" b="1" dirty="0" smtClean="0">
                <a:solidFill>
                  <a:schemeClr val="bg1"/>
                </a:solidFill>
              </a:rPr>
              <a:t>клубе выходного дня</a:t>
            </a:r>
          </a:p>
          <a:p>
            <a:pPr algn="l"/>
            <a:r>
              <a:rPr lang="ru-RU" sz="3200" b="1" dirty="0" smtClean="0">
                <a:solidFill>
                  <a:schemeClr val="bg1"/>
                </a:solidFill>
              </a:rPr>
              <a:t> </a:t>
            </a:r>
            <a:r>
              <a:rPr lang="ru-RU" sz="3200" b="1" dirty="0" smtClean="0">
                <a:solidFill>
                  <a:schemeClr val="bg1"/>
                </a:solidFill>
              </a:rPr>
              <a:t>      МБОУ </a:t>
            </a:r>
            <a:r>
              <a:rPr lang="ru-RU" sz="3200" b="1" dirty="0" smtClean="0">
                <a:solidFill>
                  <a:schemeClr val="bg1"/>
                </a:solidFill>
              </a:rPr>
              <a:t>ДО «Тазовский районный  Дом </a:t>
            </a:r>
            <a:r>
              <a:rPr lang="ru-RU" sz="3200" b="1" dirty="0" smtClean="0">
                <a:solidFill>
                  <a:schemeClr val="bg1"/>
                </a:solidFill>
              </a:rPr>
              <a:t>     творчества</a:t>
            </a:r>
            <a:r>
              <a:rPr lang="ru-RU" sz="3200" b="1" dirty="0" smtClean="0">
                <a:solidFill>
                  <a:schemeClr val="bg1"/>
                </a:solidFill>
              </a:rPr>
              <a:t>»</a:t>
            </a:r>
          </a:p>
          <a:p>
            <a:pPr algn="l"/>
            <a:r>
              <a:rPr lang="ru-RU" sz="3200" b="1" dirty="0" smtClean="0">
                <a:solidFill>
                  <a:schemeClr val="bg1"/>
                </a:solidFill>
              </a:rPr>
              <a:t>   </a:t>
            </a:r>
            <a:r>
              <a:rPr lang="ru-RU" sz="3200" b="1" dirty="0" smtClean="0">
                <a:solidFill>
                  <a:schemeClr val="bg1"/>
                </a:solidFill>
              </a:rPr>
              <a:t>Автор: </a:t>
            </a:r>
            <a:r>
              <a:rPr lang="ru-RU" sz="3200" b="1" dirty="0" err="1" smtClean="0">
                <a:solidFill>
                  <a:schemeClr val="bg1"/>
                </a:solidFill>
              </a:rPr>
              <a:t>Вакилова</a:t>
            </a:r>
            <a:r>
              <a:rPr lang="ru-RU" sz="3200" b="1" dirty="0" smtClean="0">
                <a:solidFill>
                  <a:schemeClr val="bg1"/>
                </a:solidFill>
              </a:rPr>
              <a:t> </a:t>
            </a:r>
            <a:r>
              <a:rPr lang="ru-RU" sz="3200" b="1" dirty="0" smtClean="0">
                <a:solidFill>
                  <a:schemeClr val="bg1"/>
                </a:solidFill>
              </a:rPr>
              <a:t>Алина.</a:t>
            </a:r>
          </a:p>
          <a:p>
            <a:pPr algn="l"/>
            <a:r>
              <a:rPr lang="ru-RU" sz="3200" b="1" dirty="0" smtClean="0">
                <a:solidFill>
                  <a:schemeClr val="bg1"/>
                </a:solidFill>
              </a:rPr>
              <a:t>   Руководитель</a:t>
            </a:r>
            <a:r>
              <a:rPr lang="ru-RU" sz="3200" b="1" dirty="0" smtClean="0">
                <a:solidFill>
                  <a:schemeClr val="bg1"/>
                </a:solidFill>
              </a:rPr>
              <a:t>: </a:t>
            </a:r>
            <a:r>
              <a:rPr lang="ru-RU" sz="3200" b="1" dirty="0" err="1" smtClean="0">
                <a:solidFill>
                  <a:schemeClr val="bg1"/>
                </a:solidFill>
              </a:rPr>
              <a:t>Вакилова</a:t>
            </a:r>
            <a:r>
              <a:rPr lang="ru-RU" sz="3200" b="1" dirty="0" smtClean="0">
                <a:solidFill>
                  <a:schemeClr val="bg1"/>
                </a:solidFill>
              </a:rPr>
              <a:t> Г.В.</a:t>
            </a:r>
            <a:endParaRPr lang="ru-RU" sz="3200" b="1" dirty="0" smtClean="0">
              <a:solidFill>
                <a:schemeClr val="bg1"/>
              </a:solidFill>
            </a:endParaRPr>
          </a:p>
          <a:p>
            <a:endParaRPr lang="ru-RU" sz="2400" b="1" dirty="0" smtClean="0">
              <a:solidFill>
                <a:schemeClr val="bg1"/>
              </a:solidFill>
            </a:endParaRPr>
          </a:p>
          <a:p>
            <a:pPr algn="l"/>
            <a:endParaRPr lang="ru-RU" sz="3200" dirty="0">
              <a:solidFill>
                <a:schemeClr val="bg1"/>
              </a:solidFill>
            </a:endParaRPr>
          </a:p>
        </p:txBody>
      </p:sp>
    </p:spTree>
    <p:extLst>
      <p:ext uri="{BB962C8B-B14F-4D97-AF65-F5344CB8AC3E}">
        <p14:creationId xmlns:p14="http://schemas.microsoft.com/office/powerpoint/2010/main" xmlns="" val="169383287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rgbClr val="FF0000"/>
                </a:solidFill>
              </a:rPr>
              <a:t>К</a:t>
            </a:r>
            <a:r>
              <a:rPr lang="ru-RU" dirty="0" smtClean="0">
                <a:solidFill>
                  <a:srgbClr val="FFFF00"/>
                </a:solidFill>
              </a:rPr>
              <a:t>о</a:t>
            </a:r>
            <a:r>
              <a:rPr lang="ru-RU" dirty="0" smtClean="0">
                <a:solidFill>
                  <a:schemeClr val="accent2">
                    <a:lumMod val="75000"/>
                  </a:schemeClr>
                </a:solidFill>
              </a:rPr>
              <a:t>н</a:t>
            </a:r>
            <a:r>
              <a:rPr lang="ru-RU" dirty="0" smtClean="0">
                <a:solidFill>
                  <a:schemeClr val="accent5"/>
                </a:solidFill>
              </a:rPr>
              <a:t>к</a:t>
            </a:r>
            <a:r>
              <a:rPr lang="ru-RU" dirty="0" smtClean="0">
                <a:solidFill>
                  <a:schemeClr val="accent4"/>
                </a:solidFill>
              </a:rPr>
              <a:t>у</a:t>
            </a:r>
            <a:r>
              <a:rPr lang="ru-RU" dirty="0" smtClean="0">
                <a:solidFill>
                  <a:srgbClr val="7030A0"/>
                </a:solidFill>
              </a:rPr>
              <a:t>р</a:t>
            </a:r>
            <a:r>
              <a:rPr lang="ru-RU" dirty="0" smtClean="0">
                <a:solidFill>
                  <a:srgbClr val="FF0048"/>
                </a:solidFill>
              </a:rPr>
              <a:t>с</a:t>
            </a:r>
            <a:r>
              <a:rPr lang="ru-RU" dirty="0" smtClean="0">
                <a:solidFill>
                  <a:schemeClr val="bg1"/>
                </a:solidFill>
              </a:rPr>
              <a:t>ы</a:t>
            </a:r>
            <a:endParaRPr lang="ru-RU" dirty="0">
              <a:solidFill>
                <a:schemeClr val="bg1"/>
              </a:solidFill>
            </a:endParaRPr>
          </a:p>
        </p:txBody>
      </p:sp>
      <p:sp>
        <p:nvSpPr>
          <p:cNvPr id="3" name="Объект 2"/>
          <p:cNvSpPr>
            <a:spLocks noGrp="1"/>
          </p:cNvSpPr>
          <p:nvPr>
            <p:ph idx="1"/>
          </p:nvPr>
        </p:nvSpPr>
        <p:spPr/>
        <p:txBody>
          <a:bodyPr>
            <a:normAutofit fontScale="85000" lnSpcReduction="20000"/>
          </a:bodyPr>
          <a:lstStyle/>
          <a:p>
            <a:r>
              <a:rPr lang="ru-RU" dirty="0" smtClean="0">
                <a:solidFill>
                  <a:srgbClr val="FF0000"/>
                </a:solidFill>
              </a:rPr>
              <a:t>СИАМСКИЕ </a:t>
            </a:r>
            <a:r>
              <a:rPr lang="ru-RU" dirty="0">
                <a:solidFill>
                  <a:srgbClr val="FF0000"/>
                </a:solidFill>
              </a:rPr>
              <a:t>БЛИЗНЕЦЫ.</a:t>
            </a:r>
          </a:p>
          <a:p>
            <a:r>
              <a:rPr lang="ru-RU" dirty="0"/>
              <a:t> Участники делятся на пары. Они обнимают друг друга так, чтобы свободными оказались правая рука одного и левая рука другого. Таким образом, они как бы «срослись» наподобие сиамских близнецов. В таком положении им даются простейшие, с точки зрения нормального человека, задания, которые они должны выполнить. Например, зажечь свечу с помощью спичек, вырезать ножницами кружок из бумаги, завязать шнурок на ботинке, нарисовать солнце (или что-то другое) на листе бумаги, вставить стержень в шариковую ручку и т. д</a:t>
            </a:r>
            <a:r>
              <a:rPr lang="ru-RU" dirty="0" smtClean="0"/>
              <a:t>.</a:t>
            </a:r>
            <a:endParaRPr lang="ru-RU" dirty="0"/>
          </a:p>
          <a:p>
            <a:r>
              <a:rPr lang="ru-RU" dirty="0">
                <a:solidFill>
                  <a:srgbClr val="00B0F0"/>
                </a:solidFill>
              </a:rPr>
              <a:t>ШПИОНСКИЕ СЕТИ.</a:t>
            </a:r>
          </a:p>
          <a:p>
            <a:r>
              <a:rPr lang="ru-RU" dirty="0"/>
              <a:t> Два конкурирующих игрока (резиденты служб безопасности) пытаются с завязанными глазами узнать как можно больше участников (агентов) и привести их в свою службу. Агенты свободно ходят по игровому полю. Если их касаются рукой резиденты, то они останавливаются. Резидент должен определить, кто из участников стоит перед ним, назвав имя игрока. При затруднении резидент имеет право попросить игрока произнести какое-либо одно слово и после этого назвать имя предполагаемого участника. Если имя названо правильно, то резидент уводит игрока (агента) в свою службу. Побеждает тот резидент, который за определенное время игры (7-10 минут) «завербует» больше игроков.</a:t>
            </a:r>
          </a:p>
          <a:p>
            <a:endParaRPr lang="ru-RU" dirty="0"/>
          </a:p>
        </p:txBody>
      </p:sp>
    </p:spTree>
    <p:extLst>
      <p:ext uri="{BB962C8B-B14F-4D97-AF65-F5344CB8AC3E}">
        <p14:creationId xmlns:p14="http://schemas.microsoft.com/office/powerpoint/2010/main" xmlns="" val="23530716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5736" y="1377497"/>
            <a:ext cx="7886700" cy="1325563"/>
          </a:xfrm>
        </p:spPr>
        <p:txBody>
          <a:bodyPr>
            <a:noAutofit/>
          </a:bodyPr>
          <a:lstStyle/>
          <a:p>
            <a:r>
              <a:rPr lang="en-IN" sz="1800" dirty="0" smtClean="0">
                <a:solidFill>
                  <a:srgbClr val="FF6699"/>
                </a:solidFill>
              </a:rPr>
              <a:t>SimCity-5</a:t>
            </a:r>
            <a:r>
              <a:rPr lang="ru-RU" sz="1800" dirty="0">
                <a:solidFill>
                  <a:srgbClr val="FF6699"/>
                </a:solidFill>
              </a:rPr>
              <a:t/>
            </a:r>
            <a:br>
              <a:rPr lang="ru-RU" sz="1800" dirty="0">
                <a:solidFill>
                  <a:srgbClr val="FF6699"/>
                </a:solidFill>
              </a:rPr>
            </a:br>
            <a:r>
              <a:rPr lang="ru-RU" sz="1800" dirty="0">
                <a:solidFill>
                  <a:srgbClr val="FF6699"/>
                </a:solidFill>
              </a:rPr>
              <a:t>Компьютерная игра в жанре градостроительный симулятор, являющаяся перезапуском серии игр </a:t>
            </a:r>
            <a:r>
              <a:rPr lang="ru-RU" sz="1800" dirty="0" err="1">
                <a:solidFill>
                  <a:srgbClr val="FF6699"/>
                </a:solidFill>
              </a:rPr>
              <a:t>SimCity</a:t>
            </a:r>
            <a:r>
              <a:rPr lang="ru-RU" sz="1800" dirty="0">
                <a:solidFill>
                  <a:srgbClr val="FF6699"/>
                </a:solidFill>
              </a:rPr>
              <a:t>. Официальный анонс состоялся 6 марта 2012 года. Игровой процесс основан на создании города, строительстве жилых, коммерческих промышленных зон, инфраструктуры и сборе налогов для дальнейшего развития города. В игре, как и в реальном мире, важно повышать уровень жизни населения и поддерживать баланс между разными секторами, в противном случае населённый пункт может прийти в упадок и даже обанкротиться.</a:t>
            </a:r>
            <a:br>
              <a:rPr lang="ru-RU" sz="1800" dirty="0">
                <a:solidFill>
                  <a:srgbClr val="FF6699"/>
                </a:solidFill>
              </a:rPr>
            </a:br>
            <a:endParaRPr lang="ru-RU" sz="1800" dirty="0">
              <a:solidFill>
                <a:srgbClr val="00B0F0"/>
              </a:solidFill>
            </a:endParaRPr>
          </a:p>
        </p:txBody>
      </p:sp>
      <p:pic>
        <p:nvPicPr>
          <p:cNvPr id="3" name="Рисунок 2"/>
          <p:cNvPicPr>
            <a:picLocks noChangeAspect="1"/>
          </p:cNvPicPr>
          <p:nvPr/>
        </p:nvPicPr>
        <p:blipFill>
          <a:blip r:embed="rId2"/>
          <a:stretch>
            <a:fillRect/>
          </a:stretch>
        </p:blipFill>
        <p:spPr>
          <a:xfrm>
            <a:off x="1676400" y="3154136"/>
            <a:ext cx="5965371" cy="3355521"/>
          </a:xfrm>
          <a:prstGeom prst="rect">
            <a:avLst/>
          </a:prstGeom>
        </p:spPr>
      </p:pic>
    </p:spTree>
    <p:extLst>
      <p:ext uri="{BB962C8B-B14F-4D97-AF65-F5344CB8AC3E}">
        <p14:creationId xmlns:p14="http://schemas.microsoft.com/office/powerpoint/2010/main" xmlns="" val="123135908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536" y="2041526"/>
            <a:ext cx="7886700" cy="1325563"/>
          </a:xfrm>
        </p:spPr>
        <p:txBody>
          <a:bodyPr>
            <a:normAutofit fontScale="90000"/>
          </a:bodyPr>
          <a:lstStyle/>
          <a:p>
            <a:r>
              <a:rPr lang="en-IN" dirty="0" smtClean="0">
                <a:solidFill>
                  <a:srgbClr val="00B0F0"/>
                </a:solidFill>
              </a:rPr>
              <a:t>NHL</a:t>
            </a:r>
            <a:r>
              <a:rPr lang="ru-RU" dirty="0">
                <a:solidFill>
                  <a:srgbClr val="00B0F0"/>
                </a:solidFill>
              </a:rPr>
              <a:t/>
            </a:r>
            <a:br>
              <a:rPr lang="ru-RU" dirty="0">
                <a:solidFill>
                  <a:srgbClr val="00B0F0"/>
                </a:solidFill>
              </a:rPr>
            </a:br>
            <a:r>
              <a:rPr lang="ru-RU" sz="2000" dirty="0">
                <a:solidFill>
                  <a:srgbClr val="00B0F0"/>
                </a:solidFill>
              </a:rPr>
              <a:t>Уже на протяжении нескольких лет поклонники хоккея не представляют себе вечера без матча-другого в NHL. Надо сказать, что практически с самого начала продукты от EA </a:t>
            </a:r>
            <a:r>
              <a:rPr lang="ru-RU" sz="2000" dirty="0" err="1">
                <a:solidFill>
                  <a:srgbClr val="00B0F0"/>
                </a:solidFill>
              </a:rPr>
              <a:t>Sports</a:t>
            </a:r>
            <a:r>
              <a:rPr lang="ru-RU" sz="2000" dirty="0">
                <a:solidFill>
                  <a:srgbClr val="00B0F0"/>
                </a:solidFill>
              </a:rPr>
              <a:t> прочно захватили пальму первенства в этом жанре, в отличие от футбола, и мало кому приходило в голову пытаться у них ее (пальму) отобрать. С каждым новым годом, который ставился после аббревиатуры NHL, в серии ничто не оставалось неизменным, кроме одной, назовем это так, недоработки... быстро находились точки, с которых вратари пробивались на любом уровне сложности, атаки, которые непременно заканчивались голом, если их правильно разыграть, и т.д. Улучшалась графика (в NHL 2000 ее уже называли чуть ли не идеальной), приближался к реальности </a:t>
            </a:r>
            <a:r>
              <a:rPr lang="ru-RU" sz="2000" dirty="0" err="1">
                <a:solidFill>
                  <a:srgbClr val="00B0F0"/>
                </a:solidFill>
              </a:rPr>
              <a:t>геймплей</a:t>
            </a:r>
            <a:r>
              <a:rPr lang="ru-RU" sz="2000" dirty="0">
                <a:solidFill>
                  <a:srgbClr val="00B0F0"/>
                </a:solidFill>
              </a:rPr>
              <a:t>, менялись финты, но это недоразумение, уподобившись рыбе-прилипале, неотступно преследовало проекты. С радостью спешу объявить: последний минус благополучно сгинул!</a:t>
            </a:r>
          </a:p>
        </p:txBody>
      </p:sp>
      <p:pic>
        <p:nvPicPr>
          <p:cNvPr id="3" name="Рисунок 2"/>
          <p:cNvPicPr>
            <a:picLocks noChangeAspect="1"/>
          </p:cNvPicPr>
          <p:nvPr/>
        </p:nvPicPr>
        <p:blipFill>
          <a:blip r:embed="rId2"/>
          <a:stretch>
            <a:fillRect/>
          </a:stretch>
        </p:blipFill>
        <p:spPr>
          <a:xfrm>
            <a:off x="2288598" y="4750562"/>
            <a:ext cx="4476750" cy="1647825"/>
          </a:xfrm>
          <a:prstGeom prst="rect">
            <a:avLst/>
          </a:prstGeom>
        </p:spPr>
      </p:pic>
    </p:spTree>
    <p:extLst>
      <p:ext uri="{BB962C8B-B14F-4D97-AF65-F5344CB8AC3E}">
        <p14:creationId xmlns:p14="http://schemas.microsoft.com/office/powerpoint/2010/main" xmlns="" val="946665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7"/>
            <a:ext cx="7886700" cy="613667"/>
          </a:xfrm>
        </p:spPr>
        <p:txBody>
          <a:bodyPr/>
          <a:lstStyle/>
          <a:p>
            <a:r>
              <a:rPr lang="ru-RU" dirty="0" smtClean="0"/>
              <a:t>                  </a:t>
            </a:r>
            <a:r>
              <a:rPr lang="ru-RU" b="1" dirty="0" smtClean="0">
                <a:latin typeface="Times New Roman" panose="02020603050405020304" pitchFamily="18" charset="0"/>
                <a:cs typeface="Times New Roman" panose="02020603050405020304" pitchFamily="18" charset="0"/>
              </a:rPr>
              <a:t>Танцевальная студия</a:t>
            </a:r>
            <a:endParaRPr lang="ru-RU" b="1" dirty="0">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629842" y="1219200"/>
            <a:ext cx="5275658" cy="2818228"/>
          </a:xfrm>
        </p:spPr>
        <p:txBody>
          <a:bodyPr>
            <a:noAutofit/>
          </a:bodyPr>
          <a:lstStyle/>
          <a:p>
            <a:pPr algn="just"/>
            <a:r>
              <a:rPr lang="ru-RU" sz="2400" b="0" dirty="0" smtClean="0">
                <a:solidFill>
                  <a:schemeClr val="bg1"/>
                </a:solidFill>
                <a:latin typeface="Times New Roman" panose="02020603050405020304" pitchFamily="18" charset="0"/>
                <a:cs typeface="Times New Roman" panose="02020603050405020304" pitchFamily="18" charset="0"/>
              </a:rPr>
              <a:t>Малыши настолько переполнены жизненной энергией, что абсолютно не могут усидеть на месте и обязательно всем видам деятельности предпочитают ту, где нужно двигаться. Поэтому танцевальная студия, где занятие проходит под веселую музыку, кажется малышам заманчивым и привлекательным.</a:t>
            </a:r>
            <a:endParaRPr lang="ru-RU" sz="2400" b="0" dirty="0">
              <a:solidFill>
                <a:schemeClr val="bg1"/>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24600" y="1771650"/>
            <a:ext cx="2819400" cy="3660824"/>
          </a:xfrm>
          <a:prstGeom prst="rect">
            <a:avLst/>
          </a:prstGeom>
          <a:ln>
            <a:noFill/>
          </a:ln>
          <a:effectLst>
            <a:softEdge rad="112500"/>
          </a:effectLst>
        </p:spPr>
      </p:pic>
      <p:pic>
        <p:nvPicPr>
          <p:cNvPr id="8" name="Содержимое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858129" y="4149969"/>
            <a:ext cx="3390314" cy="2405575"/>
          </a:xfrm>
          <a:prstGeom prst="rect">
            <a:avLst/>
          </a:prstGeom>
        </p:spPr>
      </p:pic>
    </p:spTree>
    <p:extLst>
      <p:ext uri="{BB962C8B-B14F-4D97-AF65-F5344CB8AC3E}">
        <p14:creationId xmlns:p14="http://schemas.microsoft.com/office/powerpoint/2010/main" xmlns="" val="102128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9468544" y="274638"/>
            <a:ext cx="1728192" cy="1066130"/>
          </a:xfrm>
        </p:spPr>
        <p:txBody>
          <a:bodyPr/>
          <a:lstStyle/>
          <a:p>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xmlns="" val="3627394110"/>
              </p:ext>
            </p:extLst>
          </p:nvPr>
        </p:nvGraphicFramePr>
        <p:xfrm>
          <a:off x="464234" y="801858"/>
          <a:ext cx="8229600" cy="59395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Рисунок 5"/>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67544" y="4868146"/>
            <a:ext cx="1828800" cy="1463040"/>
          </a:xfrm>
          <a:prstGeom prst="rect">
            <a:avLst/>
          </a:prstGeom>
        </p:spPr>
      </p:pic>
      <p:pic>
        <p:nvPicPr>
          <p:cNvPr id="7" name="Рисунок 6"/>
          <p:cNvPicPr>
            <a:picLocks noChangeAspect="1"/>
          </p:cNvPicPr>
          <p:nvPr/>
        </p:nvPicPr>
        <p:blipFill>
          <a:blip r:embed="rId7" cstate="print">
            <a:extLst>
              <a:ext uri="{28A0092B-C50C-407E-A947-70E740481C1C}">
                <a14:useLocalDpi xmlns:a14="http://schemas.microsoft.com/office/drawing/2010/main" xmlns="" val="0"/>
              </a:ext>
            </a:extLst>
          </a:blip>
          <a:stretch>
            <a:fillRect/>
          </a:stretch>
        </p:blipFill>
        <p:spPr>
          <a:xfrm>
            <a:off x="6948264" y="188640"/>
            <a:ext cx="1882899" cy="2248272"/>
          </a:xfrm>
          <a:prstGeom prst="rect">
            <a:avLst/>
          </a:prstGeom>
        </p:spPr>
      </p:pic>
      <p:pic>
        <p:nvPicPr>
          <p:cNvPr id="8" name="Рисунок 7"/>
          <p:cNvPicPr>
            <a:picLocks noChangeAspect="1"/>
          </p:cNvPicPr>
          <p:nvPr/>
        </p:nvPicPr>
        <p:blipFill>
          <a:blip r:embed="rId8" cstate="print">
            <a:extLst>
              <a:ext uri="{28A0092B-C50C-407E-A947-70E740481C1C}">
                <a14:useLocalDpi xmlns:a14="http://schemas.microsoft.com/office/drawing/2010/main" xmlns="" val="0"/>
              </a:ext>
            </a:extLst>
          </a:blip>
          <a:stretch>
            <a:fillRect/>
          </a:stretch>
        </p:blipFill>
        <p:spPr>
          <a:xfrm>
            <a:off x="107504" y="36612"/>
            <a:ext cx="1728192" cy="2400300"/>
          </a:xfrm>
          <a:prstGeom prst="rect">
            <a:avLst/>
          </a:prstGeom>
        </p:spPr>
      </p:pic>
      <p:pic>
        <p:nvPicPr>
          <p:cNvPr id="9" name="Рисунок 8"/>
          <p:cNvPicPr>
            <a:picLocks noChangeAspect="1"/>
          </p:cNvPicPr>
          <p:nvPr/>
        </p:nvPicPr>
        <p:blipFill>
          <a:blip r:embed="rId9" cstate="print">
            <a:extLst>
              <a:ext uri="{28A0092B-C50C-407E-A947-70E740481C1C}">
                <a14:useLocalDpi xmlns:a14="http://schemas.microsoft.com/office/drawing/2010/main" xmlns="" val="0"/>
              </a:ext>
            </a:extLst>
          </a:blip>
          <a:stretch>
            <a:fillRect/>
          </a:stretch>
        </p:blipFill>
        <p:spPr>
          <a:xfrm>
            <a:off x="5986551" y="5301208"/>
            <a:ext cx="3143250" cy="1457325"/>
          </a:xfrm>
          <a:prstGeom prst="rect">
            <a:avLst/>
          </a:prstGeom>
        </p:spPr>
      </p:pic>
    </p:spTree>
    <p:extLst>
      <p:ext uri="{BB962C8B-B14F-4D97-AF65-F5344CB8AC3E}">
        <p14:creationId xmlns:p14="http://schemas.microsoft.com/office/powerpoint/2010/main" xmlns="" val="1481603725"/>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747464"/>
            <a:ext cx="8229600" cy="432048"/>
          </a:xfrm>
        </p:spPr>
        <p:txBody>
          <a:bodyPr/>
          <a:lstStyle/>
          <a:p>
            <a:endParaRPr lang="ru-RU" sz="1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332656"/>
            <a:ext cx="8229600" cy="5793507"/>
          </a:xfrm>
        </p:spPr>
        <p:txBody>
          <a:bodyPr/>
          <a:lstStyle/>
          <a:p>
            <a:pPr marL="0" indent="0">
              <a:buNone/>
            </a:pPr>
            <a:r>
              <a:rPr lang="ru-RU" sz="2800" b="1" dirty="0" smtClean="0">
                <a:latin typeface="Times New Roman" pitchFamily="18" charset="0"/>
                <a:cs typeface="Times New Roman" pitchFamily="18" charset="0"/>
              </a:rPr>
              <a:t>             </a:t>
            </a:r>
          </a:p>
          <a:p>
            <a:pPr marL="0" indent="0" algn="just">
              <a:buNone/>
            </a:pPr>
            <a:r>
              <a:rPr lang="ru-RU" sz="2400" b="1" dirty="0" smtClean="0">
                <a:latin typeface="Times New Roman" pitchFamily="18" charset="0"/>
                <a:cs typeface="Times New Roman" pitchFamily="18" charset="0"/>
              </a:rPr>
              <a:t>    Занятия по хореографии имеют большое значение для физического развития детей. Они приобретают стройную осанку, начинают легко, свободно и грациозно двигаться, избавляются от таких физических недостатков, как сутулость, «косолапость», лишний вес и т.д. У них улучшается координация движений. </a:t>
            </a:r>
          </a:p>
          <a:p>
            <a:endParaRPr lang="ru-RU" sz="1800" dirty="0">
              <a:latin typeface="Times New Roman" pitchFamily="18" charset="0"/>
              <a:cs typeface="Times New Roman" pitchFamily="18" charset="0"/>
            </a:endParaRPr>
          </a:p>
          <a:p>
            <a:endParaRPr lang="ru-RU" sz="1800" dirty="0" smtClean="0">
              <a:latin typeface="Times New Roman" pitchFamily="18" charset="0"/>
              <a:cs typeface="Times New Roman" pitchFamily="18" charset="0"/>
            </a:endParaRPr>
          </a:p>
          <a:p>
            <a:pPr marL="0" indent="0">
              <a:buNone/>
            </a:pPr>
            <a:endParaRPr lang="ru-RU" sz="1800" dirty="0">
              <a:latin typeface="Times New Roman" pitchFamily="18" charset="0"/>
              <a:cs typeface="Times New Roman" pitchFamily="18" charset="0"/>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84168" y="2571750"/>
            <a:ext cx="4019550" cy="4286250"/>
          </a:xfrm>
          <a:prstGeom prst="rect">
            <a:avLst/>
          </a:prstGeom>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65742" y="4803711"/>
            <a:ext cx="2719850" cy="2039888"/>
          </a:xfrm>
          <a:prstGeom prst="rect">
            <a:avLst/>
          </a:prstGeom>
          <a:ln>
            <a:noFill/>
          </a:ln>
          <a:effectLst>
            <a:softEdge rad="112500"/>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369635" y="3231916"/>
            <a:ext cx="3400829" cy="1927136"/>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922761"/>
          </a:xfrm>
        </p:spPr>
        <p:txBody>
          <a:bodyPr>
            <a:normAutofit fontScale="90000"/>
          </a:bodyPr>
          <a:lstStyle/>
          <a:p>
            <a:pPr algn="ctr"/>
            <a:r>
              <a:rPr lang="ru-RU" dirty="0" smtClean="0"/>
              <a:t>       </a:t>
            </a:r>
            <a:r>
              <a:rPr lang="ru-RU" sz="3100" b="1" dirty="0" smtClean="0">
                <a:solidFill>
                  <a:schemeClr val="accent4">
                    <a:lumMod val="60000"/>
                    <a:lumOff val="40000"/>
                  </a:schemeClr>
                </a:solidFill>
                <a:latin typeface="Times New Roman" panose="02020603050405020304" pitchFamily="18" charset="0"/>
                <a:cs typeface="Times New Roman" panose="02020603050405020304" pitchFamily="18" charset="0"/>
              </a:rPr>
              <a:t>Изо – студия и  студия художественного моделирования</a:t>
            </a:r>
            <a:endParaRPr lang="ru-RU" sz="3100" b="1" dirty="0">
              <a:solidFill>
                <a:schemeClr val="accent4">
                  <a:lumMod val="60000"/>
                  <a:lumOff val="40000"/>
                </a:schemeClr>
              </a:solidFill>
              <a:latin typeface="Times New Roman" panose="02020603050405020304" pitchFamily="18" charset="0"/>
              <a:cs typeface="Times New Roman" panose="02020603050405020304" pitchFamily="18" charset="0"/>
            </a:endParaRPr>
          </a:p>
        </p:txBody>
      </p:sp>
      <p:sp>
        <p:nvSpPr>
          <p:cNvPr id="3" name="Текст 2"/>
          <p:cNvSpPr>
            <a:spLocks noGrp="1"/>
          </p:cNvSpPr>
          <p:nvPr>
            <p:ph type="body" idx="1"/>
          </p:nvPr>
        </p:nvSpPr>
        <p:spPr>
          <a:xfrm>
            <a:off x="629842" y="1350500"/>
            <a:ext cx="3868340" cy="5012200"/>
          </a:xfrm>
        </p:spPr>
        <p:txBody>
          <a:bodyPr>
            <a:noAutofit/>
          </a:bodyPr>
          <a:lstStyle/>
          <a:p>
            <a:pPr algn="just"/>
            <a:r>
              <a:rPr lang="ru-RU" sz="2800" b="0" dirty="0" smtClean="0">
                <a:solidFill>
                  <a:schemeClr val="bg1"/>
                </a:solidFill>
                <a:latin typeface="Times New Roman" panose="02020603050405020304" pitchFamily="18" charset="0"/>
                <a:cs typeface="Times New Roman" panose="02020603050405020304" pitchFamily="18" charset="0"/>
              </a:rPr>
              <a:t>Эти студии обеспечивают развитие творческого потенциала личности младшего школьника, ассоциативно – образного восприятия.</a:t>
            </a:r>
          </a:p>
          <a:p>
            <a:pPr algn="just"/>
            <a:r>
              <a:rPr lang="ru-RU" sz="2800" b="0" dirty="0" smtClean="0">
                <a:solidFill>
                  <a:schemeClr val="bg1"/>
                </a:solidFill>
                <a:latin typeface="Times New Roman" panose="02020603050405020304" pitchFamily="18" charset="0"/>
                <a:cs typeface="Times New Roman" panose="02020603050405020304" pitchFamily="18" charset="0"/>
              </a:rPr>
              <a:t> Это помогает обогатить и развить внутренний мир ребенка , проявить творческое воображение.</a:t>
            </a:r>
            <a:endParaRPr lang="ru-RU" sz="2800" b="0" dirty="0">
              <a:solidFill>
                <a:schemeClr val="bg1"/>
              </a:solidFill>
              <a:latin typeface="Times New Roman" panose="02020603050405020304" pitchFamily="18" charset="0"/>
              <a:cs typeface="Times New Roman" panose="02020603050405020304" pitchFamily="18" charset="0"/>
            </a:endParaRPr>
          </a:p>
        </p:txBody>
      </p:sp>
      <p:pic>
        <p:nvPicPr>
          <p:cNvPr id="7" name="Объект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6038850" y="1276350"/>
            <a:ext cx="2689677" cy="2599006"/>
          </a:xfrm>
        </p:spPr>
      </p:pic>
      <p:pic>
        <p:nvPicPr>
          <p:cNvPr id="8" name="Содержимое 7"/>
          <p:cNvPicPr>
            <a:picLocks noGrp="1" noChangeAspect="1"/>
          </p:cNvPicPr>
          <p:nvPr>
            <p:ph sz="half" idx="2"/>
          </p:nvPr>
        </p:nvPicPr>
        <p:blipFill>
          <a:blip r:embed="rId3" cstate="print">
            <a:extLst>
              <a:ext uri="{28A0092B-C50C-407E-A947-70E740481C1C}">
                <a14:useLocalDpi xmlns:a14="http://schemas.microsoft.com/office/drawing/2010/main" xmlns="" val="0"/>
              </a:ext>
            </a:extLst>
          </a:blip>
          <a:stretch>
            <a:fillRect/>
          </a:stretch>
        </p:blipFill>
        <p:spPr>
          <a:xfrm>
            <a:off x="7219950" y="4057650"/>
            <a:ext cx="1608992" cy="1627042"/>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l="15496" t="17501" r="9627" b="10904"/>
          <a:stretch>
            <a:fillRect/>
          </a:stretch>
        </p:blipFill>
        <p:spPr bwMode="auto">
          <a:xfrm>
            <a:off x="5460424" y="4705350"/>
            <a:ext cx="1504949" cy="132998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116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8650" y="990600"/>
            <a:ext cx="7886700" cy="5186363"/>
          </a:xfrm>
        </p:spPr>
        <p:txBody>
          <a:bodyPr>
            <a:normAutofit/>
          </a:bodyPr>
          <a:lstStyle/>
          <a:p>
            <a:pPr algn="ctr">
              <a:buNone/>
            </a:pPr>
            <a:endParaRPr lang="ru-RU" sz="7200" b="1" dirty="0" smtClean="0">
              <a:solidFill>
                <a:srgbClr val="FFFF00"/>
              </a:solidFill>
            </a:endParaRPr>
          </a:p>
          <a:p>
            <a:pPr algn="ctr">
              <a:buNone/>
            </a:pPr>
            <a:r>
              <a:rPr lang="ru-RU" sz="7200" b="1" dirty="0" smtClean="0">
                <a:solidFill>
                  <a:srgbClr val="FFFF00"/>
                </a:solidFill>
              </a:rPr>
              <a:t>С</a:t>
            </a:r>
            <a:r>
              <a:rPr lang="ru-RU" sz="7200" b="1" dirty="0" smtClean="0">
                <a:solidFill>
                  <a:srgbClr val="FF0000"/>
                </a:solidFill>
              </a:rPr>
              <a:t>п</a:t>
            </a:r>
            <a:r>
              <a:rPr lang="ru-RU" sz="7200" b="1" dirty="0" smtClean="0">
                <a:solidFill>
                  <a:srgbClr val="FFFF00"/>
                </a:solidFill>
              </a:rPr>
              <a:t>а</a:t>
            </a:r>
            <a:r>
              <a:rPr lang="ru-RU" sz="7200" b="1" dirty="0" smtClean="0">
                <a:solidFill>
                  <a:srgbClr val="00B050"/>
                </a:solidFill>
              </a:rPr>
              <a:t>с</a:t>
            </a:r>
            <a:r>
              <a:rPr lang="ru-RU" sz="7200" b="1" dirty="0" smtClean="0">
                <a:solidFill>
                  <a:srgbClr val="FFFF00"/>
                </a:solidFill>
              </a:rPr>
              <a:t>и</a:t>
            </a:r>
            <a:r>
              <a:rPr lang="ru-RU" sz="7200" b="1" dirty="0" smtClean="0">
                <a:solidFill>
                  <a:schemeClr val="accent1"/>
                </a:solidFill>
              </a:rPr>
              <a:t>б</a:t>
            </a:r>
            <a:r>
              <a:rPr lang="ru-RU" sz="7200" b="1" dirty="0" smtClean="0">
                <a:solidFill>
                  <a:srgbClr val="FFFF00"/>
                </a:solidFill>
              </a:rPr>
              <a:t>о з</a:t>
            </a:r>
            <a:r>
              <a:rPr lang="ru-RU" sz="7200" b="1" dirty="0" smtClean="0">
                <a:solidFill>
                  <a:srgbClr val="FFC000"/>
                </a:solidFill>
              </a:rPr>
              <a:t>а</a:t>
            </a:r>
            <a:r>
              <a:rPr lang="ru-RU" sz="7200" b="1" dirty="0" smtClean="0">
                <a:solidFill>
                  <a:srgbClr val="FFFF00"/>
                </a:solidFill>
              </a:rPr>
              <a:t> </a:t>
            </a:r>
            <a:r>
              <a:rPr lang="ru-RU" sz="7200" b="1" dirty="0" smtClean="0"/>
              <a:t>в</a:t>
            </a:r>
            <a:r>
              <a:rPr lang="ru-RU" sz="7200" b="1" dirty="0" smtClean="0">
                <a:solidFill>
                  <a:srgbClr val="FFFF00"/>
                </a:solidFill>
              </a:rPr>
              <a:t>н</a:t>
            </a:r>
            <a:r>
              <a:rPr lang="ru-RU" sz="7200" b="1" dirty="0" smtClean="0">
                <a:solidFill>
                  <a:schemeClr val="tx2">
                    <a:lumMod val="60000"/>
                    <a:lumOff val="40000"/>
                  </a:schemeClr>
                </a:solidFill>
              </a:rPr>
              <a:t>и</a:t>
            </a:r>
            <a:r>
              <a:rPr lang="ru-RU" sz="7200" b="1" dirty="0" smtClean="0">
                <a:solidFill>
                  <a:srgbClr val="FFFF00"/>
                </a:solidFill>
              </a:rPr>
              <a:t>м</a:t>
            </a:r>
            <a:r>
              <a:rPr lang="ru-RU" sz="7200" b="1" dirty="0" smtClean="0">
                <a:solidFill>
                  <a:schemeClr val="accent2">
                    <a:lumMod val="75000"/>
                  </a:schemeClr>
                </a:solidFill>
              </a:rPr>
              <a:t>а</a:t>
            </a:r>
            <a:r>
              <a:rPr lang="ru-RU" sz="7200" b="1" dirty="0" smtClean="0">
                <a:solidFill>
                  <a:srgbClr val="FFFF00"/>
                </a:solidFill>
              </a:rPr>
              <a:t>н</a:t>
            </a:r>
            <a:r>
              <a:rPr lang="ru-RU" sz="7200" b="1" dirty="0" smtClean="0">
                <a:solidFill>
                  <a:schemeClr val="accent6"/>
                </a:solidFill>
              </a:rPr>
              <a:t>и</a:t>
            </a:r>
            <a:r>
              <a:rPr lang="ru-RU" sz="7200" b="1" dirty="0" smtClean="0">
                <a:solidFill>
                  <a:srgbClr val="FFFF00"/>
                </a:solidFill>
              </a:rPr>
              <a:t>е</a:t>
            </a:r>
            <a:r>
              <a:rPr lang="ru-RU" sz="7200" b="1" dirty="0" smtClean="0">
                <a:solidFill>
                  <a:srgbClr val="FF0000"/>
                </a:solidFill>
              </a:rPr>
              <a:t>!</a:t>
            </a:r>
            <a:endParaRPr lang="ru-RU" sz="72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43000" y="365127"/>
            <a:ext cx="7372350" cy="644524"/>
          </a:xfrm>
        </p:spPr>
        <p:txBody>
          <a:bodyPr>
            <a:normAutofit fontScale="90000"/>
          </a:bodyPr>
          <a:lstStyle/>
          <a:p>
            <a:pPr algn="ctr"/>
            <a:r>
              <a:rPr lang="ru-RU" b="1" dirty="0" smtClean="0"/>
              <a:t>Актуальность и важность темы для поселка Тазовский ЯНАО</a:t>
            </a:r>
            <a:endParaRPr lang="ru-RU" b="1" dirty="0"/>
          </a:p>
        </p:txBody>
      </p:sp>
      <p:pic>
        <p:nvPicPr>
          <p:cNvPr id="4" name="Содержимое 3" descr="http://aginskoe24.ru/upload/000/u1/82/3c/2018-god-v-rossii-objavlen-godom-dobrovolca-photo-big.jpg"/>
          <p:cNvPicPr>
            <a:picLocks noGrp="1"/>
          </p:cNvPicPr>
          <p:nvPr>
            <p:ph idx="1"/>
          </p:nvPr>
        </p:nvPicPr>
        <p:blipFill>
          <a:blip r:embed="rId2" cstate="print"/>
          <a:srcRect/>
          <a:stretch>
            <a:fillRect/>
          </a:stretch>
        </p:blipFill>
        <p:spPr bwMode="auto">
          <a:xfrm>
            <a:off x="323851" y="1123951"/>
            <a:ext cx="2152649" cy="1600199"/>
          </a:xfrm>
          <a:prstGeom prst="rect">
            <a:avLst/>
          </a:prstGeom>
          <a:noFill/>
          <a:ln w="9525">
            <a:noFill/>
            <a:miter lim="800000"/>
            <a:headEnd/>
            <a:tailEnd/>
          </a:ln>
        </p:spPr>
      </p:pic>
      <p:pic>
        <p:nvPicPr>
          <p:cNvPr id="5" name="Рисунок 4" descr="http://liga-volonterov.ru/wp-content/uploads/2-134.jpg"/>
          <p:cNvPicPr/>
          <p:nvPr/>
        </p:nvPicPr>
        <p:blipFill>
          <a:blip r:embed="rId3" cstate="print"/>
          <a:srcRect/>
          <a:stretch>
            <a:fillRect/>
          </a:stretch>
        </p:blipFill>
        <p:spPr bwMode="auto">
          <a:xfrm>
            <a:off x="3124200" y="1104900"/>
            <a:ext cx="5048250" cy="3429000"/>
          </a:xfrm>
          <a:prstGeom prst="rect">
            <a:avLst/>
          </a:prstGeom>
          <a:noFill/>
          <a:ln w="9525">
            <a:noFill/>
            <a:miter lim="800000"/>
            <a:headEnd/>
            <a:tailEnd/>
          </a:ln>
        </p:spPr>
      </p:pic>
      <p:pic>
        <p:nvPicPr>
          <p:cNvPr id="6" name="Рисунок 5" descr="https://cdb-korolev.ru/wp-content/uploads/2017/10/2018-%D0%B3%D0%BE%D0%B4-%D0%B2%D0%BE%D0%BB%D0%BE%D0%BD%D1%82%D0%B5%D1%80%D0%B0.jpg"/>
          <p:cNvPicPr/>
          <p:nvPr/>
        </p:nvPicPr>
        <p:blipFill>
          <a:blip r:embed="rId4" cstate="print"/>
          <a:srcRect/>
          <a:stretch>
            <a:fillRect/>
          </a:stretch>
        </p:blipFill>
        <p:spPr bwMode="auto">
          <a:xfrm>
            <a:off x="342900" y="2838450"/>
            <a:ext cx="2476500" cy="1695450"/>
          </a:xfrm>
          <a:prstGeom prst="rect">
            <a:avLst/>
          </a:prstGeom>
          <a:noFill/>
          <a:ln w="9525">
            <a:noFill/>
            <a:miter lim="800000"/>
            <a:headEnd/>
            <a:tailEnd/>
          </a:ln>
        </p:spPr>
      </p:pic>
      <p:sp>
        <p:nvSpPr>
          <p:cNvPr id="7" name="Прямоугольник 6"/>
          <p:cNvSpPr/>
          <p:nvPr/>
        </p:nvSpPr>
        <p:spPr>
          <a:xfrm>
            <a:off x="533400" y="4610100"/>
            <a:ext cx="8058150" cy="1938992"/>
          </a:xfrm>
          <a:prstGeom prst="rect">
            <a:avLst/>
          </a:prstGeom>
        </p:spPr>
        <p:txBody>
          <a:bodyPr wrap="square">
            <a:spAutoFit/>
          </a:bodyPr>
          <a:lstStyle/>
          <a:p>
            <a:pPr algn="just"/>
            <a:r>
              <a:rPr lang="ru-RU" sz="2400" b="1" dirty="0" smtClean="0">
                <a:solidFill>
                  <a:schemeClr val="bg1"/>
                </a:solidFill>
              </a:rPr>
              <a:t>  Наступивший 2018 год добровольца призван решить параллельно несколько задач: популяризировать благотворительность; преумножить престиж работы добровольцев; стимулировать общегражданские инициативы соотечественников.</a:t>
            </a:r>
            <a:endParaRPr lang="ru-RU" sz="2400" b="1"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61950" y="819150"/>
            <a:ext cx="8458200" cy="6477000"/>
          </a:xfrm>
        </p:spPr>
        <p:txBody>
          <a:bodyPr>
            <a:noAutofit/>
          </a:bodyPr>
          <a:lstStyle/>
          <a:p>
            <a:pPr algn="l"/>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r>
              <a:rPr lang="ru-RU" sz="2400" b="1" dirty="0" smtClean="0">
                <a:solidFill>
                  <a:schemeClr val="bg1"/>
                </a:solidFill>
              </a:rPr>
              <a:t>- </a:t>
            </a:r>
            <a:r>
              <a:rPr lang="ru-RU" sz="2400" b="1" dirty="0" smtClean="0">
                <a:solidFill>
                  <a:schemeClr val="bg1"/>
                </a:solidFill>
                <a:latin typeface="Times New Roman" pitchFamily="18" charset="0"/>
                <a:cs typeface="Times New Roman" pitchFamily="18" charset="0"/>
              </a:rPr>
              <a:t>Наш проект «Игровая комната «Умка» носит направление «</a:t>
            </a:r>
            <a:r>
              <a:rPr lang="ru-RU" sz="2400" b="1" i="1" dirty="0" smtClean="0">
                <a:solidFill>
                  <a:srgbClr val="FFFF00"/>
                </a:solidFill>
                <a:latin typeface="Times New Roman" pitchFamily="18" charset="0"/>
                <a:cs typeface="Times New Roman" pitchFamily="18" charset="0"/>
              </a:rPr>
              <a:t>Гражданские инициативы</a:t>
            </a:r>
            <a:r>
              <a:rPr lang="ru-RU" sz="2400" b="1" dirty="0" smtClean="0">
                <a:solidFill>
                  <a:schemeClr val="bg1"/>
                </a:solidFill>
                <a:latin typeface="Times New Roman" pitchFamily="18" charset="0"/>
                <a:cs typeface="Times New Roman" pitchFamily="18" charset="0"/>
              </a:rPr>
              <a:t>».  </a:t>
            </a:r>
            <a:r>
              <a:rPr lang="ru-RU" sz="2400" b="1" dirty="0" smtClean="0">
                <a:solidFill>
                  <a:schemeClr val="bg1"/>
                </a:solidFill>
              </a:rPr>
              <a:t/>
            </a:r>
            <a:br>
              <a:rPr lang="ru-RU" sz="2400" b="1" dirty="0" smtClean="0">
                <a:solidFill>
                  <a:schemeClr val="bg1"/>
                </a:solidFill>
              </a:rPr>
            </a:br>
            <a:r>
              <a:rPr lang="ru-RU" sz="2400" b="1" dirty="0" smtClean="0">
                <a:solidFill>
                  <a:schemeClr val="bg1"/>
                </a:solidFill>
              </a:rPr>
              <a:t/>
            </a:r>
            <a:br>
              <a:rPr lang="ru-RU" sz="2400" b="1" dirty="0" smtClean="0">
                <a:solidFill>
                  <a:schemeClr val="bg1"/>
                </a:solidFill>
              </a:rPr>
            </a:br>
            <a:r>
              <a:rPr lang="ru-RU" sz="2400" b="1" dirty="0" smtClean="0">
                <a:solidFill>
                  <a:schemeClr val="bg1"/>
                </a:solidFill>
              </a:rPr>
              <a:t> </a:t>
            </a:r>
            <a:r>
              <a:rPr lang="ru-RU" sz="2400" b="1" dirty="0" smtClean="0">
                <a:solidFill>
                  <a:schemeClr val="bg1"/>
                </a:solidFill>
                <a:latin typeface="Times New Roman" pitchFamily="18" charset="0"/>
                <a:cs typeface="Times New Roman" pitchFamily="18" charset="0"/>
              </a:rPr>
              <a:t>- Тип общественного взаимодействия  - решение социальных задач во взаимодействии с разными слоями общества и органами власти. </a:t>
            </a:r>
            <a:br>
              <a:rPr lang="ru-RU" sz="2400" b="1" dirty="0" smtClean="0">
                <a:solidFill>
                  <a:schemeClr val="bg1"/>
                </a:solidFill>
                <a:latin typeface="Times New Roman" pitchFamily="18" charset="0"/>
                <a:cs typeface="Times New Roman" pitchFamily="18" charset="0"/>
              </a:rPr>
            </a:br>
            <a:r>
              <a:rPr lang="ru-RU" sz="2400" b="1" dirty="0" smtClean="0">
                <a:solidFill>
                  <a:schemeClr val="bg1"/>
                </a:solidFill>
                <a:latin typeface="Times New Roman" pitchFamily="18" charset="0"/>
                <a:cs typeface="Times New Roman" pitchFamily="18" charset="0"/>
              </a:rPr>
              <a:t/>
            </a:r>
            <a:br>
              <a:rPr lang="ru-RU" sz="2400" b="1" dirty="0" smtClean="0">
                <a:solidFill>
                  <a:schemeClr val="bg1"/>
                </a:solidFill>
                <a:latin typeface="Times New Roman" pitchFamily="18" charset="0"/>
                <a:cs typeface="Times New Roman" pitchFamily="18" charset="0"/>
              </a:rPr>
            </a:br>
            <a:r>
              <a:rPr lang="ru-RU" sz="2400" b="1" dirty="0" smtClean="0">
                <a:solidFill>
                  <a:schemeClr val="bg1"/>
                </a:solidFill>
                <a:latin typeface="Times New Roman" pitchFamily="18" charset="0"/>
                <a:cs typeface="Times New Roman" pitchFamily="18" charset="0"/>
              </a:rPr>
              <a:t> - Мы предлагаем волонтерскую помощь вожатых  - организацию игровой комнаты «Умка» при клубе выходного дня МБОУ ДО «</a:t>
            </a:r>
            <a:r>
              <a:rPr lang="ru-RU" sz="2400" b="1" dirty="0" smtClean="0">
                <a:solidFill>
                  <a:schemeClr val="bg1"/>
                </a:solidFill>
                <a:latin typeface="Times New Roman" pitchFamily="18" charset="0"/>
                <a:cs typeface="Times New Roman" pitchFamily="18" charset="0"/>
              </a:rPr>
              <a:t>ТРДТ</a:t>
            </a:r>
            <a:r>
              <a:rPr lang="ru-RU" sz="2400" b="1" dirty="0" smtClean="0">
                <a:solidFill>
                  <a:schemeClr val="bg1"/>
                </a:solidFill>
                <a:latin typeface="Times New Roman" pitchFamily="18" charset="0"/>
                <a:cs typeface="Times New Roman" pitchFamily="18" charset="0"/>
              </a:rPr>
              <a:t>».</a:t>
            </a:r>
            <a:br>
              <a:rPr lang="ru-RU" sz="2400" b="1" dirty="0" smtClean="0">
                <a:solidFill>
                  <a:schemeClr val="bg1"/>
                </a:solidFill>
                <a:latin typeface="Times New Roman" pitchFamily="18" charset="0"/>
                <a:cs typeface="Times New Roman" pitchFamily="18" charset="0"/>
              </a:rPr>
            </a:br>
            <a:r>
              <a:rPr lang="ru-RU" sz="2400" b="1" dirty="0" smtClean="0">
                <a:solidFill>
                  <a:schemeClr val="bg1"/>
                </a:solidFill>
                <a:latin typeface="Times New Roman" pitchFamily="18" charset="0"/>
                <a:cs typeface="Times New Roman" pitchFamily="18" charset="0"/>
              </a:rPr>
              <a:t/>
            </a:r>
            <a:br>
              <a:rPr lang="ru-RU" sz="2400" b="1" dirty="0" smtClean="0">
                <a:solidFill>
                  <a:schemeClr val="bg1"/>
                </a:solidFill>
                <a:latin typeface="Times New Roman" pitchFamily="18" charset="0"/>
                <a:cs typeface="Times New Roman" pitchFamily="18" charset="0"/>
              </a:rPr>
            </a:br>
            <a:r>
              <a:rPr lang="ru-RU" sz="2400" b="1" dirty="0" smtClean="0">
                <a:solidFill>
                  <a:schemeClr val="bg1"/>
                </a:solidFill>
                <a:latin typeface="Times New Roman" pitchFamily="18" charset="0"/>
                <a:cs typeface="Times New Roman" pitchFamily="18" charset="0"/>
              </a:rPr>
              <a:t>  - Педагоги, работающие в клубе выходного дня, а также администрация  учреждения дополнительного образования дали положительную оценку организации нашей игровой комнаты и оказывали всестороннюю помощь оформлению проекта.</a:t>
            </a:r>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r>
              <a:rPr lang="ru-RU" sz="3200" b="1" dirty="0" smtClean="0">
                <a:solidFill>
                  <a:schemeClr val="bg1"/>
                </a:solidFill>
              </a:rPr>
              <a:t/>
            </a:r>
            <a:br>
              <a:rPr lang="ru-RU" sz="3200" b="1" dirty="0" smtClean="0">
                <a:solidFill>
                  <a:schemeClr val="bg1"/>
                </a:solidFill>
              </a:rPr>
            </a:br>
            <a:endParaRPr lang="ru-RU" sz="3200" b="1" dirty="0">
              <a:solidFill>
                <a:schemeClr val="bg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419101"/>
            <a:ext cx="6858000" cy="495299"/>
          </a:xfrm>
        </p:spPr>
        <p:txBody>
          <a:bodyPr>
            <a:normAutofit fontScale="90000"/>
          </a:bodyPr>
          <a:lstStyle/>
          <a:p>
            <a:r>
              <a:rPr lang="ru-RU" sz="3200" b="1" dirty="0" smtClean="0">
                <a:solidFill>
                  <a:srgbClr val="FFFF00"/>
                </a:solidFill>
                <a:latin typeface="Times New Roman" pitchFamily="18" charset="0"/>
                <a:cs typeface="Times New Roman" pitchFamily="18" charset="0"/>
              </a:rPr>
              <a:t>План деятельности волонтеров</a:t>
            </a:r>
            <a:endParaRPr lang="ru-RU" sz="3200" b="1" dirty="0">
              <a:solidFill>
                <a:srgbClr val="FFFF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19100" y="978408"/>
            <a:ext cx="8172450" cy="5460492"/>
          </a:xfrm>
        </p:spPr>
        <p:txBody>
          <a:bodyPr>
            <a:normAutofit fontScale="70000" lnSpcReduction="20000"/>
          </a:bodyPr>
          <a:lstStyle/>
          <a:p>
            <a:pPr algn="just"/>
            <a:r>
              <a:rPr lang="ru-RU" sz="2800" dirty="0" smtClean="0">
                <a:solidFill>
                  <a:schemeClr val="bg1"/>
                </a:solidFill>
                <a:latin typeface="Times New Roman" pitchFamily="18" charset="0"/>
                <a:cs typeface="Times New Roman" pitchFamily="18" charset="0"/>
              </a:rPr>
              <a:t>   </a:t>
            </a:r>
            <a:r>
              <a:rPr lang="ru-RU" sz="2800" b="1" dirty="0" smtClean="0">
                <a:solidFill>
                  <a:schemeClr val="bg1"/>
                </a:solidFill>
                <a:latin typeface="Times New Roman" pitchFamily="18" charset="0"/>
                <a:cs typeface="Times New Roman" pitchFamily="18" charset="0"/>
              </a:rPr>
              <a:t>Результатом реализации проекта «Игровая комната «Умка» считаем возможность участия волонтеров в деятельности клуба выходного дня при МБОУ ДО «ТРДТ». </a:t>
            </a:r>
          </a:p>
          <a:p>
            <a:pPr algn="just"/>
            <a:endParaRPr lang="ru-RU" sz="2800" b="1" dirty="0" smtClean="0">
              <a:solidFill>
                <a:schemeClr val="bg1"/>
              </a:solidFill>
              <a:latin typeface="Times New Roman" pitchFamily="18" charset="0"/>
              <a:cs typeface="Times New Roman" pitchFamily="18" charset="0"/>
            </a:endParaRPr>
          </a:p>
          <a:p>
            <a:pPr algn="just"/>
            <a:r>
              <a:rPr lang="ru-RU" sz="2800" b="1" dirty="0" smtClean="0">
                <a:solidFill>
                  <a:schemeClr val="bg1"/>
                </a:solidFill>
                <a:latin typeface="Times New Roman" pitchFamily="18" charset="0"/>
                <a:cs typeface="Times New Roman" pitchFamily="18" charset="0"/>
              </a:rPr>
              <a:t>  </a:t>
            </a:r>
            <a:r>
              <a:rPr lang="ru-RU" sz="2800" b="1" dirty="0" smtClean="0">
                <a:solidFill>
                  <a:srgbClr val="FFC000"/>
                </a:solidFill>
                <a:latin typeface="Times New Roman" pitchFamily="18" charset="0"/>
                <a:cs typeface="Times New Roman" pitchFamily="18" charset="0"/>
              </a:rPr>
              <a:t>Деятельность волонтеров планируется в </a:t>
            </a:r>
            <a:r>
              <a:rPr lang="ru-RU" sz="2800" b="1" u="sng" dirty="0" smtClean="0">
                <a:solidFill>
                  <a:srgbClr val="FFC000"/>
                </a:solidFill>
                <a:latin typeface="Times New Roman" pitchFamily="18" charset="0"/>
                <a:cs typeface="Times New Roman" pitchFamily="18" charset="0"/>
              </a:rPr>
              <a:t>перемены между занятиями </a:t>
            </a:r>
            <a:r>
              <a:rPr lang="ru-RU" sz="2800" b="1" dirty="0" smtClean="0">
                <a:solidFill>
                  <a:srgbClr val="FFC000"/>
                </a:solidFill>
                <a:latin typeface="Times New Roman" pitchFamily="18" charset="0"/>
                <a:cs typeface="Times New Roman" pitchFamily="18" charset="0"/>
              </a:rPr>
              <a:t>педагогов дополнительного образования. В будние дни, в </a:t>
            </a:r>
            <a:r>
              <a:rPr lang="ru-RU" sz="2800" b="1" u="sng" dirty="0" smtClean="0">
                <a:solidFill>
                  <a:srgbClr val="FFC000"/>
                </a:solidFill>
                <a:latin typeface="Times New Roman" pitchFamily="18" charset="0"/>
                <a:cs typeface="Times New Roman" pitchFamily="18" charset="0"/>
              </a:rPr>
              <a:t>вечернее время </a:t>
            </a:r>
            <a:r>
              <a:rPr lang="ru-RU" sz="2800" b="1" dirty="0" smtClean="0">
                <a:solidFill>
                  <a:srgbClr val="FFC000"/>
                </a:solidFill>
                <a:latin typeface="Times New Roman" pitchFamily="18" charset="0"/>
                <a:cs typeface="Times New Roman" pitchFamily="18" charset="0"/>
              </a:rPr>
              <a:t>хотим организовать занятия в компьютерном классе Дома творчества. </a:t>
            </a:r>
          </a:p>
          <a:p>
            <a:pPr algn="just"/>
            <a:r>
              <a:rPr lang="ru-RU" sz="2800" b="1" dirty="0" smtClean="0">
                <a:solidFill>
                  <a:srgbClr val="FFC000"/>
                </a:solidFill>
                <a:latin typeface="Times New Roman" pitchFamily="18" charset="0"/>
                <a:cs typeface="Times New Roman" pitchFamily="18" charset="0"/>
              </a:rPr>
              <a:t>Также планируем сотрудничество с Отделом соцзащиты в Тазовском районе,  в плане выявления детей малообеспеченных семей п.Тазовский для того, чтобы </a:t>
            </a:r>
            <a:r>
              <a:rPr lang="ru-RU" sz="2800" b="1" u="sng" dirty="0" smtClean="0">
                <a:solidFill>
                  <a:srgbClr val="FFC000"/>
                </a:solidFill>
                <a:latin typeface="Times New Roman" pitchFamily="18" charset="0"/>
                <a:cs typeface="Times New Roman" pitchFamily="18" charset="0"/>
              </a:rPr>
              <a:t>поздравлять их в дни рождения</a:t>
            </a:r>
            <a:r>
              <a:rPr lang="ru-RU" sz="2800" b="1" dirty="0" smtClean="0">
                <a:solidFill>
                  <a:srgbClr val="FFC000"/>
                </a:solidFill>
                <a:latin typeface="Times New Roman" pitchFamily="18" charset="0"/>
                <a:cs typeface="Times New Roman" pitchFamily="18" charset="0"/>
              </a:rPr>
              <a:t>. </a:t>
            </a:r>
          </a:p>
          <a:p>
            <a:pPr algn="just"/>
            <a:endParaRPr lang="ru-RU" sz="2800" b="1" dirty="0" smtClean="0">
              <a:solidFill>
                <a:schemeClr val="bg1"/>
              </a:solidFill>
              <a:latin typeface="Times New Roman" pitchFamily="18" charset="0"/>
              <a:cs typeface="Times New Roman" pitchFamily="18" charset="0"/>
            </a:endParaRPr>
          </a:p>
          <a:p>
            <a:pPr algn="just"/>
            <a:r>
              <a:rPr lang="ru-RU" sz="2800" b="1" dirty="0" smtClean="0">
                <a:solidFill>
                  <a:schemeClr val="bg1"/>
                </a:solidFill>
                <a:latin typeface="Times New Roman" pitchFamily="18" charset="0"/>
                <a:cs typeface="Times New Roman" pitchFamily="18" charset="0"/>
              </a:rPr>
              <a:t>Работу волонтеров в данном направлении считаем посильной и реальной.</a:t>
            </a:r>
          </a:p>
          <a:p>
            <a:pPr algn="just"/>
            <a:r>
              <a:rPr lang="ru-RU" sz="2800" b="1" dirty="0" smtClean="0">
                <a:solidFill>
                  <a:schemeClr val="bg1"/>
                </a:solidFill>
                <a:latin typeface="Times New Roman" pitchFamily="18" charset="0"/>
                <a:cs typeface="Times New Roman" pitchFamily="18" charset="0"/>
              </a:rPr>
              <a:t>  Имеем опыт работы вожатыми в оздоровительных и пришкольном лагерях. </a:t>
            </a:r>
          </a:p>
          <a:p>
            <a:pPr algn="just"/>
            <a:r>
              <a:rPr lang="ru-RU" sz="2800" b="1" dirty="0" smtClean="0">
                <a:solidFill>
                  <a:schemeClr val="bg1"/>
                </a:solidFill>
                <a:latin typeface="Times New Roman" pitchFamily="18" charset="0"/>
                <a:cs typeface="Times New Roman" pitchFamily="18" charset="0"/>
              </a:rPr>
              <a:t>  Считаем работу волонтеров целесообразной и необходимой.</a:t>
            </a:r>
          </a:p>
          <a:p>
            <a:pPr algn="just"/>
            <a:r>
              <a:rPr lang="ru-RU" sz="2800" b="1" dirty="0" smtClean="0">
                <a:solidFill>
                  <a:schemeClr val="bg1"/>
                </a:solidFill>
                <a:latin typeface="Times New Roman" pitchFamily="18" charset="0"/>
                <a:cs typeface="Times New Roman" pitchFamily="18" charset="0"/>
              </a:rPr>
              <a:t>  В работе планируем использовать ресурсы МБОУ ДО «ТРДТ».</a:t>
            </a:r>
          </a:p>
          <a:p>
            <a:pPr algn="l"/>
            <a:r>
              <a:rPr lang="ru-RU" sz="2800" dirty="0" smtClean="0">
                <a:solidFill>
                  <a:schemeClr val="bg1"/>
                </a:solidFill>
              </a:rPr>
              <a:t>   </a:t>
            </a:r>
            <a:endParaRPr lang="ru-RU" sz="28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13644" y="365127"/>
            <a:ext cx="7201705" cy="1051550"/>
          </a:xfrm>
        </p:spPr>
        <p:txBody>
          <a:bodyPr/>
          <a:lstStyle/>
          <a:p>
            <a:pPr algn="ctr"/>
            <a:r>
              <a:rPr lang="ru-RU" b="1" dirty="0" smtClean="0">
                <a:solidFill>
                  <a:schemeClr val="accent4">
                    <a:lumMod val="20000"/>
                    <a:lumOff val="80000"/>
                  </a:schemeClr>
                </a:solidFill>
                <a:latin typeface="Times New Roman" panose="02020603050405020304" pitchFamily="18" charset="0"/>
                <a:cs typeface="Times New Roman" panose="02020603050405020304" pitchFamily="18" charset="0"/>
              </a:rPr>
              <a:t>Оформление информационных стендов</a:t>
            </a:r>
            <a:endParaRPr lang="ru-RU" b="1" dirty="0">
              <a:solidFill>
                <a:schemeClr val="accent4">
                  <a:lumMod val="20000"/>
                  <a:lumOff val="80000"/>
                </a:schemeClr>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89397" y="1519707"/>
            <a:ext cx="8025953" cy="4932608"/>
          </a:xfrm>
        </p:spPr>
        <p:txBody>
          <a:bodyPr/>
          <a:lstStyle/>
          <a:p>
            <a:pPr marL="0" indent="0" algn="just">
              <a:buNone/>
            </a:pPr>
            <a:r>
              <a:rPr lang="ru-RU" sz="2800" dirty="0" smtClean="0">
                <a:solidFill>
                  <a:schemeClr val="accent3">
                    <a:lumMod val="20000"/>
                    <a:lumOff val="80000"/>
                  </a:schemeClr>
                </a:solidFill>
                <a:latin typeface="Times New Roman" panose="02020603050405020304" pitchFamily="18" charset="0"/>
                <a:cs typeface="Times New Roman" panose="02020603050405020304" pitchFamily="18" charset="0"/>
              </a:rPr>
              <a:t>Для родителей – заказчиков образовательных услуг планируется оформление следующих информационных стендов:</a:t>
            </a:r>
          </a:p>
          <a:p>
            <a:pPr marL="514350" indent="-514350" algn="just">
              <a:buAutoNum type="arabicPeriod"/>
            </a:pPr>
            <a:r>
              <a:rPr lang="ru-RU" sz="2800" dirty="0" smtClean="0">
                <a:solidFill>
                  <a:schemeClr val="accent3">
                    <a:lumMod val="20000"/>
                    <a:lumOff val="80000"/>
                  </a:schemeClr>
                </a:solidFill>
                <a:latin typeface="Times New Roman" panose="02020603050405020304" pitchFamily="18" charset="0"/>
                <a:cs typeface="Times New Roman" panose="02020603050405020304" pitchFamily="18" charset="0"/>
              </a:rPr>
              <a:t>Расписание дополнительных услуг.</a:t>
            </a:r>
          </a:p>
          <a:p>
            <a:pPr marL="514350" indent="-514350" algn="just">
              <a:buAutoNum type="arabicPeriod"/>
            </a:pPr>
            <a:r>
              <a:rPr lang="ru-RU" sz="2800" dirty="0" smtClean="0">
                <a:solidFill>
                  <a:schemeClr val="accent3">
                    <a:lumMod val="20000"/>
                    <a:lumOff val="80000"/>
                  </a:schemeClr>
                </a:solidFill>
                <a:latin typeface="Times New Roman" panose="02020603050405020304" pitchFamily="18" charset="0"/>
                <a:cs typeface="Times New Roman" panose="02020603050405020304" pitchFamily="18" charset="0"/>
              </a:rPr>
              <a:t>Информация о реализуемых программах с указанием форм проведения и сроков усвоения программ</a:t>
            </a:r>
          </a:p>
          <a:p>
            <a:pPr marL="514350" indent="-514350" algn="just">
              <a:buAutoNum type="arabicPeriod"/>
            </a:pPr>
            <a:r>
              <a:rPr lang="ru-RU" sz="2800" dirty="0" smtClean="0">
                <a:solidFill>
                  <a:schemeClr val="accent3">
                    <a:lumMod val="20000"/>
                    <a:lumOff val="80000"/>
                  </a:schemeClr>
                </a:solidFill>
                <a:latin typeface="Times New Roman" panose="02020603050405020304" pitchFamily="18" charset="0"/>
                <a:cs typeface="Times New Roman" panose="02020603050405020304" pitchFamily="18" charset="0"/>
              </a:rPr>
              <a:t>Учебный план </a:t>
            </a:r>
          </a:p>
          <a:p>
            <a:pPr marL="514350" indent="-514350" algn="just">
              <a:buAutoNum type="arabicPeriod"/>
            </a:pPr>
            <a:r>
              <a:rPr lang="ru-RU" sz="2800" dirty="0" smtClean="0">
                <a:solidFill>
                  <a:schemeClr val="accent3">
                    <a:lumMod val="20000"/>
                    <a:lumOff val="80000"/>
                  </a:schemeClr>
                </a:solidFill>
                <a:latin typeface="Times New Roman" panose="02020603050405020304" pitchFamily="18" charset="0"/>
                <a:cs typeface="Times New Roman" panose="02020603050405020304" pitchFamily="18" charset="0"/>
              </a:rPr>
              <a:t>Книга отзывов и предложений.</a:t>
            </a:r>
          </a:p>
          <a:p>
            <a:pPr marL="0" indent="0" algn="just">
              <a:buNone/>
            </a:pPr>
            <a:endParaRPr lang="ru-RU" sz="2800" dirty="0" smtClean="0">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xmlns="" val="25165358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871246"/>
          </a:xfrm>
        </p:spPr>
        <p:txBody>
          <a:bodyPr/>
          <a:lstStyle/>
          <a:p>
            <a:pPr algn="ctr"/>
            <a:r>
              <a:rPr lang="ru-RU" dirty="0" smtClean="0">
                <a:solidFill>
                  <a:schemeClr val="bg1"/>
                </a:solidFill>
                <a:latin typeface="Times New Roman" panose="02020603050405020304" pitchFamily="18" charset="0"/>
                <a:cs typeface="Times New Roman" panose="02020603050405020304" pitchFamily="18" charset="0"/>
              </a:rPr>
              <a:t>Информация для родителей</a:t>
            </a:r>
            <a:endParaRPr lang="ru-RU" dirty="0">
              <a:solidFill>
                <a:schemeClr val="bg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28650" y="1236373"/>
            <a:ext cx="7886700" cy="4940590"/>
          </a:xfrm>
        </p:spPr>
        <p:txBody>
          <a:bodyPr/>
          <a:lstStyle/>
          <a:p>
            <a:pPr>
              <a:buFont typeface="Wingdings" panose="05000000000000000000" pitchFamily="2" charset="2"/>
              <a:buChar char="q"/>
            </a:pPr>
            <a:r>
              <a:rPr lang="ru-RU" dirty="0" smtClean="0">
                <a:solidFill>
                  <a:schemeClr val="accent1">
                    <a:lumMod val="20000"/>
                    <a:lumOff val="80000"/>
                  </a:schemeClr>
                </a:solidFill>
              </a:rPr>
              <a:t> </a:t>
            </a:r>
            <a:r>
              <a:rPr lang="ru-RU" dirty="0" smtClean="0">
                <a:solidFill>
                  <a:schemeClr val="accent1">
                    <a:lumMod val="20000"/>
                    <a:lumOff val="80000"/>
                  </a:schemeClr>
                </a:solidFill>
                <a:latin typeface="Times New Roman" pitchFamily="18" charset="0"/>
                <a:cs typeface="Times New Roman" pitchFamily="18" charset="0"/>
              </a:rPr>
              <a:t>уголок потребителя</a:t>
            </a:r>
          </a:p>
          <a:p>
            <a:pPr>
              <a:buFont typeface="Wingdings" panose="05000000000000000000" pitchFamily="2" charset="2"/>
              <a:buChar char="q"/>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сайт МБОУ ДО «Тазовский районный Дом творчества</a:t>
            </a:r>
          </a:p>
          <a:p>
            <a:pPr>
              <a:buFont typeface="Wingdings" panose="05000000000000000000" pitchFamily="2" charset="2"/>
              <a:buChar char="q"/>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Приказ по МБОУ ДО об организации дополнительных услуг</a:t>
            </a:r>
          </a:p>
          <a:p>
            <a:pPr marL="0" indent="0">
              <a:buNone/>
            </a:pPr>
            <a:endParaRPr lang="ru-RU" dirty="0" smtClean="0">
              <a:solidFill>
                <a:schemeClr val="accent1">
                  <a:lumMod val="20000"/>
                  <a:lumOff val="80000"/>
                </a:schemeClr>
              </a:solidFill>
              <a:latin typeface="Times New Roman" pitchFamily="18" charset="0"/>
              <a:cs typeface="Times New Roman" pitchFamily="18" charset="0"/>
            </a:endParaRPr>
          </a:p>
          <a:p>
            <a:pPr marL="0" indent="0">
              <a:buNone/>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 За счет  внебюджетных средств от реализации платных образовательных услуг планируется приобретение:</a:t>
            </a:r>
          </a:p>
          <a:p>
            <a:pPr marL="0" indent="0">
              <a:buNone/>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 развивающих настольных игр</a:t>
            </a:r>
          </a:p>
          <a:p>
            <a:pPr marL="0" indent="0">
              <a:buNone/>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 игрушек</a:t>
            </a:r>
          </a:p>
          <a:p>
            <a:pPr marL="0" indent="0">
              <a:buNone/>
            </a:pPr>
            <a:r>
              <a:rPr lang="ru-RU" dirty="0">
                <a:solidFill>
                  <a:schemeClr val="accent1">
                    <a:lumMod val="20000"/>
                    <a:lumOff val="80000"/>
                  </a:schemeClr>
                </a:solidFill>
                <a:latin typeface="Times New Roman" pitchFamily="18" charset="0"/>
                <a:cs typeface="Times New Roman" pitchFamily="18" charset="0"/>
              </a:rPr>
              <a:t> </a:t>
            </a:r>
            <a:r>
              <a:rPr lang="ru-RU" dirty="0" smtClean="0">
                <a:solidFill>
                  <a:schemeClr val="accent1">
                    <a:lumMod val="20000"/>
                    <a:lumOff val="80000"/>
                  </a:schemeClr>
                </a:solidFill>
                <a:latin typeface="Times New Roman" pitchFamily="18" charset="0"/>
                <a:cs typeface="Times New Roman" pitchFamily="18" charset="0"/>
              </a:rPr>
              <a:t>- оборудования для организации внеурочной деятельности (по заявкам педагогов)</a:t>
            </a:r>
            <a:endParaRPr lang="ru-RU" dirty="0">
              <a:solidFill>
                <a:schemeClr val="accent1">
                  <a:lumMod val="20000"/>
                  <a:lumOff val="8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42800685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797" y="365126"/>
            <a:ext cx="6490952" cy="1000035"/>
          </a:xfrm>
        </p:spPr>
        <p:txBody>
          <a:bodyPr/>
          <a:lstStyle/>
          <a:p>
            <a:pPr algn="ctr"/>
            <a:r>
              <a:rPr lang="ru-RU" b="1" dirty="0" smtClean="0">
                <a:solidFill>
                  <a:schemeClr val="bg1"/>
                </a:solidFill>
                <a:latin typeface="Times New Roman" panose="02020603050405020304" pitchFamily="18" charset="0"/>
                <a:cs typeface="Times New Roman" panose="02020603050405020304" pitchFamily="18" charset="0"/>
              </a:rPr>
              <a:t>Контроль за проведением образовательных услуг </a:t>
            </a:r>
            <a:endParaRPr lang="ru-RU" b="1" dirty="0">
              <a:solidFill>
                <a:schemeClr val="bg1"/>
              </a:solidFill>
              <a:latin typeface="Times New Roman" panose="02020603050405020304" pitchFamily="18" charset="0"/>
              <a:cs typeface="Times New Roman" panose="02020603050405020304" pitchFamily="18" charset="0"/>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xmlns="" val="3425662909"/>
              </p:ext>
            </p:extLst>
          </p:nvPr>
        </p:nvGraphicFramePr>
        <p:xfrm>
          <a:off x="628650" y="1455738"/>
          <a:ext cx="7886700" cy="4721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5817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438151"/>
            <a:ext cx="6858000" cy="1504949"/>
          </a:xfrm>
        </p:spPr>
        <p:txBody>
          <a:bodyPr>
            <a:normAutofit fontScale="90000"/>
          </a:bodyPr>
          <a:lstStyle/>
          <a:p>
            <a:r>
              <a:rPr lang="ru-RU" b="1" dirty="0" smtClean="0">
                <a:solidFill>
                  <a:schemeClr val="bg1"/>
                </a:solidFill>
              </a:rPr>
              <a:t>Игровая комната «Умка»</a:t>
            </a:r>
            <a:br>
              <a:rPr lang="ru-RU" b="1" dirty="0" smtClean="0">
                <a:solidFill>
                  <a:schemeClr val="bg1"/>
                </a:solidFill>
              </a:rPr>
            </a:br>
            <a:r>
              <a:rPr lang="ru-RU" b="1" dirty="0" smtClean="0">
                <a:solidFill>
                  <a:schemeClr val="bg1"/>
                </a:solidFill>
              </a:rPr>
              <a:t>при клубе выходного дня МБОУ ДО «ТРДТ»</a:t>
            </a:r>
            <a:endParaRPr lang="ru-RU" b="1" dirty="0">
              <a:solidFill>
                <a:schemeClr val="bg1"/>
              </a:solidFill>
            </a:endParaRPr>
          </a:p>
        </p:txBody>
      </p:sp>
      <p:sp>
        <p:nvSpPr>
          <p:cNvPr id="3" name="Подзаголовок 2"/>
          <p:cNvSpPr>
            <a:spLocks noGrp="1"/>
          </p:cNvSpPr>
          <p:nvPr>
            <p:ph type="subTitle" idx="1"/>
          </p:nvPr>
        </p:nvSpPr>
        <p:spPr>
          <a:xfrm>
            <a:off x="342900" y="2171700"/>
            <a:ext cx="8477250" cy="4210050"/>
          </a:xfrm>
        </p:spPr>
        <p:txBody>
          <a:bodyPr>
            <a:normAutofit/>
          </a:bodyPr>
          <a:lstStyle/>
          <a:p>
            <a:pPr algn="l"/>
            <a:r>
              <a:rPr lang="ru-RU" sz="2800" b="1" dirty="0" smtClean="0">
                <a:solidFill>
                  <a:srgbClr val="FFFF00"/>
                </a:solidFill>
              </a:rPr>
              <a:t> - подвижные  игры   </a:t>
            </a:r>
          </a:p>
          <a:p>
            <a:pPr algn="l"/>
            <a:r>
              <a:rPr lang="ru-RU" sz="2800" b="1" dirty="0" smtClean="0">
                <a:solidFill>
                  <a:srgbClr val="FFFF00"/>
                </a:solidFill>
              </a:rPr>
              <a:t> - развивающие игры</a:t>
            </a:r>
          </a:p>
          <a:p>
            <a:pPr algn="l"/>
            <a:r>
              <a:rPr lang="ru-RU" sz="2800" b="1" dirty="0" smtClean="0">
                <a:solidFill>
                  <a:srgbClr val="FFFF00"/>
                </a:solidFill>
              </a:rPr>
              <a:t> -  использование ИКТ в развитии младших школьников</a:t>
            </a:r>
          </a:p>
          <a:p>
            <a:pPr algn="l">
              <a:buFontTx/>
              <a:buChar char="-"/>
            </a:pPr>
            <a:r>
              <a:rPr lang="ru-RU" sz="2800" b="1" dirty="0" smtClean="0">
                <a:solidFill>
                  <a:srgbClr val="FFFF00"/>
                </a:solidFill>
              </a:rPr>
              <a:t>экскурсии  в учреждения дополнительного образования детей (</a:t>
            </a:r>
            <a:r>
              <a:rPr lang="ru-RU" sz="2800" b="1" dirty="0" err="1" smtClean="0">
                <a:solidFill>
                  <a:srgbClr val="FFFF00"/>
                </a:solidFill>
              </a:rPr>
              <a:t>Тазовскую</a:t>
            </a:r>
            <a:r>
              <a:rPr lang="ru-RU" sz="2800" b="1" dirty="0" smtClean="0">
                <a:solidFill>
                  <a:srgbClr val="FFFF00"/>
                </a:solidFill>
              </a:rPr>
              <a:t> школу искусств,  спортивную школу)</a:t>
            </a:r>
          </a:p>
          <a:p>
            <a:pPr algn="l">
              <a:buFontTx/>
              <a:buChar char="-"/>
            </a:pPr>
            <a:r>
              <a:rPr lang="ru-RU" sz="2800" b="1" dirty="0" smtClean="0">
                <a:solidFill>
                  <a:srgbClr val="FFFF00"/>
                </a:solidFill>
              </a:rPr>
              <a:t> занятия в бассейне. </a:t>
            </a:r>
            <a:endParaRPr lang="ru-RU" sz="2400" b="1"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7"/>
            <a:ext cx="7886700" cy="871246"/>
          </a:xfrm>
        </p:spPr>
        <p:txBody>
          <a:bodyPr/>
          <a:lstStyle/>
          <a:p>
            <a:r>
              <a:rPr lang="ru-RU" dirty="0" smtClean="0"/>
              <a:t>              </a:t>
            </a:r>
            <a:r>
              <a:rPr lang="ru-RU" sz="3200" dirty="0" smtClean="0">
                <a:solidFill>
                  <a:schemeClr val="bg1"/>
                </a:solidFill>
                <a:latin typeface="Times New Roman" panose="02020603050405020304" pitchFamily="18" charset="0"/>
                <a:cs typeface="Times New Roman" panose="02020603050405020304" pitchFamily="18" charset="0"/>
              </a:rPr>
              <a:t>Динамические паузы</a:t>
            </a:r>
            <a:endParaRPr lang="ru-RU" sz="3200" dirty="0">
              <a:solidFill>
                <a:schemeClr val="bg1"/>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28650" y="1236373"/>
            <a:ext cx="7886700" cy="4940590"/>
          </a:xfrm>
        </p:spPr>
        <p:txBody>
          <a:bodyPr/>
          <a:lstStyle/>
          <a:p>
            <a:pPr marL="0" indent="0" algn="just">
              <a:buNone/>
            </a:pPr>
            <a:r>
              <a:rPr lang="ru-RU" dirty="0" smtClean="0">
                <a:solidFill>
                  <a:schemeClr val="bg1"/>
                </a:solidFill>
                <a:latin typeface="Times New Roman" panose="02020603050405020304" pitchFamily="18" charset="0"/>
                <a:cs typeface="Times New Roman" panose="02020603050405020304" pitchFamily="18" charset="0"/>
              </a:rPr>
              <a:t>Современные дети с большим интересом играют в развивающие игры, поэтому используя их и ИКТ можно с успехом закрепить в игровой форме элементарные математические представления, конструирование, грамоту, решить любые логические задачи.</a:t>
            </a:r>
          </a:p>
          <a:p>
            <a:pPr marL="0" indent="0" algn="just">
              <a:buNone/>
            </a:pPr>
            <a:r>
              <a:rPr lang="ru-RU" dirty="0" smtClean="0">
                <a:solidFill>
                  <a:schemeClr val="bg1"/>
                </a:solidFill>
                <a:latin typeface="Times New Roman" panose="02020603050405020304" pitchFamily="18" charset="0"/>
                <a:cs typeface="Times New Roman" panose="02020603050405020304" pitchFamily="18" charset="0"/>
              </a:rPr>
              <a:t> Также существует много настольных развивающих игр.</a:t>
            </a:r>
          </a:p>
          <a:p>
            <a:pPr marL="0" indent="0" algn="just">
              <a:buNone/>
            </a:pPr>
            <a:r>
              <a:rPr lang="ru-RU" dirty="0">
                <a:solidFill>
                  <a:schemeClr val="bg1"/>
                </a:solidFill>
                <a:latin typeface="Times New Roman" panose="02020603050405020304" pitchFamily="18" charset="0"/>
                <a:cs typeface="Times New Roman" panose="02020603050405020304" pitchFamily="18" charset="0"/>
              </a:rPr>
              <a:t> </a:t>
            </a:r>
            <a:r>
              <a:rPr lang="ru-RU" dirty="0" smtClean="0">
                <a:solidFill>
                  <a:schemeClr val="bg1"/>
                </a:solidFill>
                <a:latin typeface="Times New Roman" panose="02020603050405020304" pitchFamily="18" charset="0"/>
                <a:cs typeface="Times New Roman" panose="02020603050405020304" pitchFamily="18" charset="0"/>
              </a:rPr>
              <a:t>Подвижные игры в паузы между учебными занятиями также необходимы для учащихся младшего школьного возраста</a:t>
            </a:r>
            <a:r>
              <a:rPr lang="ru-RU" dirty="0" smtClean="0">
                <a:latin typeface="Times New Roman" panose="02020603050405020304" pitchFamily="18" charset="0"/>
                <a:cs typeface="Times New Roman" panose="02020603050405020304" pitchFamily="18" charset="0"/>
              </a:rPr>
              <a:t>.</a:t>
            </a:r>
          </a:p>
          <a:p>
            <a:pPr marL="0" indent="0" algn="just">
              <a:buNone/>
            </a:pPr>
            <a:endParaRPr lang="ru-RU" dirty="0" smtClean="0">
              <a:latin typeface="Times New Roman" panose="02020603050405020304" pitchFamily="18" charset="0"/>
              <a:cs typeface="Times New Roman" panose="02020603050405020304" pitchFamily="18" charset="0"/>
            </a:endParaRPr>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4912" y="3713870"/>
            <a:ext cx="3516922" cy="2785403"/>
          </a:xfrm>
          <a:prstGeom prst="rect">
            <a:avLst/>
          </a:prstGeom>
          <a:ln>
            <a:noFill/>
          </a:ln>
          <a:effectLst>
            <a:softEdge rad="112500"/>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881488" y="3756075"/>
            <a:ext cx="3334043" cy="2672860"/>
          </a:xfrm>
          <a:prstGeom prst="rect">
            <a:avLst/>
          </a:prstGeom>
        </p:spPr>
      </p:pic>
    </p:spTree>
    <p:extLst>
      <p:ext uri="{BB962C8B-B14F-4D97-AF65-F5344CB8AC3E}">
        <p14:creationId xmlns:p14="http://schemas.microsoft.com/office/powerpoint/2010/main" xmlns="" val="319849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520</TotalTime>
  <Words>790</Words>
  <Application>Microsoft Office PowerPoint</Application>
  <PresentationFormat>Экран (4:3)</PresentationFormat>
  <Paragraphs>72</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Муниципальный конкурс социальных проектов среди школьников  «Я – гражданин России» Социальный проект:   Игровая комната «Умка» </vt:lpstr>
      <vt:lpstr>Актуальность и важность темы для поселка Тазовский ЯНАО</vt:lpstr>
      <vt:lpstr>     - Наш проект «Игровая комната «Умка» носит направление «Гражданские инициативы».     - Тип общественного взаимодействия  - решение социальных задач во взаимодействии с разными слоями общества и органами власти.    - Мы предлагаем волонтерскую помощь вожатых  - организацию игровой комнаты «Умка» при клубе выходного дня МБОУ ДО «ТРДТ».    - Педагоги, работающие в клубе выходного дня, а также администрация  учреждения дополнительного образования дали положительную оценку организации нашей игровой комнаты и оказывали всестороннюю помощь оформлению проекта.   </vt:lpstr>
      <vt:lpstr>План деятельности волонтеров</vt:lpstr>
      <vt:lpstr>Оформление информационных стендов</vt:lpstr>
      <vt:lpstr>Информация для родителей</vt:lpstr>
      <vt:lpstr>Контроль за проведением образовательных услуг </vt:lpstr>
      <vt:lpstr>Игровая комната «Умка» при клубе выходного дня МБОУ ДО «ТРДТ»</vt:lpstr>
      <vt:lpstr>              Динамические паузы</vt:lpstr>
      <vt:lpstr>Конкурсы</vt:lpstr>
      <vt:lpstr>SimCity-5 Компьютерная игра в жанре градостроительный симулятор, являющаяся перезапуском серии игр SimCity. Официальный анонс состоялся 6 марта 2012 года. Игровой процесс основан на создании города, строительстве жилых, коммерческих промышленных зон, инфраструктуры и сборе налогов для дальнейшего развития города. В игре, как и в реальном мире, важно повышать уровень жизни населения и поддерживать баланс между разными секторами, в противном случае населённый пункт может прийти в упадок и даже обанкротиться. </vt:lpstr>
      <vt:lpstr>NHL Уже на протяжении нескольких лет поклонники хоккея не представляют себе вечера без матча-другого в NHL. Надо сказать, что практически с самого начала продукты от EA Sports прочно захватили пальму первенства в этом жанре, в отличие от футбола, и мало кому приходило в голову пытаться у них ее (пальму) отобрать. С каждым новым годом, который ставился после аббревиатуры NHL, в серии ничто не оставалось неизменным, кроме одной, назовем это так, недоработки... быстро находились точки, с которых вратари пробивались на любом уровне сложности, атаки, которые непременно заканчивались голом, если их правильно разыграть, и т.д. Улучшалась графика (в NHL 2000 ее уже называли чуть ли не идеальной), приближался к реальности геймплей, менялись финты, но это недоразумение, уподобившись рыбе-прилипале, неотступно преследовало проекты. С радостью спешу объявить: последний минус благополучно сгинул!</vt:lpstr>
      <vt:lpstr>                  Танцевальная студия</vt:lpstr>
      <vt:lpstr>Слайд 14</vt:lpstr>
      <vt:lpstr>Слайд 15</vt:lpstr>
      <vt:lpstr>       Изо – студия и  студия художественного моделирования</vt:lpstr>
      <vt:lpstr>Слайд 17</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Name of  presentation</dc:title>
  <dc:creator>Павел</dc:creator>
  <cp:lastModifiedBy>Дом творчества 3</cp:lastModifiedBy>
  <cp:revision>85</cp:revision>
  <dcterms:created xsi:type="dcterms:W3CDTF">2014-11-21T11:00:06Z</dcterms:created>
  <dcterms:modified xsi:type="dcterms:W3CDTF">2022-04-03T14:24:24Z</dcterms:modified>
</cp:coreProperties>
</file>