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0" r:id="rId18"/>
    <p:sldId id="282" r:id="rId19"/>
    <p:sldId id="283" r:id="rId20"/>
  </p:sldIdLst>
  <p:sldSz cx="12192000" cy="6858000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ACB1"/>
    <a:srgbClr val="F23232"/>
    <a:srgbClr val="F45C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2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2154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54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24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8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75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95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61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681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8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96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45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2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637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45B33-1406-488F-B993-E90E129DB92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B2AA3-DB01-436B-82CD-48EA06A0D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5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7" Target="../media/image35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2" Target="../media/image3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4165" y="1392198"/>
            <a:ext cx="8627362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Священные книги</a:t>
            </a:r>
            <a:b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</a:br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религий мира.</a:t>
            </a:r>
            <a:b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</a:br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Веды, Авеста, </a:t>
            </a:r>
            <a:r>
              <a:rPr lang="ru-RU" sz="6000" b="1" cap="none" spc="0" dirty="0" err="1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Трипитака</a:t>
            </a:r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.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36684" y="0"/>
            <a:ext cx="25553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2225">
                  <a:solidFill>
                    <a:srgbClr val="F45C46"/>
                  </a:solidFill>
                  <a:prstDash val="solid"/>
                </a:ln>
                <a:solidFill>
                  <a:srgbClr val="FDACB1"/>
                </a:solidFill>
              </a:rPr>
              <a:t>Урок 6</a:t>
            </a:r>
            <a:r>
              <a:rPr lang="ru-RU" sz="6000" b="1" cap="none" spc="0" dirty="0" smtClean="0">
                <a:ln w="22225">
                  <a:solidFill>
                    <a:srgbClr val="F45C46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.</a:t>
            </a:r>
            <a:endParaRPr lang="ru-RU" sz="6000" b="1" cap="none" spc="0" dirty="0">
              <a:ln w="22225">
                <a:solidFill>
                  <a:srgbClr val="F45C46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81523" y="4696046"/>
            <a:ext cx="106111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Презентацию подготовила</a:t>
            </a:r>
            <a:br>
              <a:rPr lang="ru-RU" b="1" dirty="0" smtClean="0"/>
            </a:br>
            <a:r>
              <a:rPr lang="ru-RU" b="1" dirty="0" smtClean="0"/>
              <a:t>Воронцова Екатерина Дмитриевна</a:t>
            </a:r>
            <a:br>
              <a:rPr lang="ru-RU" b="1" dirty="0" smtClean="0"/>
            </a:br>
            <a:r>
              <a:rPr lang="ru-RU" b="1" dirty="0" smtClean="0"/>
              <a:t>учитель начальных классов.</a:t>
            </a:r>
            <a:br>
              <a:rPr lang="ru-RU" b="1" dirty="0" smtClean="0"/>
            </a:br>
            <a:endParaRPr lang="ru-RU" b="1" dirty="0" smtClean="0"/>
          </a:p>
          <a:p>
            <a:pPr algn="ctr"/>
            <a:r>
              <a:rPr lang="ru-RU" b="1" dirty="0" smtClean="0"/>
              <a:t>Государственное бюджетное общеобразовательное учреждение</a:t>
            </a:r>
            <a:br>
              <a:rPr lang="ru-RU" b="1" dirty="0" smtClean="0"/>
            </a:br>
            <a:r>
              <a:rPr lang="ru-RU" b="1" dirty="0" smtClean="0"/>
              <a:t>средняя общеобразовательная школа №537</a:t>
            </a:r>
            <a:br>
              <a:rPr lang="ru-RU" b="1" dirty="0" smtClean="0"/>
            </a:br>
            <a:r>
              <a:rPr lang="ru-RU" b="1" dirty="0" smtClean="0"/>
              <a:t>Московского района Санкт-Петербурга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97" y="4137761"/>
            <a:ext cx="1951615" cy="257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61043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5571" y="1579418"/>
            <a:ext cx="6216766" cy="101566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600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Священные книги</a:t>
            </a:r>
            <a:endParaRPr b="1" cap="none" dirty="0" lang="ru-RU" spc="0" sz="600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9"/>
          <a:stretch/>
        </p:blipFill>
        <p:spPr>
          <a:xfrm>
            <a:off x="2336016" y="2814451"/>
            <a:ext cx="7455877" cy="364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95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3665" y="1294411"/>
            <a:ext cx="211891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ВЕДЫ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44937" y="2622099"/>
            <a:ext cx="4296369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знание, учение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588" y="3658244"/>
            <a:ext cx="8240590" cy="299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90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24" y="2945383"/>
            <a:ext cx="11775833" cy="37856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Сборник </a:t>
            </a: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самых древних </a:t>
            </a: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священных писаний</a:t>
            </a:r>
          </a:p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Были написаны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Индии</a:t>
            </a:r>
          </a:p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Они содержат в себе рассказы </a:t>
            </a: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 богах индуизма</a:t>
            </a: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стихотворной форме</a:t>
            </a:r>
          </a:p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Состоят из </a:t>
            </a:r>
            <a:r>
              <a:rPr lang="ru-RU" sz="32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ru-RU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частей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564" y="520374"/>
            <a:ext cx="5283444" cy="23105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145" y="364959"/>
            <a:ext cx="3908889" cy="246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965800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2696" y="1420806"/>
            <a:ext cx="2420856" cy="101566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600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Авеста</a:t>
            </a:r>
            <a:endParaRPr b="1" cap="none" dirty="0" lang="ru-RU" spc="0" sz="600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2696" y="3343227"/>
            <a:ext cx="2348400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вера,</a:t>
            </a:r>
            <a:b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религия</a:t>
            </a:r>
            <a:endParaRPr b="1" cap="none" dirty="0" lang="ru-RU" spc="0" sz="480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0"/>
          <a:stretch/>
        </p:blipFill>
        <p:spPr>
          <a:xfrm>
            <a:off x="240113" y="2137559"/>
            <a:ext cx="4010111" cy="42276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email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" r="-126"/>
          <a:stretch/>
        </p:blipFill>
        <p:spPr>
          <a:xfrm>
            <a:off x="7920842" y="2873829"/>
            <a:ext cx="3776354" cy="325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673363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24" y="2903820"/>
            <a:ext cx="11775833" cy="37856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 indent="-342900" marL="34290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dirty="0" lang="ru-RU" smtClean="0" sz="3200">
                <a:latin charset="0" panose="020B0604020202020204" pitchFamily="34" typeface="Arial"/>
                <a:ea charset="0" panose="020F0502020204030204" pitchFamily="34" typeface="Calibri"/>
                <a:cs charset="0" panose="020B0604020202020204" pitchFamily="34" typeface="Arial"/>
              </a:rPr>
              <a:t>Собрание священных текстов</a:t>
            </a:r>
          </a:p>
          <a:p>
            <a:pPr algn="ctr" indent="-342900" marL="34290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dirty="0" lang="ru-RU" smtClean="0" sz="3200">
                <a:effectLst/>
                <a:latin charset="0" panose="020B0604020202020204" pitchFamily="34" typeface="Arial"/>
                <a:ea charset="0" panose="020F0502020204030204" pitchFamily="34" typeface="Calibri"/>
                <a:cs charset="0" panose="020B0604020202020204" pitchFamily="34" typeface="Arial"/>
              </a:rPr>
              <a:t>Часто переводится как «откровение Заратуштры»</a:t>
            </a:r>
          </a:p>
          <a:p>
            <a:pPr algn="ctr" indent="-342900" marL="34290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dirty="0" lang="ru-RU" smtClean="0" sz="3200">
                <a:latin charset="0" panose="020B0604020202020204" pitchFamily="34" typeface="Arial"/>
                <a:ea charset="0" panose="020F0502020204030204" pitchFamily="34" typeface="Calibri"/>
                <a:cs charset="0" panose="020B0604020202020204" pitchFamily="34" typeface="Arial"/>
              </a:rPr>
              <a:t>Они слагались в разное время в разных частях Ирана</a:t>
            </a:r>
          </a:p>
          <a:p>
            <a:pPr algn="ctr" indent="-342900" marL="342900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dirty="0" lang="ru-RU" smtClean="0" sz="3200">
                <a:effectLst/>
                <a:latin charset="0" panose="020B0604020202020204" pitchFamily="34" typeface="Arial"/>
                <a:ea charset="0" panose="020F0502020204030204" pitchFamily="34" typeface="Calibri"/>
                <a:cs charset="0" panose="020B0604020202020204" pitchFamily="34" typeface="Arial"/>
              </a:rPr>
              <a:t>Традиционно делится на 5 «книг» и несколько не входящих в них других частей и фрагментов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2" r="-7"/>
          <a:stretch/>
        </p:blipFill>
        <p:spPr>
          <a:xfrm>
            <a:off x="7065818" y="723648"/>
            <a:ext cx="3265714" cy="19520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51" r="15"/>
          <a:stretch/>
        </p:blipFill>
        <p:spPr>
          <a:xfrm>
            <a:off x="1769423" y="858039"/>
            <a:ext cx="3431969" cy="18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76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886" y="1846660"/>
            <a:ext cx="36352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Трипитака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442" y="3402603"/>
            <a:ext cx="3902735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«три корзины</a:t>
            </a:r>
            <a:b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учения»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1351" y="1746318"/>
            <a:ext cx="7318257" cy="463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666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876" y="2975071"/>
            <a:ext cx="11775833" cy="378565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Питака</a:t>
            </a: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«корзина»</a:t>
            </a:r>
          </a:p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Свод буддийских священных текстов, составленный вскоре после смерти Будды Шакьямуни</a:t>
            </a:r>
          </a:p>
          <a:p>
            <a:pPr marL="342900" indent="-342900" algn="ctr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Священные книги разделены на три раздела: ВИНАЙЯ-</a:t>
            </a:r>
            <a:r>
              <a:rPr lang="ru-RU" sz="32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питака</a:t>
            </a: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СУТРА-</a:t>
            </a:r>
            <a:r>
              <a:rPr lang="ru-RU" sz="32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питака</a:t>
            </a:r>
            <a:r>
              <a:rPr lang="ru-RU" sz="3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АБХИДХАРМА-</a:t>
            </a:r>
            <a:r>
              <a:rPr lang="ru-RU" sz="32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питака</a:t>
            </a:r>
            <a:endParaRPr lang="ru-RU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6013" y="241516"/>
            <a:ext cx="3576806" cy="2525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501" y="422674"/>
            <a:ext cx="3604847" cy="216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472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7661" y="2303270"/>
            <a:ext cx="865576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Основа учения буддизма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707" y="3366977"/>
            <a:ext cx="11863754" cy="324415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центре буддизма – учение о «благородных истинах»:</a:t>
            </a:r>
            <a:b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существуют страдания, его причина, состояние освобождения и путь к нему.</a:t>
            </a:r>
            <a:b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Чтобы положить конец страданиям и разочарованиям, надо прекратить испытывать желания.</a:t>
            </a:r>
            <a:endParaRPr lang="ru-RU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0898" y="48044"/>
            <a:ext cx="4009291" cy="225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15478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4087" y="1827351"/>
            <a:ext cx="6013185" cy="101566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600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Лист самооценки</a:t>
            </a:r>
            <a:endParaRPr b="1" cap="none" dirty="0" lang="ru-RU" spc="0" sz="600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420761"/>
              </p:ext>
            </p:extLst>
          </p:nvPr>
        </p:nvGraphicFramePr>
        <p:xfrm>
          <a:off x="1776679" y="3359871"/>
          <a:ext cx="8128000" cy="220472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3127942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9838785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3095272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3798698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ВОПРОСЫ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Очень Хорошо</a:t>
                      </a:r>
                    </a:p>
                    <a:p>
                      <a:pPr algn="ctr"/>
                      <a:endParaRPr dirty="0" lang="ru-RU" smtClean="0"/>
                    </a:p>
                    <a:p>
                      <a:pPr algn="ctr"/>
                      <a:endParaRPr dirty="0" lang="ru-RU" smtClean="0"/>
                    </a:p>
                    <a:p>
                      <a:pPr algn="ctr"/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Хорошо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dirty="0" lang="ru-RU" smtClean="0"/>
                        <a:t>Мне нужно постараться</a:t>
                      </a:r>
                    </a:p>
                    <a:p>
                      <a:pPr algn="ctr"/>
                      <a:endParaRPr dirty="0" lang="ru-RU" smtClean="0"/>
                    </a:p>
                    <a:p>
                      <a:pPr algn="ctr"/>
                      <a:endParaRPr dirty="0" lang="ru-RU" smtClean="0"/>
                    </a:p>
                    <a:p>
                      <a:pPr algn="ctr"/>
                      <a:endParaRPr dirty="0"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399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dirty="0" lang="ru-RU" smtClean="0"/>
                        <a:t>1.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029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dirty="0" lang="ru-RU" smtClean="0"/>
                        <a:t>2</a:t>
                      </a:r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92000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300" y="3793919"/>
            <a:ext cx="937204" cy="7788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544" y="3822987"/>
            <a:ext cx="772803" cy="7497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854" y="3987440"/>
            <a:ext cx="846928" cy="751499"/>
          </a:xfrm>
          <a:prstGeom prst="rect">
            <a:avLst/>
          </a:prstGeom>
        </p:spPr>
      </p:pic>
      <p:pic>
        <p:nvPicPr>
          <p:cNvPr id="3075" name="Рисунок 4"/>
          <p:cNvPicPr>
            <a:picLocks noChangeArrowheads="1" noChangeAspect="1"/>
          </p:cNvPicPr>
          <p:nvPr/>
        </p:nvPicPr>
        <p:blipFill>
          <a:blip cstate="email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28"/>
          <a:stretch>
            <a:fillRect/>
          </a:stretch>
        </p:blipFill>
        <p:spPr bwMode="auto">
          <a:xfrm>
            <a:off x="0" y="0"/>
            <a:ext cx="428625" cy="36195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3074" name="Рисунок 5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9575" cy="40005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3073" name="Рисунок 6"/>
          <p:cNvPicPr>
            <a:picLocks noChangeArrowheads="1" noChangeAspect="1"/>
          </p:cNvPicPr>
          <p:nvPr/>
        </p:nvPicPr>
        <p:blipFill>
          <a:blip cstate="email"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" cy="38100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818067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1044" y="3355635"/>
            <a:ext cx="2325565" cy="232556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73532" y="2048264"/>
            <a:ext cx="583364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Спасибо за урок!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2878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5125" y="5936460"/>
            <a:ext cx="9542585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Как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 создан священный текст буддистов </a:t>
            </a:r>
            <a:r>
              <a:rPr lang="ru-RU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Типитака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0283" y="1472541"/>
            <a:ext cx="390010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rgbClr val="F23232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Вы узнаете</a:t>
            </a:r>
            <a:endParaRPr lang="ru-RU" sz="6000" b="1" cap="none" spc="0" dirty="0">
              <a:ln w="22225">
                <a:solidFill>
                  <a:srgbClr val="F23232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65125" y="3693580"/>
            <a:ext cx="9542585" cy="113184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Когда впервые появились священные тексты и как они назывались.</a:t>
            </a:r>
            <a:endParaRPr lang="ru-RU" sz="24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65126" y="2855406"/>
            <a:ext cx="9542585" cy="57785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такое Священные книги.</a:t>
            </a:r>
            <a:endParaRPr lang="ru-RU" sz="24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5125" y="5085752"/>
            <a:ext cx="9542585" cy="57785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Что такое Веды и Авеста.</a:t>
            </a:r>
            <a:endParaRPr lang="ru-RU" sz="24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481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351" y="2095869"/>
            <a:ext cx="69543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Работа по учебнику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973921" y="4910950"/>
            <a:ext cx="35965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b="1" i="1" dirty="0">
                <a:ln>
                  <a:solidFill>
                    <a:srgbClr val="F23232"/>
                  </a:solidFill>
                </a:ln>
                <a:solidFill>
                  <a:srgbClr val="FDACB1"/>
                </a:solidFill>
                <a:latin typeface="Arial" panose="020B0604020202020204" pitchFamily="34" charset="0"/>
              </a:rPr>
              <a:t>с</a:t>
            </a:r>
            <a:r>
              <a:rPr lang="ru-RU" altLang="ru-RU" sz="5400" b="1" i="1" dirty="0" smtClean="0">
                <a:ln>
                  <a:solidFill>
                    <a:srgbClr val="F23232"/>
                  </a:solidFill>
                </a:ln>
                <a:solidFill>
                  <a:srgbClr val="FDACB1"/>
                </a:solidFill>
                <a:latin typeface="Arial" panose="020B0604020202020204" pitchFamily="34" charset="0"/>
              </a:rPr>
              <a:t>тр. 16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31500" y="2207941"/>
            <a:ext cx="3047911" cy="401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864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91275" y="668402"/>
            <a:ext cx="94772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Древнейшие письменности</a:t>
            </a:r>
            <a:endParaRPr lang="ru-RU" sz="6000" b="1" cap="none" spc="0" dirty="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12825" y="1912148"/>
            <a:ext cx="4934748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</a:rPr>
              <a:t>идеографическое</a:t>
            </a:r>
            <a:br>
              <a:rPr lang="ru-RU" sz="4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</a:rPr>
            </a:br>
            <a:r>
              <a:rPr lang="ru-RU" sz="4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</a:rPr>
              <a:t>письмо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8019" y="2010111"/>
            <a:ext cx="3643625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пиктография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599" y="3297273"/>
            <a:ext cx="2210943" cy="2984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8357" y="3709891"/>
            <a:ext cx="3063684" cy="296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23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593" y="1882796"/>
            <a:ext cx="3210815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иероглифы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42024" y="1882796"/>
            <a:ext cx="3055645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клинопись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49" y="3153551"/>
            <a:ext cx="4762500" cy="3162300"/>
          </a:xfrm>
          <a:prstGeom prst="rect">
            <a:avLst/>
          </a:prstGeom>
        </p:spPr>
      </p:pic>
      <p:pic>
        <p:nvPicPr>
          <p:cNvPr id="1026" name="Picture 2" descr="Древнеперсидская клинопись - Wikiw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2024" y="3153551"/>
            <a:ext cx="3559152" cy="3559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8656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166" y="2067604"/>
            <a:ext cx="3524747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предметное</a:t>
            </a:r>
            <a:b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письмо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41131" y="2067604"/>
            <a:ext cx="2651110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слоговое</a:t>
            </a:r>
            <a:b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письмо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11460" y="2067604"/>
            <a:ext cx="3395481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алфавитное</a:t>
            </a:r>
            <a:b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письмо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sp>
        <p:nvSpPr>
          <p:cNvPr id="5" name="AutoShape 2" descr="История письменности - Слоговое письмо - Галерея"/>
          <p:cNvSpPr>
            <a:spLocks noChangeAspect="1" noChangeArrowheads="1"/>
          </p:cNvSpPr>
          <p:nvPr/>
        </p:nvSpPr>
        <p:spPr bwMode="auto">
          <a:xfrm>
            <a:off x="155575" y="-2198696"/>
            <a:ext cx="2359025" cy="235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20" y="4187240"/>
            <a:ext cx="3606737" cy="19366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913" y="4112138"/>
            <a:ext cx="3800749" cy="2207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1460" y="4000411"/>
            <a:ext cx="3815862" cy="23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06442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6"/>
          <a:stretch/>
        </p:blipFill>
        <p:spPr>
          <a:xfrm>
            <a:off x="8407730" y="1787594"/>
            <a:ext cx="3325091" cy="32976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email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0"/>
          <a:stretch/>
        </p:blipFill>
        <p:spPr>
          <a:xfrm>
            <a:off x="196110" y="1365662"/>
            <a:ext cx="2939014" cy="3681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email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5" r="85"/>
          <a:stretch/>
        </p:blipFill>
        <p:spPr>
          <a:xfrm>
            <a:off x="3610098" y="1497096"/>
            <a:ext cx="4607705" cy="349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100265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9235" y="663235"/>
            <a:ext cx="9805698" cy="1015663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6000">
                <a:ln w="22225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rgbClr val="F23232">
                        <a:shade val="30000"/>
                        <a:satMod val="115000"/>
                      </a:srgbClr>
                    </a:gs>
                    <a:gs pos="50000">
                      <a:srgbClr val="F23232">
                        <a:shade val="67500"/>
                        <a:satMod val="115000"/>
                      </a:srgbClr>
                    </a:gs>
                    <a:gs pos="100000">
                      <a:srgbClr val="F23232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/>
              </a:rPr>
              <a:t>Первые рукописные книжки</a:t>
            </a:r>
            <a:endParaRPr b="1" cap="none" dirty="0" lang="ru-RU" spc="0" sz="6000">
              <a:ln w="22225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rgbClr val="F23232">
                      <a:shade val="30000"/>
                      <a:satMod val="115000"/>
                    </a:srgbClr>
                  </a:gs>
                  <a:gs pos="50000">
                    <a:srgbClr val="F23232">
                      <a:shade val="67500"/>
                      <a:satMod val="115000"/>
                    </a:srgbClr>
                  </a:gs>
                  <a:gs pos="100000">
                    <a:srgbClr val="F23232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7730" y="2028716"/>
            <a:ext cx="2616230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летопись</a:t>
            </a:r>
            <a:endParaRPr b="1" cap="none" dirty="0" lang="ru-RU" spc="0" sz="480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email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" r="-49"/>
          <a:stretch/>
        </p:blipFill>
        <p:spPr>
          <a:xfrm>
            <a:off x="670912" y="3099460"/>
            <a:ext cx="2309794" cy="320633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66035" y="1804709"/>
            <a:ext cx="3223768" cy="1569660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берестяная</a:t>
            </a:r>
            <a:b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</a:br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грамота</a:t>
            </a:r>
            <a:endParaRPr b="1" cap="none" dirty="0" lang="ru-RU" spc="0" sz="480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email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692" y="3872767"/>
            <a:ext cx="4713291" cy="27135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536840" y="1804709"/>
            <a:ext cx="1960473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cap="none" dirty="0" lang="ru-RU" smtClean="0" spc="0" sz="480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свиток</a:t>
            </a:r>
            <a:endParaRPr b="1" cap="none" dirty="0" lang="ru-RU" spc="0" sz="480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cstate="email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14163" y="3718465"/>
            <a:ext cx="3805828" cy="214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16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2092" y="1840722"/>
            <a:ext cx="2996846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пергамент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230" y="2671719"/>
            <a:ext cx="3515826" cy="39470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341524" y="1716283"/>
            <a:ext cx="2267993" cy="830997"/>
          </a:xfrm>
          <a:prstGeom prst="rect">
            <a:avLst/>
          </a:prstGeom>
          <a:noFill/>
          <a:ln>
            <a:solidFill>
              <a:srgbClr val="F45C4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DACB1"/>
                </a:solidFill>
                <a:effectLst/>
              </a:rPr>
              <a:t>тетрадь</a:t>
            </a:r>
            <a:endParaRPr lang="ru-RU" sz="4800" b="1" cap="none" spc="0" dirty="0">
              <a:ln w="22225">
                <a:solidFill>
                  <a:schemeClr val="tx1"/>
                </a:solidFill>
                <a:prstDash val="solid"/>
              </a:ln>
              <a:solidFill>
                <a:srgbClr val="FDACB1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887" y="2671719"/>
            <a:ext cx="3355536" cy="407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9739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</Words>
  <Application>Microsoft Office PowerPoint</Application>
  <PresentationFormat>Широкоэкранный</PresentationFormat>
  <Paragraphs>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2022-04-04T22:16:55Z</dcterms:created>
  <dcterms:modified xsi:type="dcterms:W3CDTF">2022-04-05T16:54:09Z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684123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