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  <p:sldId id="270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960381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87308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7" name="Google Shape;14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016451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0" name="Google Shape;16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06883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3" name="Google Shape;17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87306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2" name="Google Shape;182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05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03681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04799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79af9f8c501ddafe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79af9f8c501ddafe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g79af9f8c501ddafe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5296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3" name="Google Shape;11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292818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46532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92155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3" name="Google Shape;13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772845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05228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rebuchet MS"/>
              <a:buNone/>
              <a:defRPr sz="4000" b="1" cap="none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None/>
              <a:defRPr sz="2000" b="1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rebuchet MS"/>
              <a:buNone/>
              <a:defRPr sz="2000" b="1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  <a:defRPr sz="44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47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«Условия организации сюжетно-ролевой игры на современном этапе»</a:t>
            </a:r>
            <a:endParaRPr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Google Shape;90;p13"/>
          <p:cNvSpPr txBox="1">
            <a:spLocks noGrp="1"/>
          </p:cNvSpPr>
          <p:nvPr>
            <p:ph type="body" idx="4"/>
          </p:nvPr>
        </p:nvSpPr>
        <p:spPr>
          <a:xfrm>
            <a:off x="3430200" y="5778000"/>
            <a:ext cx="5256600" cy="10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ru-RU" sz="1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О.В.Богданова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воспитатель </a:t>
            </a: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КК</a:t>
            </a:r>
            <a:endParaRPr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>
            <a:spLocks noGrp="1"/>
          </p:cNvSpPr>
          <p:nvPr>
            <p:ph type="title"/>
          </p:nvPr>
        </p:nvSpPr>
        <p:spPr>
          <a:xfrm>
            <a:off x="470848" y="0"/>
            <a:ext cx="8229600" cy="707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Театральная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</a:t>
            </a:r>
            <a:endParaRPr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4"/>
          <p:cNvSpPr txBox="1">
            <a:spLocks noGrp="1"/>
          </p:cNvSpPr>
          <p:nvPr>
            <p:ph type="title"/>
          </p:nvPr>
        </p:nvSpPr>
        <p:spPr>
          <a:xfrm>
            <a:off x="4735773" y="0"/>
            <a:ext cx="420351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Макеты</a:t>
            </a:r>
            <a:endParaRPr sz="4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Персонажи</a:t>
            </a:r>
            <a:endParaRPr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7" name="Google Shape;177;p26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800" y="1417650"/>
            <a:ext cx="3386175" cy="4837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6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5450" y="1417650"/>
            <a:ext cx="3774103" cy="483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4496" y="2622053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i="1" spc="600" dirty="0">
                <a:solidFill>
                  <a:schemeClr val="tx1"/>
                </a:solidFill>
                <a:latin typeface="Times New Roman" panose="02020603050405020304" pitchFamily="18" charset="0"/>
                <a:ea typeface="Georgia"/>
                <a:cs typeface="Times New Roman" panose="02020603050405020304" pitchFamily="18" charset="0"/>
                <a:sym typeface="Georgia"/>
              </a:rPr>
              <a:t>Спасибо за внимание!</a:t>
            </a:r>
            <a:endParaRPr lang="ru-RU" sz="4000" b="1" i="1" spc="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6167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0"/>
              <a:buFont typeface="Trebuchet MS"/>
              <a:buNone/>
            </a:pPr>
            <a:r>
              <a:rPr lang="ru-RU" sz="2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Для</a:t>
            </a: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 </a:t>
            </a:r>
            <a:r>
              <a:rPr lang="ru-RU" sz="28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организации сюжетно – ролевой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игры необходимо</a:t>
            </a: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:</a:t>
            </a:r>
            <a:b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</a:b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1. Выполнение </a:t>
            </a:r>
            <a:r>
              <a:rPr lang="ru-RU" sz="2800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санитарно</a:t>
            </a: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– гигиенических требований </a:t>
            </a:r>
            <a:r>
              <a:rPr lang="ru-RU" sz="2800" i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(влажная уборка, проветривание, мытье </a:t>
            </a:r>
            <a:r>
              <a:rPr lang="ru-RU" sz="2800" i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игрушек)</a:t>
            </a: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/>
            </a:r>
            <a:b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</a:br>
            <a:r>
              <a:rPr lang="ru-RU" sz="280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2. Организация</a:t>
            </a:r>
            <a:r>
              <a:rPr lang="ru-RU" sz="28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 игрового пространства (организация предметно-игровой среды с учетом возрастных и индивидуальных особенностей детей; атрибуты к сюжетно- ролевой игре; создание безопасных условий игры)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/>
          <p:nvPr/>
        </p:nvSpPr>
        <p:spPr>
          <a:xfrm>
            <a:off x="300251" y="314500"/>
            <a:ext cx="8496974" cy="62350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800" b="1" dirty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Требования к игрушкам</a:t>
            </a:r>
            <a:endParaRPr sz="2800" b="1" dirty="0">
              <a:latin typeface="Times New Roman" panose="02020603050405020304" pitchFamily="18" charset="0"/>
              <a:ea typeface="Verdana"/>
              <a:cs typeface="Times New Roman" panose="02020603050405020304" pitchFamily="18" charset="0"/>
              <a:sym typeface="Verdana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800" b="0" i="0" u="none" strike="noStrike" cap="none" dirty="0">
                <a:solidFill>
                  <a:srgbClr val="000000"/>
                </a:solidFill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Игрушка должна:</a:t>
            </a:r>
            <a:endParaRPr sz="28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ea typeface="Verdana"/>
              <a:cs typeface="Times New Roman" panose="02020603050405020304" pitchFamily="18" charset="0"/>
              <a:sym typeface="Verdana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Char char="•"/>
            </a:pPr>
            <a:r>
              <a:rPr lang="ru-RU" sz="2800" b="0" i="0" u="none" strike="noStrike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побуждать </a:t>
            </a:r>
            <a:r>
              <a:rPr lang="ru-RU" sz="2800" b="0" i="0" u="none" strike="noStrike" cap="none" dirty="0">
                <a:solidFill>
                  <a:srgbClr val="000000"/>
                </a:solidFill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детей к творчеству, формировать дружеские взаимоотношения, организованность, справедливость</a:t>
            </a:r>
            <a:endParaRPr sz="28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ea typeface="Verdana"/>
              <a:cs typeface="Times New Roman" panose="02020603050405020304" pitchFamily="18" charset="0"/>
              <a:sym typeface="Verdana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Char char="•"/>
            </a:pPr>
            <a:r>
              <a:rPr lang="ru-RU" sz="2800" b="0" i="0" u="none" strike="noStrike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быть </a:t>
            </a:r>
            <a:r>
              <a:rPr lang="ru-RU" sz="2800" b="0" i="0" u="none" strike="noStrike" cap="none" dirty="0">
                <a:solidFill>
                  <a:srgbClr val="000000"/>
                </a:solidFill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динамичной</a:t>
            </a:r>
            <a:endParaRPr sz="28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ea typeface="Verdana"/>
              <a:cs typeface="Times New Roman" panose="02020603050405020304" pitchFamily="18" charset="0"/>
              <a:sym typeface="Verdana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Char char="•"/>
            </a:pPr>
            <a:r>
              <a:rPr lang="ru-RU" sz="2800" b="0" i="0" u="none" strike="noStrike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отражать </a:t>
            </a:r>
            <a:r>
              <a:rPr lang="ru-RU" sz="2800" b="0" i="0" u="none" strike="noStrike" cap="none" dirty="0">
                <a:solidFill>
                  <a:srgbClr val="000000"/>
                </a:solidFill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здоровый юмор,</a:t>
            </a:r>
            <a:endParaRPr sz="28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ea typeface="Verdana"/>
              <a:cs typeface="Times New Roman" panose="02020603050405020304" pitchFamily="18" charset="0"/>
              <a:sym typeface="Verdana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Char char="•"/>
            </a:pPr>
            <a:r>
              <a:rPr lang="ru-RU" sz="2800" b="0" i="0" u="none" strike="noStrike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быть </a:t>
            </a:r>
            <a:r>
              <a:rPr lang="ru-RU" sz="2800" b="0" i="0" u="none" strike="noStrike" cap="none" dirty="0">
                <a:solidFill>
                  <a:srgbClr val="000000"/>
                </a:solidFill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окрашена стойкими, безопасными красками,</a:t>
            </a:r>
            <a:endParaRPr sz="28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ea typeface="Verdana"/>
              <a:cs typeface="Times New Roman" panose="02020603050405020304" pitchFamily="18" charset="0"/>
              <a:sym typeface="Verdana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Verdana"/>
              <a:buChar char="•"/>
            </a:pPr>
            <a:r>
              <a:rPr lang="ru-RU" sz="2800" b="0" i="0" u="none" strike="noStrike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легко </a:t>
            </a:r>
            <a:r>
              <a:rPr lang="ru-RU" sz="2800" b="0" i="0" u="none" strike="noStrike" cap="none" dirty="0">
                <a:solidFill>
                  <a:srgbClr val="000000"/>
                </a:solidFill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подвергаться обработке</a:t>
            </a:r>
            <a:endParaRPr sz="28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ea typeface="Verdana"/>
              <a:cs typeface="Times New Roman" panose="02020603050405020304" pitchFamily="18" charset="0"/>
              <a:sym typeface="Verdana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lang="ru-RU" sz="2800" dirty="0">
              <a:latin typeface="Times New Roman" panose="02020603050405020304" pitchFamily="18" charset="0"/>
              <a:ea typeface="Verdana"/>
              <a:cs typeface="Times New Roman" panose="02020603050405020304" pitchFamily="18" charset="0"/>
              <a:sym typeface="Verdana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800" b="0" i="0" u="none" strike="noStrike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Организация </a:t>
            </a:r>
            <a:r>
              <a:rPr lang="ru-RU" sz="2800" b="0" i="0" u="none" strike="noStrike" cap="none" dirty="0">
                <a:solidFill>
                  <a:srgbClr val="000000"/>
                </a:solidFill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центров сюжетной игры </a:t>
            </a:r>
            <a:r>
              <a:rPr lang="ru-RU" sz="2800" b="0" i="0" u="none" strike="noStrike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и педагогические </a:t>
            </a:r>
            <a:r>
              <a:rPr lang="ru-RU" sz="2800" b="0" i="0" u="none" strike="noStrike" cap="none" dirty="0">
                <a:solidFill>
                  <a:srgbClr val="000000"/>
                </a:solidFill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задачи должны соответствовать  возрасту ребенка</a:t>
            </a:r>
            <a:endParaRPr sz="2800" b="0" i="0" u="none" strike="noStrike" cap="none" dirty="0">
              <a:solidFill>
                <a:srgbClr val="000000"/>
              </a:solidFill>
              <a:latin typeface="Times New Roman" panose="02020603050405020304" pitchFamily="18" charset="0"/>
              <a:ea typeface="Georgia"/>
              <a:cs typeface="Times New Roman" panose="02020603050405020304" pitchFamily="18" charset="0"/>
              <a:sym typeface="Georgi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/>
          <p:nvPr/>
        </p:nvSpPr>
        <p:spPr>
          <a:xfrm>
            <a:off x="660772" y="3002257"/>
            <a:ext cx="73152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10" name="Google Shape;110;p16"/>
          <p:cNvSpPr txBox="1"/>
          <p:nvPr/>
        </p:nvSpPr>
        <p:spPr>
          <a:xfrm>
            <a:off x="328052" y="462864"/>
            <a:ext cx="8460600" cy="5232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just">
              <a:buSzPts val="2800"/>
            </a:pPr>
            <a:r>
              <a:rPr lang="ru-RU" sz="2800" dirty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Организация центров сюжетной игры и педагогические задачи должны соответствовать  возрасту </a:t>
            </a:r>
            <a:r>
              <a:rPr lang="ru-RU" sz="2800" dirty="0" smtClean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ребенка: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Verdana"/>
              <a:buChar char="•"/>
            </a:pPr>
            <a:r>
              <a:rPr lang="ru-RU" sz="2800" dirty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у</a:t>
            </a:r>
            <a:r>
              <a:rPr lang="ru-RU" sz="2800" dirty="0" smtClean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читывая </a:t>
            </a:r>
            <a:r>
              <a:rPr lang="ru-RU" sz="2800" dirty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многообразие сюжетных игр, педагоги должны ориентироваться на организацию таких сюжетных игр, в которых каждый ребенок сможет:</a:t>
            </a:r>
            <a:endParaRPr sz="2800" dirty="0">
              <a:latin typeface="Times New Roman" panose="02020603050405020304" pitchFamily="18" charset="0"/>
              <a:ea typeface="Verdana"/>
              <a:cs typeface="Times New Roman" panose="02020603050405020304" pitchFamily="18" charset="0"/>
              <a:sym typeface="Verdana"/>
            </a:endParaRPr>
          </a:p>
          <a:p>
            <a:pPr marL="342900" lvl="0" indent="-342900" algn="just" rtl="0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Verdana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удовлетворять </a:t>
            </a:r>
            <a:r>
              <a:rPr lang="ru-RU" sz="2800" dirty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свои интересы</a:t>
            </a:r>
            <a:endParaRPr sz="2800" dirty="0">
              <a:latin typeface="Times New Roman" panose="02020603050405020304" pitchFamily="18" charset="0"/>
              <a:ea typeface="Verdana"/>
              <a:cs typeface="Times New Roman" panose="02020603050405020304" pitchFamily="18" charset="0"/>
              <a:sym typeface="Verdana"/>
            </a:endParaRPr>
          </a:p>
          <a:p>
            <a:pPr marL="342900" lvl="0" indent="-342900" algn="just" rtl="0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Verdana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реализовывать </a:t>
            </a:r>
            <a:r>
              <a:rPr lang="ru-RU" sz="2800" dirty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свои возможности</a:t>
            </a:r>
            <a:endParaRPr sz="2800" dirty="0">
              <a:latin typeface="Times New Roman" panose="02020603050405020304" pitchFamily="18" charset="0"/>
              <a:ea typeface="Verdana"/>
              <a:cs typeface="Times New Roman" panose="02020603050405020304" pitchFamily="18" charset="0"/>
              <a:sym typeface="Verdana"/>
            </a:endParaRPr>
          </a:p>
          <a:p>
            <a:pPr marL="342900" lvl="0" indent="-342900" algn="just" rtl="0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Verdana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создавать </a:t>
            </a:r>
            <a:r>
              <a:rPr lang="ru-RU" sz="2800" dirty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игровой сюжет и реализовать его</a:t>
            </a:r>
            <a:endParaRPr sz="2800" dirty="0">
              <a:latin typeface="Times New Roman" panose="02020603050405020304" pitchFamily="18" charset="0"/>
              <a:ea typeface="Verdana"/>
              <a:cs typeface="Times New Roman" panose="02020603050405020304" pitchFamily="18" charset="0"/>
              <a:sym typeface="Verdana"/>
            </a:endParaRPr>
          </a:p>
          <a:p>
            <a:pPr marL="342900" lvl="0" indent="-342900" algn="just" rtl="0">
              <a:spcBef>
                <a:spcPts val="56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Verdana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проявлять </a:t>
            </a:r>
            <a:r>
              <a:rPr lang="ru-RU" sz="2800" dirty="0"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  <a:sym typeface="Verdana"/>
              </a:rPr>
              <a:t>индивидуальные особенности игрового творчества</a:t>
            </a:r>
            <a:endParaRPr sz="2800" dirty="0">
              <a:latin typeface="Times New Roman" panose="02020603050405020304" pitchFamily="18" charset="0"/>
              <a:ea typeface="Verdana"/>
              <a:cs typeface="Times New Roman" panose="02020603050405020304" pitchFamily="18" charset="0"/>
              <a:sym typeface="Verdan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620973" y="5856573"/>
            <a:ext cx="8229600" cy="1001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sz="4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атрибутов для игры </a:t>
            </a:r>
            <a:endParaRPr sz="4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 txBox="1">
            <a:spLocks noGrp="1"/>
          </p:cNvSpPr>
          <p:nvPr>
            <p:ph type="title"/>
          </p:nvPr>
        </p:nvSpPr>
        <p:spPr>
          <a:xfrm>
            <a:off x="1972101" y="39746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ru-RU" sz="4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Техническая 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</a:t>
            </a:r>
            <a:endParaRPr sz="4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Игрушка-забава</a:t>
            </a:r>
            <a:endParaRPr sz="4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2000"/>
          </a:stretch>
        </a:blip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>
            <a:spLocks noGrp="1"/>
          </p:cNvSpPr>
          <p:nvPr>
            <p:ph type="title"/>
          </p:nvPr>
        </p:nvSpPr>
        <p:spPr>
          <a:xfrm>
            <a:off x="491318" y="4873934"/>
            <a:ext cx="3671249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</a:t>
            </a:r>
            <a:endParaRPr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130</Words>
  <Application>Microsoft Office PowerPoint</Application>
  <PresentationFormat>Экран (4:3)</PresentationFormat>
  <Paragraphs>29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Georgia</vt:lpstr>
      <vt:lpstr>Times New Roman</vt:lpstr>
      <vt:lpstr>Trebuchet MS</vt:lpstr>
      <vt:lpstr>Verdana</vt:lpstr>
      <vt:lpstr>Тема Office</vt:lpstr>
      <vt:lpstr>«Условия организации сюжетно-ролевой игры на современном этапе»</vt:lpstr>
      <vt:lpstr>Для организации сюжетно – ролевой игры необходимо: 1. Выполнение санитарно – гигиенических требований (влажная уборка, проветривание, мытье игрушек) 2. Организация игрового пространства (организация предметно-игровой среды с учетом возрастных и индивидуальных особенностей детей; атрибуты к сюжетно- ролевой игре; создание безопасных условий игры) </vt:lpstr>
      <vt:lpstr>Презентация PowerPoint</vt:lpstr>
      <vt:lpstr>Презентация PowerPoint</vt:lpstr>
      <vt:lpstr>Наличие атрибутов для игры </vt:lpstr>
      <vt:lpstr>Презентация PowerPoint</vt:lpstr>
      <vt:lpstr>Техническая игрушка</vt:lpstr>
      <vt:lpstr>Игрушка-забава</vt:lpstr>
      <vt:lpstr>Музыкальная игрушка</vt:lpstr>
      <vt:lpstr>Театральная игрушка</vt:lpstr>
      <vt:lpstr>Макеты</vt:lpstr>
      <vt:lpstr>Персонажи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«Условия организации сюжетно-ролевой игры на современном этапе»</dc:title>
  <dc:creator>Садик</dc:creator>
  <cp:lastModifiedBy>Садик</cp:lastModifiedBy>
  <cp:revision>5</cp:revision>
  <dcterms:modified xsi:type="dcterms:W3CDTF">2022-04-05T04:20:40Z</dcterms:modified>
</cp:coreProperties>
</file>