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6" r:id="rId3"/>
    <p:sldId id="262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46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422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7277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746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51095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143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5324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97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84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25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420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09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382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019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828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246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4D153-369D-4027-8EEE-28DE2340B3AC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77BA36E-1943-4964-9ECF-8756D565E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4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Зарубина\Рабочий стол\Ауэр\фоны\227.jpg"/>
          <p:cNvPicPr>
            <a:picLocks noChangeAspect="1" noChangeArrowheads="1"/>
          </p:cNvPicPr>
          <p:nvPr/>
        </p:nvPicPr>
        <p:blipFill>
          <a:blip r:embed="rId2" cstate="print">
            <a:lum bright="32000" contrast="-59000"/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81290" y="1000109"/>
            <a:ext cx="72866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Georgia" pitchFamily="18" charset="0"/>
                <a:ea typeface="Calibri"/>
                <a:cs typeface="Times New Roman" pitchFamily="18" charset="0"/>
              </a:rPr>
              <a:t>Разбор заданий</a:t>
            </a:r>
          </a:p>
          <a:p>
            <a:pPr algn="ctr"/>
            <a:r>
              <a:rPr lang="ru-RU" sz="3600" b="1" dirty="0">
                <a:latin typeface="Georgia" pitchFamily="18" charset="0"/>
                <a:ea typeface="Calibri"/>
                <a:cs typeface="Times New Roman" pitchFamily="18" charset="0"/>
              </a:rPr>
              <a:t>при подготовке к ОГЭ по географии</a:t>
            </a:r>
          </a:p>
          <a:p>
            <a:pPr algn="ctr"/>
            <a:r>
              <a:rPr lang="ru-RU" sz="3600" b="1" dirty="0">
                <a:latin typeface="Georgia" pitchFamily="18" charset="0"/>
                <a:ea typeface="Calibri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dirty="0">
                <a:latin typeface="Georgia" pitchFamily="18" charset="0"/>
                <a:cs typeface="Times New Roman" pitchFamily="18" charset="0"/>
              </a:rPr>
              <a:t>(ЧАСТЬ </a:t>
            </a:r>
            <a:r>
              <a:rPr lang="en-US" sz="1600" b="1" dirty="0">
                <a:latin typeface="Georgia" pitchFamily="18" charset="0"/>
                <a:cs typeface="Times New Roman" pitchFamily="18" charset="0"/>
              </a:rPr>
              <a:t>I)</a:t>
            </a:r>
            <a:endParaRPr lang="ru-RU" sz="16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22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1230" y="187569"/>
            <a:ext cx="665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Задание 15 Влияние </a:t>
            </a:r>
            <a:r>
              <a:rPr lang="ru-RU" b="1" dirty="0"/>
              <a:t>деятельности человека в природе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30215" y="902676"/>
            <a:ext cx="970670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Рациональное /нерациональное природопользование</a:t>
            </a:r>
          </a:p>
          <a:p>
            <a:pPr marL="342900" indent="-342900">
              <a:buAutoNum type="arabicPeriod"/>
            </a:pPr>
            <a:r>
              <a:rPr lang="ru-RU" sz="2800" dirty="0" err="1" smtClean="0"/>
              <a:t>Исчерпаемые</a:t>
            </a:r>
            <a:r>
              <a:rPr lang="ru-RU" sz="2800" dirty="0" smtClean="0"/>
              <a:t> /неисчерпаемые ресурсы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Образование кислотных дождей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Эрозия ветровая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40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5477" y="0"/>
            <a:ext cx="665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Задание 15 Влияние </a:t>
            </a:r>
            <a:r>
              <a:rPr lang="ru-RU" b="1" dirty="0"/>
              <a:t>деятельности человека в природе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18193"/>
              </p:ext>
            </p:extLst>
          </p:nvPr>
        </p:nvGraphicFramePr>
        <p:xfrm>
          <a:off x="55823" y="444063"/>
          <a:ext cx="12086492" cy="6413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5571"/>
                <a:gridCol w="5870921"/>
              </a:tblGrid>
              <a:tr h="2920816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931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7230" y="369332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1.Выберите два примера </a:t>
            </a:r>
            <a:r>
              <a:rPr lang="ru-RU" b="0" i="0" u="sng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нерационального природопользования.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 рекультивация земель в районах добычи угля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 использование природного газа вместо угля на ТЭС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 захоронение токсичных отходов в густонаселённых районах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 комплексное использование добываемого сырья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5) распашка земель вдоль склонов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74637" y="478970"/>
            <a:ext cx="5815763" cy="2960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2.Выберите </a:t>
            </a:r>
            <a:r>
              <a:rPr lang="ru-RU" b="1" dirty="0">
                <a:solidFill>
                  <a:schemeClr val="tx1"/>
                </a:solidFill>
              </a:rPr>
              <a:t>два примера </a:t>
            </a:r>
            <a:r>
              <a:rPr lang="ru-RU" b="1" u="sng" dirty="0">
                <a:solidFill>
                  <a:schemeClr val="tx1"/>
                </a:solidFill>
              </a:rPr>
              <a:t>нерационального природопользования.</a:t>
            </a:r>
          </a:p>
          <a:p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>
                <a:solidFill>
                  <a:schemeClr val="tx1"/>
                </a:solidFill>
              </a:rPr>
              <a:t>1) рекультивация земель в районах добычи угля</a:t>
            </a:r>
          </a:p>
          <a:p>
            <a:r>
              <a:rPr lang="ru-RU" b="1" dirty="0">
                <a:solidFill>
                  <a:schemeClr val="tx1"/>
                </a:solidFill>
              </a:rPr>
              <a:t>2) распашка склонов на возвышенностях</a:t>
            </a:r>
          </a:p>
          <a:p>
            <a:r>
              <a:rPr lang="ru-RU" b="1" dirty="0">
                <a:solidFill>
                  <a:schemeClr val="tx1"/>
                </a:solidFill>
              </a:rPr>
              <a:t>3) заготовка древесины с последующими посадками леса</a:t>
            </a:r>
          </a:p>
          <a:p>
            <a:r>
              <a:rPr lang="ru-RU" b="1" dirty="0">
                <a:solidFill>
                  <a:schemeClr val="tx1"/>
                </a:solidFill>
              </a:rPr>
              <a:t>4) сплав леса по рекам отдельными брёвнами</a:t>
            </a:r>
          </a:p>
          <a:p>
            <a:r>
              <a:rPr lang="ru-RU" b="1" dirty="0">
                <a:solidFill>
                  <a:schemeClr val="tx1"/>
                </a:solidFill>
              </a:rPr>
              <a:t>5) комплексное использование добываемого сырья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23" y="3341292"/>
            <a:ext cx="6157407" cy="3483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dk1"/>
                </a:solidFill>
              </a:rPr>
              <a:t>3.Выберите </a:t>
            </a:r>
            <a:r>
              <a:rPr lang="ru-RU" b="1" dirty="0">
                <a:solidFill>
                  <a:schemeClr val="dk1"/>
                </a:solidFill>
              </a:rPr>
              <a:t>два примера </a:t>
            </a:r>
            <a:r>
              <a:rPr lang="ru-RU" b="1" u="sng" dirty="0">
                <a:solidFill>
                  <a:schemeClr val="dk1"/>
                </a:solidFill>
              </a:rPr>
              <a:t>нерационального природопользования.</a:t>
            </a:r>
          </a:p>
          <a:p>
            <a:r>
              <a:rPr lang="ru-RU" b="1" dirty="0">
                <a:solidFill>
                  <a:schemeClr val="dk1"/>
                </a:solidFill>
              </a:rPr>
              <a:t> </a:t>
            </a:r>
          </a:p>
          <a:p>
            <a:r>
              <a:rPr lang="ru-RU" b="1" dirty="0">
                <a:solidFill>
                  <a:schemeClr val="dk1"/>
                </a:solidFill>
              </a:rPr>
              <a:t>1) проведение снегозадержания в зимнее время</a:t>
            </a:r>
          </a:p>
          <a:p>
            <a:r>
              <a:rPr lang="ru-RU" b="1" dirty="0">
                <a:solidFill>
                  <a:schemeClr val="dk1"/>
                </a:solidFill>
              </a:rPr>
              <a:t>2) использование природного газа вместо угля на ТЭС</a:t>
            </a:r>
          </a:p>
          <a:p>
            <a:r>
              <a:rPr lang="ru-RU" b="1" dirty="0">
                <a:solidFill>
                  <a:schemeClr val="dk1"/>
                </a:solidFill>
              </a:rPr>
              <a:t>3) создание системы оборотного водоснабжения на промышленных предприятиях</a:t>
            </a:r>
          </a:p>
          <a:p>
            <a:r>
              <a:rPr lang="ru-RU" b="1" dirty="0">
                <a:solidFill>
                  <a:schemeClr val="dk1"/>
                </a:solidFill>
              </a:rPr>
              <a:t>4) осушение болот в верховьях малых рек</a:t>
            </a:r>
          </a:p>
          <a:p>
            <a:r>
              <a:rPr lang="ru-RU" b="1" dirty="0">
                <a:solidFill>
                  <a:schemeClr val="dk1"/>
                </a:solidFill>
              </a:rPr>
              <a:t>5) создание свалок бытового мусора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13230" y="3439885"/>
            <a:ext cx="5978770" cy="34181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dk1"/>
                </a:solidFill>
              </a:rPr>
              <a:t>4.Выберите </a:t>
            </a:r>
            <a:r>
              <a:rPr lang="ru-RU" dirty="0">
                <a:solidFill>
                  <a:schemeClr val="dk1"/>
                </a:solidFill>
              </a:rPr>
              <a:t>два примера </a:t>
            </a:r>
            <a:r>
              <a:rPr lang="ru-RU" u="sng" dirty="0">
                <a:solidFill>
                  <a:schemeClr val="dk1"/>
                </a:solidFill>
              </a:rPr>
              <a:t>нерационального природопользования.</a:t>
            </a:r>
          </a:p>
          <a:p>
            <a:r>
              <a:rPr lang="ru-RU" dirty="0">
                <a:solidFill>
                  <a:schemeClr val="dk1"/>
                </a:solidFill>
              </a:rPr>
              <a:t> </a:t>
            </a:r>
          </a:p>
          <a:p>
            <a:r>
              <a:rPr lang="ru-RU" dirty="0">
                <a:solidFill>
                  <a:schemeClr val="dk1"/>
                </a:solidFill>
              </a:rPr>
              <a:t>1) </a:t>
            </a:r>
            <a:r>
              <a:rPr lang="ru-RU" dirty="0" err="1">
                <a:solidFill>
                  <a:schemeClr val="dk1"/>
                </a:solidFill>
              </a:rPr>
              <a:t>подсечно</a:t>
            </a:r>
            <a:r>
              <a:rPr lang="ru-RU" dirty="0">
                <a:solidFill>
                  <a:schemeClr val="dk1"/>
                </a:solidFill>
              </a:rPr>
              <a:t>-огневое земледелие</a:t>
            </a:r>
          </a:p>
          <a:p>
            <a:r>
              <a:rPr lang="ru-RU" dirty="0">
                <a:solidFill>
                  <a:schemeClr val="dk1"/>
                </a:solidFill>
              </a:rPr>
              <a:t>2) выращивание мальков ценных видов рыб на рыбозаводах для дальнейшего выпуска их в водоёмы</a:t>
            </a:r>
          </a:p>
          <a:p>
            <a:r>
              <a:rPr lang="ru-RU" dirty="0">
                <a:solidFill>
                  <a:schemeClr val="dk1"/>
                </a:solidFill>
              </a:rPr>
              <a:t>3) вырубка лесов в долинах рек</a:t>
            </a:r>
          </a:p>
          <a:p>
            <a:r>
              <a:rPr lang="ru-RU" dirty="0">
                <a:solidFill>
                  <a:schemeClr val="dk1"/>
                </a:solidFill>
              </a:rPr>
              <a:t>4) санитарная вырубка леса</a:t>
            </a:r>
          </a:p>
          <a:p>
            <a:r>
              <a:rPr lang="ru-RU" dirty="0">
                <a:solidFill>
                  <a:schemeClr val="dk1"/>
                </a:solidFill>
              </a:rPr>
              <a:t>5) функционирование мусоросортировочных станций</a:t>
            </a:r>
          </a:p>
        </p:txBody>
      </p:sp>
    </p:spTree>
    <p:extLst>
      <p:ext uri="{BB962C8B-B14F-4D97-AF65-F5344CB8AC3E}">
        <p14:creationId xmlns:p14="http://schemas.microsoft.com/office/powerpoint/2010/main" val="2781370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0369" y="0"/>
            <a:ext cx="665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Задание 15 Влияние </a:t>
            </a:r>
            <a:r>
              <a:rPr lang="ru-RU" b="1" dirty="0"/>
              <a:t>деятельности человека в природе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990120"/>
              </p:ext>
            </p:extLst>
          </p:nvPr>
        </p:nvGraphicFramePr>
        <p:xfrm>
          <a:off x="197640" y="369332"/>
          <a:ext cx="11805140" cy="635971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902570"/>
                <a:gridCol w="5902570"/>
              </a:tblGrid>
              <a:tr h="3179857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1.Выберите два примера </a:t>
                      </a:r>
                      <a:r>
                        <a:rPr lang="ru-RU" sz="18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рационального природопользования.</a:t>
                      </a:r>
                      <a:endParaRPr lang="ru-RU" sz="18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рекультивация земель на месте угольных терриконов в Кузбассе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создание полезащитных лесополос в степной зоне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3) разработка железных руд в КМА открытым способом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4) строительство каскада ГЭС на Волге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5) осушение болот в верховьях Волги</a:t>
                      </a:r>
                    </a:p>
                    <a:p>
                      <a:endParaRPr lang="ru-RU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1798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00211" y="369331"/>
            <a:ext cx="5888589" cy="31786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2.Выберите </a:t>
            </a:r>
            <a:r>
              <a:rPr lang="ru-RU" b="1" dirty="0">
                <a:solidFill>
                  <a:schemeClr val="tx1"/>
                </a:solidFill>
              </a:rPr>
              <a:t>два примера </a:t>
            </a:r>
            <a:r>
              <a:rPr lang="ru-RU" b="1" u="sng" dirty="0">
                <a:solidFill>
                  <a:schemeClr val="tx1"/>
                </a:solidFill>
              </a:rPr>
              <a:t>рационального природопользования.</a:t>
            </a:r>
          </a:p>
          <a:p>
            <a:r>
              <a:rPr lang="ru-RU" b="1" dirty="0">
                <a:solidFill>
                  <a:schemeClr val="tx1"/>
                </a:solidFill>
              </a:rPr>
              <a:t>1) вырубка лесов в бассейнах рек</a:t>
            </a:r>
          </a:p>
          <a:p>
            <a:r>
              <a:rPr lang="ru-RU" b="1" dirty="0">
                <a:solidFill>
                  <a:schemeClr val="tx1"/>
                </a:solidFill>
              </a:rPr>
              <a:t>2) осушение болот в верховьях рек</a:t>
            </a:r>
          </a:p>
          <a:p>
            <a:r>
              <a:rPr lang="ru-RU" b="1" dirty="0">
                <a:solidFill>
                  <a:schemeClr val="tx1"/>
                </a:solidFill>
              </a:rPr>
              <a:t>3) создание терриконов в местах добычи угля</a:t>
            </a:r>
          </a:p>
          <a:p>
            <a:r>
              <a:rPr lang="ru-RU" b="1" dirty="0">
                <a:solidFill>
                  <a:schemeClr val="tx1"/>
                </a:solidFill>
              </a:rPr>
              <a:t>4) рекультивация земель на месте карьеров</a:t>
            </a:r>
          </a:p>
          <a:p>
            <a:r>
              <a:rPr lang="ru-RU" b="1" dirty="0">
                <a:solidFill>
                  <a:schemeClr val="tx1"/>
                </a:solidFill>
              </a:rPr>
              <a:t>5) санитарная вырубка леса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8686" y="3547960"/>
            <a:ext cx="5911525" cy="30995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3.Выберите </a:t>
            </a:r>
            <a:r>
              <a:rPr lang="ru-RU" b="1" dirty="0">
                <a:solidFill>
                  <a:schemeClr val="tx1"/>
                </a:solidFill>
              </a:rPr>
              <a:t>два примера </a:t>
            </a:r>
            <a:r>
              <a:rPr lang="ru-RU" b="1" u="sng" dirty="0">
                <a:solidFill>
                  <a:schemeClr val="tx1"/>
                </a:solidFill>
              </a:rPr>
              <a:t>рационального природопользования.</a:t>
            </a:r>
          </a:p>
          <a:p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>
                <a:solidFill>
                  <a:schemeClr val="tx1"/>
                </a:solidFill>
              </a:rPr>
              <a:t>1) производство бумаги из макулатуры</a:t>
            </a:r>
          </a:p>
          <a:p>
            <a:r>
              <a:rPr lang="ru-RU" b="1" dirty="0">
                <a:solidFill>
                  <a:schemeClr val="tx1"/>
                </a:solidFill>
              </a:rPr>
              <a:t>2) распашка земель вдоль склонов</a:t>
            </a:r>
          </a:p>
          <a:p>
            <a:r>
              <a:rPr lang="ru-RU" b="1" dirty="0">
                <a:solidFill>
                  <a:schemeClr val="tx1"/>
                </a:solidFill>
              </a:rPr>
              <a:t>3) создание полезащитных лесополос в степной зоне</a:t>
            </a:r>
          </a:p>
          <a:p>
            <a:r>
              <a:rPr lang="ru-RU" b="1" dirty="0">
                <a:solidFill>
                  <a:schemeClr val="tx1"/>
                </a:solidFill>
              </a:rPr>
              <a:t>4) избыточное орошение в засушливых районах</a:t>
            </a:r>
          </a:p>
          <a:p>
            <a:r>
              <a:rPr lang="ru-RU" b="1" dirty="0">
                <a:solidFill>
                  <a:schemeClr val="tx1"/>
                </a:solidFill>
              </a:rPr>
              <a:t>5) извлечение одного компонента при переработке полиметаллических руд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00211" y="3598266"/>
            <a:ext cx="5911525" cy="30995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dk1"/>
                </a:solidFill>
              </a:rPr>
              <a:t>4.Выберите </a:t>
            </a:r>
            <a:r>
              <a:rPr lang="ru-RU" b="1" dirty="0">
                <a:solidFill>
                  <a:schemeClr val="dk1"/>
                </a:solidFill>
              </a:rPr>
              <a:t>два примера </a:t>
            </a:r>
            <a:r>
              <a:rPr lang="ru-RU" b="1" u="sng" dirty="0">
                <a:solidFill>
                  <a:schemeClr val="dk1"/>
                </a:solidFill>
              </a:rPr>
              <a:t>рационального природопользования.</a:t>
            </a:r>
          </a:p>
          <a:p>
            <a:r>
              <a:rPr lang="ru-RU" b="1" dirty="0">
                <a:solidFill>
                  <a:schemeClr val="dk1"/>
                </a:solidFill>
              </a:rPr>
              <a:t> </a:t>
            </a:r>
          </a:p>
          <a:p>
            <a:r>
              <a:rPr lang="ru-RU" b="1" dirty="0">
                <a:solidFill>
                  <a:schemeClr val="dk1"/>
                </a:solidFill>
              </a:rPr>
              <a:t>1) строительство ГЭС на равнинных реках</a:t>
            </a:r>
          </a:p>
          <a:p>
            <a:r>
              <a:rPr lang="ru-RU" b="1" dirty="0">
                <a:solidFill>
                  <a:schemeClr val="dk1"/>
                </a:solidFill>
              </a:rPr>
              <a:t>2) осушение болот в верховьях малых рек</a:t>
            </a:r>
          </a:p>
          <a:p>
            <a:r>
              <a:rPr lang="ru-RU" b="1" dirty="0">
                <a:solidFill>
                  <a:schemeClr val="dk1"/>
                </a:solidFill>
              </a:rPr>
              <a:t>3) рекультивация земель в районах добычи угля</a:t>
            </a:r>
          </a:p>
          <a:p>
            <a:r>
              <a:rPr lang="ru-RU" b="1" dirty="0">
                <a:solidFill>
                  <a:schemeClr val="dk1"/>
                </a:solidFill>
              </a:rPr>
              <a:t>4) распашка земель вдоль склонов</a:t>
            </a:r>
          </a:p>
          <a:p>
            <a:r>
              <a:rPr lang="ru-RU" b="1" dirty="0">
                <a:solidFill>
                  <a:schemeClr val="dk1"/>
                </a:solidFill>
              </a:rPr>
              <a:t>5) заготовка древесины с последующими посадками леса</a:t>
            </a:r>
          </a:p>
        </p:txBody>
      </p:sp>
    </p:spTree>
    <p:extLst>
      <p:ext uri="{BB962C8B-B14F-4D97-AF65-F5344CB8AC3E}">
        <p14:creationId xmlns:p14="http://schemas.microsoft.com/office/powerpoint/2010/main" val="129383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00" y="0"/>
            <a:ext cx="665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Задание 15 Влияние </a:t>
            </a:r>
            <a:r>
              <a:rPr lang="ru-RU" b="1" dirty="0"/>
              <a:t>деятельности человека в природе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625180"/>
              </p:ext>
            </p:extLst>
          </p:nvPr>
        </p:nvGraphicFramePr>
        <p:xfrm>
          <a:off x="281351" y="369332"/>
          <a:ext cx="11734802" cy="6545553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5867401"/>
                <a:gridCol w="5867401"/>
              </a:tblGrid>
              <a:tr h="3162273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1.Выберите два варианта ответа. Уменьшению выбросов в атмосферу </a:t>
                      </a:r>
                      <a:r>
                        <a:rPr lang="ru-RU" sz="18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углекислого газа способствует: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1) развитие ветровой и солнечной энергетики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сокращение площади тропических лесов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3) ограничение дальнейшего развития атомной энергетики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4) перевод тепловых электростанций с каменного угля на природный газ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5) строительство новых ГРЭС в малонаселённых районах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1622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313714" y="375807"/>
            <a:ext cx="5747657" cy="33898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2.Выберите </a:t>
            </a:r>
            <a:r>
              <a:rPr lang="ru-RU" b="1" dirty="0">
                <a:solidFill>
                  <a:schemeClr val="tx1"/>
                </a:solidFill>
              </a:rPr>
              <a:t>два варианта ответа. К образованию кислот в атмосфере и </a:t>
            </a:r>
            <a:r>
              <a:rPr lang="ru-RU" b="1" u="sng" dirty="0">
                <a:solidFill>
                  <a:schemeClr val="tx1"/>
                </a:solidFill>
              </a:rPr>
              <a:t>выпадению кислотных дождей ведет</a:t>
            </a:r>
            <a:r>
              <a:rPr lang="ru-RU" b="1" dirty="0">
                <a:solidFill>
                  <a:schemeClr val="tx1"/>
                </a:solidFill>
              </a:rPr>
              <a:t> прежде всего</a:t>
            </a:r>
          </a:p>
          <a:p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>
                <a:solidFill>
                  <a:schemeClr val="tx1"/>
                </a:solidFill>
              </a:rPr>
              <a:t>1) сжигание угля</a:t>
            </a:r>
          </a:p>
          <a:p>
            <a:r>
              <a:rPr lang="ru-RU" b="1" dirty="0">
                <a:solidFill>
                  <a:schemeClr val="tx1"/>
                </a:solidFill>
              </a:rPr>
              <a:t>2) внесение органических удобрений в почву</a:t>
            </a:r>
          </a:p>
          <a:p>
            <a:r>
              <a:rPr lang="ru-RU" b="1" dirty="0">
                <a:solidFill>
                  <a:schemeClr val="tx1"/>
                </a:solidFill>
              </a:rPr>
              <a:t>3) удобрение почв</a:t>
            </a:r>
          </a:p>
          <a:p>
            <a:r>
              <a:rPr lang="ru-RU" b="1" dirty="0">
                <a:solidFill>
                  <a:schemeClr val="tx1"/>
                </a:solidFill>
              </a:rPr>
              <a:t>4) создание свалок бытового мусора</a:t>
            </a:r>
          </a:p>
          <a:p>
            <a:r>
              <a:rPr lang="ru-RU" b="1" dirty="0">
                <a:solidFill>
                  <a:schemeClr val="tx1"/>
                </a:solidFill>
              </a:rPr>
              <a:t>5) работа предприятий цветной металлургии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2229" y="3678589"/>
            <a:ext cx="6008914" cy="320118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3.Что </a:t>
            </a:r>
            <a:r>
              <a:rPr lang="ru-RU" b="1" dirty="0">
                <a:solidFill>
                  <a:schemeClr val="tx1"/>
                </a:solidFill>
              </a:rPr>
              <a:t>из перечисленного может привести к </a:t>
            </a:r>
            <a:r>
              <a:rPr lang="ru-RU" b="1" u="sng" dirty="0">
                <a:solidFill>
                  <a:schemeClr val="tx1"/>
                </a:solidFill>
              </a:rPr>
              <a:t>образованию кислотных дождей</a:t>
            </a:r>
            <a:r>
              <a:rPr lang="ru-RU" b="1" dirty="0">
                <a:solidFill>
                  <a:schemeClr val="tx1"/>
                </a:solidFill>
              </a:rPr>
              <a:t>? Выберите два варианта ответа.</a:t>
            </a:r>
          </a:p>
          <a:p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>
                <a:solidFill>
                  <a:schemeClr val="tx1"/>
                </a:solidFill>
              </a:rPr>
              <a:t>1) перевод ТЭС с природного газа на каменный уголь</a:t>
            </a:r>
          </a:p>
          <a:p>
            <a:r>
              <a:rPr lang="ru-RU" b="1" dirty="0">
                <a:solidFill>
                  <a:schemeClr val="tx1"/>
                </a:solidFill>
              </a:rPr>
              <a:t>2) использование минеральных удобрений</a:t>
            </a:r>
          </a:p>
          <a:p>
            <a:r>
              <a:rPr lang="ru-RU" b="1" dirty="0">
                <a:solidFill>
                  <a:schemeClr val="tx1"/>
                </a:solidFill>
              </a:rPr>
              <a:t>3) осушение болот в долинах рек</a:t>
            </a:r>
          </a:p>
          <a:p>
            <a:r>
              <a:rPr lang="ru-RU" b="1" dirty="0">
                <a:solidFill>
                  <a:schemeClr val="tx1"/>
                </a:solidFill>
              </a:rPr>
              <a:t>4) массовая вырубка лесов</a:t>
            </a:r>
          </a:p>
          <a:p>
            <a:r>
              <a:rPr lang="ru-RU" b="1" dirty="0">
                <a:solidFill>
                  <a:schemeClr val="tx1"/>
                </a:solidFill>
              </a:rPr>
              <a:t>5) работа медеплавильного завода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48400" y="3678589"/>
            <a:ext cx="5812971" cy="317941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4.Какие </a:t>
            </a:r>
            <a:r>
              <a:rPr lang="ru-RU" b="1" dirty="0">
                <a:solidFill>
                  <a:schemeClr val="tx1"/>
                </a:solidFill>
              </a:rPr>
              <a:t>два из перечисленных видов хозяйственной деятельности человека способствуют предотвращению образования оврагов на склонах холмов в зоне </a:t>
            </a:r>
            <a:r>
              <a:rPr lang="ru-RU" b="1" dirty="0" err="1">
                <a:solidFill>
                  <a:schemeClr val="tx1"/>
                </a:solidFill>
              </a:rPr>
              <a:t>лесостепей</a:t>
            </a:r>
            <a:r>
              <a:rPr lang="ru-RU" b="1" dirty="0">
                <a:solidFill>
                  <a:schemeClr val="tx1"/>
                </a:solidFill>
              </a:rPr>
              <a:t> и степей?  1) высаживание деревьев и кустарников</a:t>
            </a:r>
          </a:p>
          <a:p>
            <a:r>
              <a:rPr lang="ru-RU" b="1" dirty="0">
                <a:solidFill>
                  <a:schemeClr val="tx1"/>
                </a:solidFill>
              </a:rPr>
              <a:t>2) выпас скота</a:t>
            </a:r>
          </a:p>
          <a:p>
            <a:r>
              <a:rPr lang="ru-RU" b="1" dirty="0">
                <a:solidFill>
                  <a:schemeClr val="tx1"/>
                </a:solidFill>
              </a:rPr>
              <a:t>3) продольная распашка территории</a:t>
            </a:r>
          </a:p>
          <a:p>
            <a:r>
              <a:rPr lang="ru-RU" b="1" dirty="0">
                <a:solidFill>
                  <a:schemeClr val="tx1"/>
                </a:solidFill>
              </a:rPr>
              <a:t>4) ограничение использования минеральных удобрений</a:t>
            </a:r>
          </a:p>
          <a:p>
            <a:r>
              <a:rPr lang="ru-RU" b="1" dirty="0">
                <a:solidFill>
                  <a:schemeClr val="tx1"/>
                </a:solidFill>
              </a:rPr>
              <a:t>5) террасирование склонов</a:t>
            </a:r>
          </a:p>
        </p:txBody>
      </p:sp>
    </p:spTree>
    <p:extLst>
      <p:ext uri="{BB962C8B-B14F-4D97-AF65-F5344CB8AC3E}">
        <p14:creationId xmlns:p14="http://schemas.microsoft.com/office/powerpoint/2010/main" val="39175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3107" y="0"/>
            <a:ext cx="665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Задание 15 Влияние </a:t>
            </a:r>
            <a:r>
              <a:rPr lang="ru-RU" b="1" dirty="0"/>
              <a:t>деятельности человека в природе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313010"/>
              </p:ext>
            </p:extLst>
          </p:nvPr>
        </p:nvGraphicFramePr>
        <p:xfrm>
          <a:off x="128954" y="369332"/>
          <a:ext cx="11980984" cy="648866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990492"/>
                <a:gridCol w="5990492"/>
              </a:tblGrid>
              <a:tr h="3244334"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1.Какие два из перечисленных видов природных ресурсов относятся к </a:t>
                      </a:r>
                      <a:r>
                        <a:rPr lang="ru-RU" sz="1800" b="1" i="0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исчерпаемым</a:t>
                      </a:r>
                      <a:r>
                        <a:rPr lang="ru-RU" sz="1800" b="1" i="0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0" u="sng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возобновимым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рыбные ресурсы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каменный уголь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3) медные руды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4) энергия ветра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5) лесные ресурсы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2443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212114" y="369332"/>
            <a:ext cx="5979886" cy="32447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2.Какие </a:t>
            </a:r>
            <a:r>
              <a:rPr lang="ru-RU" b="1" dirty="0">
                <a:solidFill>
                  <a:schemeClr val="tx1"/>
                </a:solidFill>
              </a:rPr>
              <a:t>два из перечисленных природных ресурсов относятся к </a:t>
            </a:r>
            <a:r>
              <a:rPr lang="ru-RU" b="1" u="sng" dirty="0" err="1">
                <a:solidFill>
                  <a:schemeClr val="tx1"/>
                </a:solidFill>
              </a:rPr>
              <a:t>исчерпаемым</a:t>
            </a:r>
            <a:r>
              <a:rPr lang="ru-RU" b="1" u="sng" dirty="0">
                <a:solidFill>
                  <a:schemeClr val="tx1"/>
                </a:solidFill>
              </a:rPr>
              <a:t> </a:t>
            </a:r>
            <a:r>
              <a:rPr lang="ru-RU" b="1" u="sng" dirty="0" err="1">
                <a:solidFill>
                  <a:schemeClr val="tx1"/>
                </a:solidFill>
              </a:rPr>
              <a:t>невозобновимым</a:t>
            </a:r>
            <a:r>
              <a:rPr lang="ru-RU" b="1" dirty="0">
                <a:solidFill>
                  <a:schemeClr val="tx1"/>
                </a:solidFill>
              </a:rPr>
              <a:t>?  </a:t>
            </a:r>
          </a:p>
          <a:p>
            <a:r>
              <a:rPr lang="ru-RU" b="1" dirty="0">
                <a:solidFill>
                  <a:schemeClr val="tx1"/>
                </a:solidFill>
              </a:rPr>
              <a:t>1) каменный уголь</a:t>
            </a:r>
          </a:p>
          <a:p>
            <a:r>
              <a:rPr lang="ru-RU" b="1" dirty="0">
                <a:solidFill>
                  <a:schemeClr val="tx1"/>
                </a:solidFill>
              </a:rPr>
              <a:t>2) лесные</a:t>
            </a:r>
          </a:p>
          <a:p>
            <a:r>
              <a:rPr lang="ru-RU" b="1" dirty="0">
                <a:solidFill>
                  <a:schemeClr val="tx1"/>
                </a:solidFill>
              </a:rPr>
              <a:t>3) почвенные</a:t>
            </a:r>
          </a:p>
          <a:p>
            <a:r>
              <a:rPr lang="ru-RU" b="1" dirty="0">
                <a:solidFill>
                  <a:schemeClr val="tx1"/>
                </a:solidFill>
              </a:rPr>
              <a:t>4) энергия приливов</a:t>
            </a:r>
          </a:p>
          <a:p>
            <a:r>
              <a:rPr lang="ru-RU" b="1" dirty="0">
                <a:solidFill>
                  <a:schemeClr val="tx1"/>
                </a:solidFill>
              </a:rPr>
              <a:t>5) железные руды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1600" y="3613275"/>
            <a:ext cx="6110514" cy="32447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3.Какие </a:t>
            </a:r>
            <a:r>
              <a:rPr lang="ru-RU" b="1" dirty="0">
                <a:solidFill>
                  <a:schemeClr val="tx1"/>
                </a:solidFill>
              </a:rPr>
              <a:t>два из перечисленных природных ресурсов относятся к </a:t>
            </a:r>
            <a:r>
              <a:rPr lang="ru-RU" b="1" u="sng" dirty="0">
                <a:solidFill>
                  <a:schemeClr val="tx1"/>
                </a:solidFill>
              </a:rPr>
              <a:t>неисчерпаемым</a:t>
            </a:r>
            <a:r>
              <a:rPr lang="ru-RU" b="1" dirty="0">
                <a:solidFill>
                  <a:schemeClr val="tx1"/>
                </a:solidFill>
              </a:rPr>
              <a:t>? </a:t>
            </a:r>
          </a:p>
          <a:p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>
                <a:solidFill>
                  <a:schemeClr val="tx1"/>
                </a:solidFill>
              </a:rPr>
              <a:t>1) почвенные</a:t>
            </a:r>
          </a:p>
          <a:p>
            <a:r>
              <a:rPr lang="ru-RU" b="1" dirty="0">
                <a:solidFill>
                  <a:schemeClr val="tx1"/>
                </a:solidFill>
              </a:rPr>
              <a:t>2) нефть</a:t>
            </a:r>
          </a:p>
          <a:p>
            <a:r>
              <a:rPr lang="ru-RU" b="1" dirty="0">
                <a:solidFill>
                  <a:schemeClr val="tx1"/>
                </a:solidFill>
              </a:rPr>
              <a:t>3) энергия приливов</a:t>
            </a:r>
          </a:p>
          <a:p>
            <a:r>
              <a:rPr lang="ru-RU" b="1" dirty="0">
                <a:solidFill>
                  <a:schemeClr val="tx1"/>
                </a:solidFill>
              </a:rPr>
              <a:t>4) торф</a:t>
            </a:r>
          </a:p>
          <a:p>
            <a:r>
              <a:rPr lang="ru-RU" b="1" dirty="0">
                <a:solidFill>
                  <a:schemeClr val="tx1"/>
                </a:solidFill>
              </a:rPr>
              <a:t>5) солнечная энергия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12114" y="3613275"/>
            <a:ext cx="5834743" cy="32439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</a:rPr>
              <a:t>4.Какие </a:t>
            </a:r>
            <a:r>
              <a:rPr lang="ru-RU" b="1" dirty="0">
                <a:solidFill>
                  <a:schemeClr val="tx1"/>
                </a:solidFill>
              </a:rPr>
              <a:t>два из перечисленных видов природных ресурсов относится к </a:t>
            </a:r>
            <a:r>
              <a:rPr lang="ru-RU" b="1" u="sng" dirty="0" err="1">
                <a:solidFill>
                  <a:schemeClr val="tx1"/>
                </a:solidFill>
              </a:rPr>
              <a:t>исчерпаемым</a:t>
            </a:r>
            <a:r>
              <a:rPr lang="ru-RU" b="1" u="sng" dirty="0">
                <a:solidFill>
                  <a:schemeClr val="tx1"/>
                </a:solidFill>
              </a:rPr>
              <a:t> </a:t>
            </a:r>
            <a:r>
              <a:rPr lang="ru-RU" b="1" u="sng" dirty="0" err="1">
                <a:solidFill>
                  <a:schemeClr val="tx1"/>
                </a:solidFill>
              </a:rPr>
              <a:t>невозобновимым</a:t>
            </a:r>
            <a:r>
              <a:rPr lang="ru-RU" b="1" dirty="0">
                <a:solidFill>
                  <a:schemeClr val="tx1"/>
                </a:solidFill>
              </a:rPr>
              <a:t>?</a:t>
            </a:r>
          </a:p>
          <a:p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r>
              <a:rPr lang="ru-RU" b="1" dirty="0">
                <a:solidFill>
                  <a:schemeClr val="tx1"/>
                </a:solidFill>
              </a:rPr>
              <a:t>1) лесные ресурсы</a:t>
            </a:r>
          </a:p>
          <a:p>
            <a:r>
              <a:rPr lang="ru-RU" b="1" dirty="0">
                <a:solidFill>
                  <a:schemeClr val="tx1"/>
                </a:solidFill>
              </a:rPr>
              <a:t>2) нефть</a:t>
            </a:r>
          </a:p>
          <a:p>
            <a:r>
              <a:rPr lang="ru-RU" b="1" dirty="0">
                <a:solidFill>
                  <a:schemeClr val="tx1"/>
                </a:solidFill>
              </a:rPr>
              <a:t>3) энергия солнца</a:t>
            </a:r>
          </a:p>
          <a:p>
            <a:r>
              <a:rPr lang="ru-RU" b="1" dirty="0">
                <a:solidFill>
                  <a:schemeClr val="tx1"/>
                </a:solidFill>
              </a:rPr>
              <a:t>4) каменный уголь</a:t>
            </a:r>
          </a:p>
          <a:p>
            <a:r>
              <a:rPr lang="ru-RU" b="1" dirty="0">
                <a:solidFill>
                  <a:schemeClr val="tx1"/>
                </a:solidFill>
              </a:rPr>
              <a:t>5) плодородие почвы</a:t>
            </a:r>
          </a:p>
        </p:txBody>
      </p:sp>
    </p:spTree>
    <p:extLst>
      <p:ext uri="{BB962C8B-B14F-4D97-AF65-F5344CB8AC3E}">
        <p14:creationId xmlns:p14="http://schemas.microsoft.com/office/powerpoint/2010/main" val="181788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334</Words>
  <Application>Microsoft Office PowerPoint</Application>
  <PresentationFormat>Широкоэкранный</PresentationFormat>
  <Paragraphs>119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Calibri</vt:lpstr>
      <vt:lpstr>Century Gothic</vt:lpstr>
      <vt:lpstr>Georgia</vt:lpstr>
      <vt:lpstr>Times New Roman</vt:lpstr>
      <vt:lpstr>Verdana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229</dc:creator>
  <cp:lastModifiedBy>229</cp:lastModifiedBy>
  <cp:revision>8</cp:revision>
  <dcterms:created xsi:type="dcterms:W3CDTF">2022-02-05T07:54:47Z</dcterms:created>
  <dcterms:modified xsi:type="dcterms:W3CDTF">2022-04-05T03:36:31Z</dcterms:modified>
</cp:coreProperties>
</file>