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300" r:id="rId3"/>
    <p:sldId id="269" r:id="rId4"/>
    <p:sldId id="274" r:id="rId5"/>
    <p:sldId id="271" r:id="rId6"/>
    <p:sldId id="276" r:id="rId7"/>
    <p:sldId id="281" r:id="rId8"/>
    <p:sldId id="273" r:id="rId9"/>
    <p:sldId id="270" r:id="rId10"/>
    <p:sldId id="268" r:id="rId11"/>
    <p:sldId id="277" r:id="rId12"/>
    <p:sldId id="256" r:id="rId13"/>
    <p:sldId id="280" r:id="rId14"/>
    <p:sldId id="261" r:id="rId15"/>
    <p:sldId id="267" r:id="rId16"/>
    <p:sldId id="266" r:id="rId17"/>
    <p:sldId id="278" r:id="rId18"/>
    <p:sldId id="282" r:id="rId19"/>
    <p:sldId id="283" r:id="rId20"/>
    <p:sldId id="284" r:id="rId21"/>
    <p:sldId id="263" r:id="rId22"/>
    <p:sldId id="265" r:id="rId23"/>
    <p:sldId id="279" r:id="rId24"/>
    <p:sldId id="260" r:id="rId25"/>
    <p:sldId id="298" r:id="rId26"/>
    <p:sldId id="286" r:id="rId27"/>
    <p:sldId id="292" r:id="rId28"/>
    <p:sldId id="291" r:id="rId29"/>
    <p:sldId id="297" r:id="rId30"/>
    <p:sldId id="294" r:id="rId31"/>
    <p:sldId id="257" r:id="rId32"/>
    <p:sldId id="287" r:id="rId33"/>
    <p:sldId id="258" r:id="rId34"/>
    <p:sldId id="288" r:id="rId35"/>
    <p:sldId id="289" r:id="rId36"/>
    <p:sldId id="259" r:id="rId37"/>
    <p:sldId id="295" r:id="rId3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ДАВАЙТЕ </a:t>
            </a:r>
            <a:r>
              <a:rPr lang="ru-RU" b="1" dirty="0" smtClean="0">
                <a:solidFill>
                  <a:srgbClr val="002060"/>
                </a:solidFill>
              </a:rPr>
              <a:t>ПОВТОРИМ ОРФОГРАФИЮ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590800" cy="3657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1026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" y="2590800"/>
            <a:ext cx="2438400" cy="2438400"/>
          </a:xfrm>
          <a:prstGeom prst="rect">
            <a:avLst/>
          </a:prstGeom>
          <a:noFill/>
        </p:spPr>
      </p:pic>
      <p:pic>
        <p:nvPicPr>
          <p:cNvPr id="6" name="Содержимое 5" descr="Картинка из открытых источников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447800"/>
            <a:ext cx="4191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3000" y="5715000"/>
            <a:ext cx="7315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МАТЕРИАЛ К ЗАДАНИЯМ ЕГЭ ПОДОБРАН </a:t>
            </a:r>
            <a:r>
              <a:rPr lang="ru-RU" sz="2000" b="1" dirty="0" smtClean="0">
                <a:solidFill>
                  <a:srgbClr val="002060"/>
                </a:solidFill>
              </a:rPr>
              <a:t>Е.Г. МИЛОВОЙ,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УЧИТЕЛЕМ ГИМНАЗИИ № 205</a:t>
            </a:r>
            <a:endParaRPr lang="ru-RU" sz="20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990600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Укажите варианты ответов, в которых во всех словах одного ряда пропущена безударная гласная  определённого типа.                   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  Запишите номера ответов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562600"/>
          </a:xfrm>
          <a:ln w="28575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  <a:endParaRPr lang="ru-RU" sz="6400" dirty="0" smtClean="0"/>
          </a:p>
          <a:p>
            <a:pPr>
              <a:buNone/>
            </a:pPr>
            <a:r>
              <a:rPr lang="ru-RU" sz="7200" dirty="0" smtClean="0"/>
              <a:t>1 . Пропущена </a:t>
            </a:r>
            <a:r>
              <a:rPr lang="ru-RU" sz="7200" b="1" dirty="0" smtClean="0"/>
              <a:t>безударная непроверяемая </a:t>
            </a:r>
            <a:r>
              <a:rPr lang="ru-RU" sz="7200" dirty="0" smtClean="0"/>
              <a:t>гласная корня.. </a:t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1. документ, горизонтальный, аннотация </a:t>
            </a:r>
            <a:br>
              <a:rPr lang="ru-RU" sz="7200" dirty="0" smtClean="0"/>
            </a:br>
            <a:r>
              <a:rPr lang="ru-RU" sz="7200" dirty="0" smtClean="0"/>
              <a:t>2. расстегнуть, смотритель, отказаться </a:t>
            </a:r>
            <a:br>
              <a:rPr lang="ru-RU" sz="7200" dirty="0" smtClean="0"/>
            </a:br>
            <a:r>
              <a:rPr lang="ru-RU" sz="7200" dirty="0" smtClean="0"/>
              <a:t>3. патриот, гипербола, эксперимент </a:t>
            </a:r>
            <a:br>
              <a:rPr lang="ru-RU" sz="7200" dirty="0" smtClean="0"/>
            </a:br>
            <a:r>
              <a:rPr lang="ru-RU" sz="7200" dirty="0" smtClean="0"/>
              <a:t>4. полагать, палисадник, очертания </a:t>
            </a:r>
            <a:br>
              <a:rPr lang="ru-RU" sz="7200" dirty="0" smtClean="0"/>
            </a:br>
            <a:r>
              <a:rPr lang="ru-RU" sz="7200" dirty="0" smtClean="0"/>
              <a:t>5. костер, ресницы, ветеран </a:t>
            </a:r>
          </a:p>
          <a:p>
            <a:pPr>
              <a:buNone/>
            </a:pPr>
            <a:r>
              <a:rPr lang="ru-RU" sz="7200" dirty="0" smtClean="0"/>
              <a:t>2. Пропущена </a:t>
            </a:r>
            <a:r>
              <a:rPr lang="ru-RU" sz="7200" b="1" dirty="0" smtClean="0"/>
              <a:t>безударная проверяемая</a:t>
            </a:r>
            <a:r>
              <a:rPr lang="ru-RU" sz="7200" dirty="0" smtClean="0"/>
              <a:t> гласная корня. 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7200" dirty="0" smtClean="0"/>
              <a:t>1. Консервировать, привязаться, обороняться </a:t>
            </a:r>
            <a:br>
              <a:rPr lang="ru-RU" sz="7200" dirty="0" smtClean="0"/>
            </a:br>
            <a:r>
              <a:rPr lang="ru-RU" sz="7200" dirty="0" smtClean="0"/>
              <a:t>2. Ворсистый, сетевая, сторожка</a:t>
            </a:r>
          </a:p>
          <a:p>
            <a:pPr>
              <a:buNone/>
            </a:pPr>
            <a:r>
              <a:rPr lang="ru-RU" sz="7200" dirty="0" smtClean="0"/>
              <a:t>       3. Неисчерпаемый, сомневаться, преклоняться</a:t>
            </a:r>
          </a:p>
          <a:p>
            <a:r>
              <a:rPr lang="ru-RU" sz="7200" dirty="0" smtClean="0"/>
              <a:t> 4.Редколесье, оглавление, утомительный </a:t>
            </a:r>
            <a:br>
              <a:rPr lang="ru-RU" sz="7200" dirty="0" smtClean="0"/>
            </a:br>
            <a:r>
              <a:rPr lang="ru-RU" sz="7200" dirty="0" smtClean="0"/>
              <a:t>  5. Очарование, скрипучий, опоздание </a:t>
            </a:r>
          </a:p>
          <a:p>
            <a:pPr>
              <a:buNone/>
            </a:pPr>
            <a:endParaRPr lang="ru-RU" sz="4400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562600"/>
          </a:xfrm>
          <a:ln w="381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dirty="0" smtClean="0"/>
              <a:t>3 . Пропущена </a:t>
            </a:r>
            <a:r>
              <a:rPr lang="ru-RU" sz="7200" b="1" dirty="0" smtClean="0"/>
              <a:t>безударная чередующаяся</a:t>
            </a:r>
            <a:r>
              <a:rPr lang="ru-RU" sz="7200" dirty="0" smtClean="0"/>
              <a:t> гласная корня. </a:t>
            </a:r>
            <a:br>
              <a:rPr lang="ru-RU" sz="7200" dirty="0" smtClean="0"/>
            </a:b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       1. отмирающий, скачок, озарение </a:t>
            </a:r>
            <a:br>
              <a:rPr lang="ru-RU" sz="7200" dirty="0" smtClean="0"/>
            </a:br>
            <a:r>
              <a:rPr lang="ru-RU" sz="7200" dirty="0" smtClean="0"/>
              <a:t>2. помириться, загорелый, водоросли </a:t>
            </a:r>
            <a:br>
              <a:rPr lang="ru-RU" sz="7200" dirty="0" smtClean="0"/>
            </a:br>
            <a:r>
              <a:rPr lang="ru-RU" sz="7200" dirty="0" smtClean="0"/>
              <a:t>3. единение, абажур, смотритель </a:t>
            </a:r>
            <a:br>
              <a:rPr lang="ru-RU" sz="7200" dirty="0" smtClean="0"/>
            </a:br>
            <a:r>
              <a:rPr lang="ru-RU" sz="7200" dirty="0" smtClean="0"/>
              <a:t>4. скакуны, блестящий, поплавок </a:t>
            </a:r>
            <a:br>
              <a:rPr lang="ru-RU" sz="7200" dirty="0" smtClean="0"/>
            </a:br>
            <a:r>
              <a:rPr lang="ru-RU" sz="7200" dirty="0" smtClean="0"/>
              <a:t>5. поравняться, равнина, творение </a:t>
            </a:r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r>
              <a:rPr lang="ru-RU" sz="7200" dirty="0" smtClean="0"/>
              <a:t>4 .Пропущена </a:t>
            </a:r>
            <a:r>
              <a:rPr lang="ru-RU" sz="7200" b="1" dirty="0" smtClean="0"/>
              <a:t>безударная чередующаяся</a:t>
            </a:r>
            <a:r>
              <a:rPr lang="ru-RU" sz="7200" dirty="0" smtClean="0"/>
              <a:t> гласная корня. </a:t>
            </a:r>
          </a:p>
          <a:p>
            <a:pPr>
              <a:buNone/>
            </a:pP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1. полагать, эгоист, пловец </a:t>
            </a:r>
            <a:br>
              <a:rPr lang="ru-RU" sz="7200" dirty="0" smtClean="0"/>
            </a:br>
            <a:r>
              <a:rPr lang="ru-RU" sz="7200" dirty="0" smtClean="0"/>
              <a:t>2. зачинатель, подровнять, вычитать </a:t>
            </a:r>
            <a:br>
              <a:rPr lang="ru-RU" sz="7200" dirty="0" smtClean="0"/>
            </a:br>
            <a:r>
              <a:rPr lang="ru-RU" sz="7200" dirty="0" smtClean="0"/>
              <a:t>3. пригорел, гористый, приложение </a:t>
            </a:r>
            <a:br>
              <a:rPr lang="ru-RU" sz="7200" dirty="0" smtClean="0"/>
            </a:br>
            <a:r>
              <a:rPr lang="ru-RU" sz="7200" dirty="0" smtClean="0"/>
              <a:t>4. наклонился, опирался, скакуны </a:t>
            </a:r>
            <a:br>
              <a:rPr lang="ru-RU" sz="7200" dirty="0" smtClean="0"/>
            </a:br>
            <a:r>
              <a:rPr lang="ru-RU" sz="7200" dirty="0" smtClean="0"/>
              <a:t>5. зарница, вымочить, касательная 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1295400"/>
            <a:ext cx="5562600" cy="2057400"/>
          </a:xfrm>
          <a:ln w="38100">
            <a:solidFill>
              <a:srgbClr val="FF0000"/>
            </a:solidFill>
          </a:ln>
        </p:spPr>
        <p:txBody>
          <a:bodyPr/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Н или НН 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User\Documents\Елена\личный архив\картинки\визитки\мудра...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38200" y="19812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28575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dirty="0" smtClean="0"/>
              <a:t>Пишется </a:t>
            </a:r>
            <a:r>
              <a:rPr lang="ru-RU" sz="3600" b="1" dirty="0" smtClean="0">
                <a:solidFill>
                  <a:srgbClr val="FF0000"/>
                </a:solidFill>
              </a:rPr>
              <a:t>Н </a:t>
            </a:r>
            <a:r>
              <a:rPr lang="ru-RU" sz="3600" b="1" i="1" dirty="0" smtClean="0"/>
              <a:t>                     </a:t>
            </a:r>
            <a:r>
              <a:rPr lang="ru-RU" sz="3600" b="1" dirty="0" smtClean="0"/>
              <a:t>Пишется </a:t>
            </a:r>
            <a:r>
              <a:rPr lang="ru-RU" sz="3600" b="1" dirty="0" smtClean="0">
                <a:solidFill>
                  <a:srgbClr val="FF0000"/>
                </a:solidFill>
              </a:rPr>
              <a:t>НН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 w="28575"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1.</a:t>
            </a:r>
            <a:r>
              <a:rPr lang="ru-RU" dirty="0" smtClean="0"/>
              <a:t> В прилагательных без суффикса: </a:t>
            </a:r>
            <a:r>
              <a:rPr lang="ru-RU" i="1" dirty="0" smtClean="0"/>
              <a:t>зеле</a:t>
            </a:r>
            <a:r>
              <a:rPr lang="ru-RU" b="1" i="1" dirty="0" smtClean="0"/>
              <a:t>н</a:t>
            </a:r>
            <a:r>
              <a:rPr lang="ru-RU" i="1" dirty="0" smtClean="0"/>
              <a:t>ый, си</a:t>
            </a:r>
            <a:r>
              <a:rPr lang="ru-RU" b="1" i="1" dirty="0" smtClean="0"/>
              <a:t>н</a:t>
            </a:r>
            <a:r>
              <a:rPr lang="ru-RU" i="1" dirty="0" smtClean="0"/>
              <a:t>ий, румя</a:t>
            </a:r>
            <a:r>
              <a:rPr lang="ru-RU" b="1" i="1" dirty="0" smtClean="0"/>
              <a:t>н</a:t>
            </a:r>
            <a:r>
              <a:rPr lang="ru-RU" i="1" dirty="0" smtClean="0"/>
              <a:t>ый, сви</a:t>
            </a:r>
            <a:r>
              <a:rPr lang="ru-RU" b="1" i="1" dirty="0" smtClean="0"/>
              <a:t>н</a:t>
            </a:r>
            <a:r>
              <a:rPr lang="ru-RU" i="1" dirty="0" smtClean="0"/>
              <a:t>ой, ю</a:t>
            </a:r>
            <a:r>
              <a:rPr lang="ru-RU" b="1" i="1" dirty="0" smtClean="0"/>
              <a:t>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2.</a:t>
            </a:r>
            <a:r>
              <a:rPr lang="ru-RU" dirty="0" smtClean="0"/>
              <a:t> В прилагательных, образованных от существительных, с суффиксами </a:t>
            </a:r>
            <a:r>
              <a:rPr lang="ru-RU" b="1" i="1" dirty="0" smtClean="0"/>
              <a:t>-ан-, -</a:t>
            </a:r>
            <a:r>
              <a:rPr lang="ru-RU" b="1" i="1" dirty="0" err="1" smtClean="0"/>
              <a:t>ян</a:t>
            </a:r>
            <a:r>
              <a:rPr lang="ru-RU" b="1" i="1" dirty="0" smtClean="0"/>
              <a:t>-, -ин-</a:t>
            </a:r>
            <a:r>
              <a:rPr lang="ru-RU" dirty="0" smtClean="0"/>
              <a:t>: </a:t>
            </a:r>
            <a:r>
              <a:rPr lang="ru-RU" i="1" dirty="0" smtClean="0"/>
              <a:t>кож</a:t>
            </a:r>
            <a:r>
              <a:rPr lang="ru-RU" b="1" i="1" dirty="0" smtClean="0"/>
              <a:t>ан</a:t>
            </a:r>
            <a:r>
              <a:rPr lang="ru-RU" i="1" dirty="0" smtClean="0"/>
              <a:t>ый, полотн</a:t>
            </a:r>
            <a:r>
              <a:rPr lang="ru-RU" b="1" i="1" dirty="0" smtClean="0"/>
              <a:t>ян</a:t>
            </a:r>
            <a:r>
              <a:rPr lang="ru-RU" i="1" dirty="0" smtClean="0"/>
              <a:t>ый, ут</a:t>
            </a:r>
            <a:r>
              <a:rPr lang="ru-RU" b="1" i="1" dirty="0" smtClean="0"/>
              <a:t>ин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  <a:r>
              <a:rPr lang="ru-RU" b="1" dirty="0" smtClean="0"/>
              <a:t> Исключения:</a:t>
            </a:r>
            <a:r>
              <a:rPr lang="ru-RU" dirty="0" smtClean="0"/>
              <a:t> </a:t>
            </a:r>
            <a:r>
              <a:rPr lang="ru-RU" i="1" dirty="0" smtClean="0"/>
              <a:t>олов</a:t>
            </a:r>
            <a:r>
              <a:rPr lang="ru-RU" b="1" i="1" dirty="0" smtClean="0"/>
              <a:t>янн</a:t>
            </a:r>
            <a:r>
              <a:rPr lang="ru-RU" i="1" dirty="0" smtClean="0"/>
              <a:t>ый, дерев</a:t>
            </a:r>
            <a:r>
              <a:rPr lang="ru-RU" b="1" i="1" dirty="0" smtClean="0"/>
              <a:t>янн</a:t>
            </a:r>
            <a:r>
              <a:rPr lang="ru-RU" i="1" dirty="0" smtClean="0"/>
              <a:t>ый, стекл</a:t>
            </a:r>
            <a:r>
              <a:rPr lang="ru-RU" b="1" i="1" dirty="0" smtClean="0"/>
              <a:t>янн</a:t>
            </a:r>
            <a:r>
              <a:rPr lang="ru-RU" i="1" dirty="0" smtClean="0"/>
              <a:t>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3.</a:t>
            </a:r>
            <a:r>
              <a:rPr lang="ru-RU" dirty="0" smtClean="0"/>
              <a:t> В бесприставочных прилагательных </a:t>
            </a:r>
            <a:r>
              <a:rPr lang="ru-RU" i="1" dirty="0" smtClean="0"/>
              <a:t>ветр</a:t>
            </a:r>
            <a:r>
              <a:rPr lang="ru-RU" b="1" i="1" dirty="0" smtClean="0"/>
              <a:t>ен</a:t>
            </a:r>
            <a:r>
              <a:rPr lang="ru-RU" i="1" dirty="0" smtClean="0"/>
              <a:t>ый, масл</a:t>
            </a:r>
            <a:r>
              <a:rPr lang="ru-RU" b="1" i="1" dirty="0" smtClean="0"/>
              <a:t>ен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4.</a:t>
            </a:r>
            <a:r>
              <a:rPr lang="ru-RU" dirty="0" smtClean="0"/>
              <a:t> В словах: </a:t>
            </a:r>
            <a:r>
              <a:rPr lang="ru-RU" i="1" dirty="0" smtClean="0"/>
              <a:t>рья</a:t>
            </a:r>
            <a:r>
              <a:rPr lang="ru-RU" b="1" i="1" dirty="0" smtClean="0"/>
              <a:t>н</a:t>
            </a:r>
            <a:r>
              <a:rPr lang="ru-RU" i="1" dirty="0" smtClean="0"/>
              <a:t>ый, рдя</a:t>
            </a:r>
            <a:r>
              <a:rPr lang="ru-RU" b="1" i="1" dirty="0" smtClean="0"/>
              <a:t>н</a:t>
            </a:r>
            <a:r>
              <a:rPr lang="ru-RU" i="1" dirty="0" smtClean="0"/>
              <a:t>ый, пья</a:t>
            </a:r>
            <a:r>
              <a:rPr lang="ru-RU" b="1" i="1" dirty="0" smtClean="0"/>
              <a:t>н</a:t>
            </a:r>
            <a:r>
              <a:rPr lang="ru-RU" i="1" dirty="0" smtClean="0"/>
              <a:t>ый, пря</a:t>
            </a:r>
            <a:r>
              <a:rPr lang="ru-RU" b="1" i="1" dirty="0" smtClean="0"/>
              <a:t>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 w="28575">
            <a:solidFill>
              <a:srgbClr val="FF0000"/>
            </a:solidFill>
          </a:ln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1.</a:t>
            </a:r>
            <a:r>
              <a:rPr lang="ru-RU" dirty="0" smtClean="0"/>
              <a:t> В прилагательных, образованных от существительных на </a:t>
            </a:r>
            <a:r>
              <a:rPr lang="ru-RU" b="1" i="1" dirty="0" err="1" smtClean="0"/>
              <a:t>н</a:t>
            </a:r>
            <a:r>
              <a:rPr lang="ru-RU" dirty="0" smtClean="0"/>
              <a:t>, с помощью суффикса </a:t>
            </a:r>
            <a:r>
              <a:rPr lang="ru-RU" b="1" i="1" dirty="0" smtClean="0"/>
              <a:t>-</a:t>
            </a:r>
            <a:r>
              <a:rPr lang="ru-RU" b="1" i="1" dirty="0" err="1" smtClean="0"/>
              <a:t>н</a:t>
            </a:r>
            <a:r>
              <a:rPr lang="ru-RU" b="1" i="1" dirty="0" smtClean="0"/>
              <a:t>-</a:t>
            </a:r>
            <a:r>
              <a:rPr lang="ru-RU" dirty="0" smtClean="0"/>
              <a:t>: </a:t>
            </a:r>
            <a:r>
              <a:rPr lang="ru-RU" i="1" dirty="0" smtClean="0"/>
              <a:t>осе</a:t>
            </a:r>
            <a:r>
              <a:rPr lang="ru-RU" b="1" i="1" dirty="0" smtClean="0"/>
              <a:t>н</a:t>
            </a:r>
            <a:r>
              <a:rPr lang="ru-RU" i="1" dirty="0" smtClean="0"/>
              <a:t>ь → </a:t>
            </a:r>
            <a:r>
              <a:rPr lang="ru-RU" i="1" dirty="0" err="1" smtClean="0"/>
              <a:t>осе</a:t>
            </a:r>
            <a:r>
              <a:rPr lang="ru-RU" b="1" i="1" dirty="0" err="1" smtClean="0"/>
              <a:t>н-н</a:t>
            </a:r>
            <a:r>
              <a:rPr lang="ru-RU" i="1" dirty="0" err="1" smtClean="0"/>
              <a:t>-ий</a:t>
            </a:r>
            <a:r>
              <a:rPr lang="ru-RU" i="1" dirty="0" smtClean="0"/>
              <a:t>; </a:t>
            </a:r>
            <a:r>
              <a:rPr lang="ru-RU" i="1" dirty="0" err="1" smtClean="0"/>
              <a:t>дли</a:t>
            </a:r>
            <a:r>
              <a:rPr lang="ru-RU" b="1" i="1" dirty="0" err="1" smtClean="0"/>
              <a:t>н</a:t>
            </a:r>
            <a:r>
              <a:rPr lang="ru-RU" i="1" dirty="0" err="1" smtClean="0"/>
              <a:t>-а</a:t>
            </a:r>
            <a:r>
              <a:rPr lang="ru-RU" i="1" dirty="0" smtClean="0"/>
              <a:t> → </a:t>
            </a:r>
            <a:r>
              <a:rPr lang="ru-RU" i="1" dirty="0" err="1" smtClean="0"/>
              <a:t>дли</a:t>
            </a:r>
            <a:r>
              <a:rPr lang="ru-RU" b="1" i="1" dirty="0" err="1" smtClean="0"/>
              <a:t>н-н</a:t>
            </a:r>
            <a:r>
              <a:rPr lang="ru-RU" i="1" dirty="0" err="1" smtClean="0"/>
              <a:t>-ый</a:t>
            </a:r>
            <a:r>
              <a:rPr lang="ru-RU" dirty="0" smtClean="0"/>
              <a:t>.</a:t>
            </a:r>
          </a:p>
          <a:p>
            <a:endParaRPr lang="ru-RU" b="1" dirty="0" smtClean="0"/>
          </a:p>
          <a:p>
            <a:r>
              <a:rPr lang="ru-RU" b="1" dirty="0" smtClean="0"/>
              <a:t>2.</a:t>
            </a:r>
            <a:r>
              <a:rPr lang="ru-RU" dirty="0" smtClean="0"/>
              <a:t> В прилагательных, образованных от существительных, с суффиксами </a:t>
            </a:r>
            <a:r>
              <a:rPr lang="ru-RU" b="1" i="1" dirty="0" smtClean="0"/>
              <a:t>-</a:t>
            </a:r>
            <a:r>
              <a:rPr lang="ru-RU" b="1" i="1" dirty="0" err="1" smtClean="0"/>
              <a:t>енн</a:t>
            </a:r>
            <a:r>
              <a:rPr lang="ru-RU" b="1" i="1" dirty="0" smtClean="0"/>
              <a:t>-, -</a:t>
            </a:r>
            <a:r>
              <a:rPr lang="ru-RU" b="1" i="1" dirty="0" err="1" smtClean="0"/>
              <a:t>ённ</a:t>
            </a:r>
            <a:r>
              <a:rPr lang="ru-RU" b="1" i="1" dirty="0" smtClean="0"/>
              <a:t>-, -</a:t>
            </a:r>
            <a:r>
              <a:rPr lang="ru-RU" b="1" i="1" dirty="0" err="1" smtClean="0"/>
              <a:t>онн</a:t>
            </a:r>
            <a:r>
              <a:rPr lang="ru-RU" b="1" i="1" dirty="0" smtClean="0"/>
              <a:t>-</a:t>
            </a:r>
            <a:r>
              <a:rPr lang="ru-RU" dirty="0" smtClean="0"/>
              <a:t>: </a:t>
            </a:r>
            <a:r>
              <a:rPr lang="ru-RU" i="1" dirty="0" smtClean="0"/>
              <a:t>редакци</a:t>
            </a:r>
            <a:r>
              <a:rPr lang="ru-RU" b="1" i="1" dirty="0" smtClean="0"/>
              <a:t>онн</a:t>
            </a:r>
            <a:r>
              <a:rPr lang="ru-RU" i="1" dirty="0" smtClean="0"/>
              <a:t>ый, искусств</a:t>
            </a:r>
            <a:r>
              <a:rPr lang="ru-RU" b="1" i="1" dirty="0" smtClean="0"/>
              <a:t>енн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Исключения:</a:t>
            </a:r>
            <a:r>
              <a:rPr lang="ru-RU" dirty="0" smtClean="0"/>
              <a:t> </a:t>
            </a:r>
            <a:r>
              <a:rPr lang="ru-RU" i="1" dirty="0" smtClean="0"/>
              <a:t>смышл</a:t>
            </a:r>
            <a:r>
              <a:rPr lang="ru-RU" b="1" i="1" dirty="0" smtClean="0"/>
              <a:t>ён</a:t>
            </a:r>
            <a:r>
              <a:rPr lang="ru-RU" i="1" dirty="0" smtClean="0"/>
              <a:t>ый, ветр</a:t>
            </a:r>
            <a:r>
              <a:rPr lang="ru-RU" b="1" i="1" dirty="0" smtClean="0"/>
              <a:t>ен</a:t>
            </a:r>
            <a:r>
              <a:rPr lang="ru-RU" i="1" dirty="0" smtClean="0"/>
              <a:t>ый, масл</a:t>
            </a:r>
            <a:r>
              <a:rPr lang="ru-RU" b="1" i="1" dirty="0" smtClean="0"/>
              <a:t>ен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3.</a:t>
            </a:r>
            <a:r>
              <a:rPr lang="ru-RU" dirty="0" smtClean="0"/>
              <a:t> В приставочных прилагательных с корнем </a:t>
            </a:r>
            <a:r>
              <a:rPr lang="ru-RU" b="1" i="1" dirty="0" smtClean="0"/>
              <a:t>-</a:t>
            </a:r>
            <a:r>
              <a:rPr lang="ru-RU" b="1" i="1" dirty="0" err="1" smtClean="0"/>
              <a:t>ветр</a:t>
            </a:r>
            <a:r>
              <a:rPr lang="ru-RU" b="1" i="1" dirty="0" smtClean="0"/>
              <a:t>-, -</a:t>
            </a:r>
            <a:r>
              <a:rPr lang="ru-RU" b="1" i="1" dirty="0" err="1" smtClean="0"/>
              <a:t>масл</a:t>
            </a:r>
            <a:r>
              <a:rPr lang="ru-RU" b="1" i="1" dirty="0" smtClean="0"/>
              <a:t>-</a:t>
            </a:r>
            <a:r>
              <a:rPr lang="ru-RU" dirty="0" smtClean="0"/>
              <a:t> и суффиксом </a:t>
            </a:r>
            <a:r>
              <a:rPr lang="ru-RU" b="1" i="1" dirty="0" smtClean="0"/>
              <a:t>-</a:t>
            </a:r>
            <a:r>
              <a:rPr lang="ru-RU" b="1" i="1" dirty="0" err="1" smtClean="0"/>
              <a:t>енн</a:t>
            </a:r>
            <a:r>
              <a:rPr lang="ru-RU" b="1" i="1" dirty="0" smtClean="0"/>
              <a:t>-</a:t>
            </a:r>
            <a:r>
              <a:rPr lang="ru-RU" dirty="0" smtClean="0"/>
              <a:t>: </a:t>
            </a:r>
            <a:r>
              <a:rPr lang="ru-RU" b="1" i="1" dirty="0" smtClean="0"/>
              <a:t>без</a:t>
            </a:r>
            <a:r>
              <a:rPr lang="ru-RU" i="1" dirty="0" smtClean="0"/>
              <a:t>ветр</a:t>
            </a:r>
            <a:r>
              <a:rPr lang="ru-RU" b="1" i="1" dirty="0" smtClean="0"/>
              <a:t>енн</a:t>
            </a:r>
            <a:r>
              <a:rPr lang="ru-RU" i="1" dirty="0" smtClean="0"/>
              <a:t>ый, </a:t>
            </a:r>
            <a:r>
              <a:rPr lang="ru-RU" b="1" i="1" dirty="0" smtClean="0"/>
              <a:t>под</a:t>
            </a:r>
            <a:r>
              <a:rPr lang="ru-RU" i="1" dirty="0" smtClean="0"/>
              <a:t>ветр</a:t>
            </a:r>
            <a:r>
              <a:rPr lang="ru-RU" b="1" i="1" dirty="0" smtClean="0"/>
              <a:t>енн</a:t>
            </a:r>
            <a:r>
              <a:rPr lang="ru-RU" i="1" dirty="0" smtClean="0"/>
              <a:t>ый, промасл</a:t>
            </a:r>
            <a:r>
              <a:rPr lang="ru-RU" b="1" i="1" dirty="0" smtClean="0"/>
              <a:t>енн</a:t>
            </a:r>
            <a:r>
              <a:rPr lang="ru-RU" i="1" dirty="0" smtClean="0"/>
              <a:t>ый, </a:t>
            </a:r>
            <a:r>
              <a:rPr lang="ru-RU" b="1" i="1" dirty="0" smtClean="0"/>
              <a:t>за</a:t>
            </a:r>
            <a:r>
              <a:rPr lang="ru-RU" i="1" dirty="0" smtClean="0"/>
              <a:t>масл</a:t>
            </a:r>
            <a:r>
              <a:rPr lang="ru-RU" b="1" i="1" dirty="0" smtClean="0"/>
              <a:t>енн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4.</a:t>
            </a:r>
            <a:r>
              <a:rPr lang="ru-RU" dirty="0" smtClean="0"/>
              <a:t> В словах, образованных от разносклоняемых существительных на </a:t>
            </a:r>
            <a:r>
              <a:rPr lang="ru-RU" b="1" i="1" dirty="0" smtClean="0"/>
              <a:t>-мя</a:t>
            </a:r>
            <a:r>
              <a:rPr lang="ru-RU" dirty="0" smtClean="0"/>
              <a:t>: </a:t>
            </a:r>
            <a:r>
              <a:rPr lang="ru-RU" i="1" dirty="0" smtClean="0"/>
              <a:t>врем</a:t>
            </a:r>
            <a:r>
              <a:rPr lang="ru-RU" b="1" i="1" dirty="0" smtClean="0"/>
              <a:t>енн</a:t>
            </a:r>
            <a:r>
              <a:rPr lang="ru-RU" i="1" dirty="0" smtClean="0"/>
              <a:t>ый, плем</a:t>
            </a:r>
            <a:r>
              <a:rPr lang="ru-RU" b="1" i="1" dirty="0" smtClean="0"/>
              <a:t>енн</a:t>
            </a:r>
            <a:r>
              <a:rPr lang="ru-RU" i="1" dirty="0" smtClean="0"/>
              <a:t>ой, стрем</a:t>
            </a:r>
            <a:r>
              <a:rPr lang="ru-RU" b="1" i="1" dirty="0" smtClean="0"/>
              <a:t>енн</a:t>
            </a:r>
            <a:r>
              <a:rPr lang="ru-RU" i="1" dirty="0" smtClean="0"/>
              <a:t>ой, безым</a:t>
            </a:r>
            <a:r>
              <a:rPr lang="ru-RU" b="1" i="1" dirty="0" smtClean="0"/>
              <a:t>янн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zen_doc/1542444/pub_5d5a92b61ee34f00ad7a1a0a_5d65945f80879d00ad9cb3d0/scale_12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153400" cy="59435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 ещё о Н или НН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  <a:ln w="38100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- если существительное образовано от прилагательного, имеющего Н (в том числе и в словах исключениях):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маслЕН-ица</a:t>
            </a:r>
            <a:r>
              <a:rPr lang="ru-RU" dirty="0" smtClean="0"/>
              <a:t> (</a:t>
            </a:r>
            <a:r>
              <a:rPr lang="ru-RU" dirty="0" err="1" smtClean="0"/>
              <a:t>маслЕНый</a:t>
            </a:r>
            <a:r>
              <a:rPr lang="ru-RU" dirty="0" smtClean="0"/>
              <a:t>), </a:t>
            </a:r>
            <a:r>
              <a:rPr lang="ru-RU" dirty="0" err="1" smtClean="0"/>
              <a:t>гостИН-ица</a:t>
            </a:r>
            <a:r>
              <a:rPr lang="ru-RU" dirty="0" smtClean="0"/>
              <a:t> (</a:t>
            </a:r>
            <a:r>
              <a:rPr lang="ru-RU" dirty="0" err="1" smtClean="0"/>
              <a:t>гостИНый</a:t>
            </a:r>
            <a:r>
              <a:rPr lang="ru-RU" dirty="0" smtClean="0"/>
              <a:t>), </a:t>
            </a:r>
            <a:r>
              <a:rPr lang="ru-RU" dirty="0" err="1" smtClean="0"/>
              <a:t>коноплЯН-ик</a:t>
            </a:r>
            <a:r>
              <a:rPr lang="ru-RU" dirty="0" smtClean="0"/>
              <a:t> (</a:t>
            </a:r>
            <a:r>
              <a:rPr lang="ru-RU" dirty="0" err="1" smtClean="0"/>
              <a:t>коноплЯНый</a:t>
            </a:r>
            <a:r>
              <a:rPr lang="ru-RU" dirty="0" smtClean="0"/>
              <a:t>), </a:t>
            </a:r>
            <a:r>
              <a:rPr lang="ru-RU" dirty="0" err="1" smtClean="0"/>
              <a:t>варЕН-ик</a:t>
            </a:r>
            <a:r>
              <a:rPr lang="ru-RU" dirty="0" smtClean="0"/>
              <a:t> (</a:t>
            </a:r>
            <a:r>
              <a:rPr lang="ru-RU" dirty="0" err="1" smtClean="0"/>
              <a:t>варЁНый</a:t>
            </a:r>
            <a:r>
              <a:rPr lang="ru-RU" dirty="0" smtClean="0"/>
              <a:t>), </a:t>
            </a:r>
            <a:r>
              <a:rPr lang="ru-RU" dirty="0" err="1" smtClean="0"/>
              <a:t>ветрЕН-ик</a:t>
            </a:r>
            <a:r>
              <a:rPr lang="ru-RU" dirty="0" smtClean="0"/>
              <a:t> (</a:t>
            </a:r>
            <a:r>
              <a:rPr lang="ru-RU" dirty="0" err="1" smtClean="0"/>
              <a:t>ветрЕНый</a:t>
            </a:r>
            <a:r>
              <a:rPr lang="ru-RU" dirty="0" smtClean="0"/>
              <a:t>), </a:t>
            </a:r>
            <a:r>
              <a:rPr lang="ru-RU" dirty="0" err="1" smtClean="0"/>
              <a:t>смышлЁН-ость</a:t>
            </a:r>
            <a:r>
              <a:rPr lang="ru-RU" dirty="0" smtClean="0"/>
              <a:t> (</a:t>
            </a:r>
            <a:r>
              <a:rPr lang="ru-RU" dirty="0" err="1" smtClean="0"/>
              <a:t>смышлЁНый</a:t>
            </a:r>
            <a:r>
              <a:rPr lang="ru-RU" dirty="0" smtClean="0"/>
              <a:t>);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FF0000"/>
                </a:solidFill>
              </a:rPr>
              <a:t>если существительное образовано от разносклоняемых существительных (на МЯ: имя, племя, семя и др.): </a:t>
            </a:r>
            <a:r>
              <a:rPr lang="ru-RU" dirty="0" err="1" smtClean="0">
                <a:solidFill>
                  <a:srgbClr val="FF0000"/>
                </a:solidFill>
              </a:rPr>
              <a:t>имеННой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племеННой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семеННой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>Слова-исключения </a:t>
            </a:r>
            <a:r>
              <a:rPr lang="ru-RU" dirty="0" err="1" smtClean="0"/>
              <a:t>олеНий</a:t>
            </a:r>
            <a:r>
              <a:rPr lang="ru-RU" dirty="0" smtClean="0"/>
              <a:t>, </a:t>
            </a:r>
            <a:r>
              <a:rPr lang="ru-RU" dirty="0" err="1" smtClean="0"/>
              <a:t>свиНой</a:t>
            </a:r>
            <a:r>
              <a:rPr lang="ru-RU" dirty="0" smtClean="0"/>
              <a:t>, </a:t>
            </a:r>
            <a:r>
              <a:rPr lang="ru-RU" dirty="0" err="1" smtClean="0"/>
              <a:t>бараНий</a:t>
            </a:r>
            <a:r>
              <a:rPr lang="ru-RU" dirty="0" smtClean="0"/>
              <a:t> и др. пишутся с одной Н, так как они образованы от существительных с основой на Н (корень: олень, свинья, баран и т.д.).</a:t>
            </a:r>
          </a:p>
          <a:p>
            <a:pPr>
              <a:buNone/>
            </a:pPr>
            <a:r>
              <a:rPr lang="ru-RU" dirty="0" smtClean="0"/>
              <a:t>Ещё исключения из правила: </a:t>
            </a:r>
            <a:r>
              <a:rPr lang="ru-RU" dirty="0" err="1" smtClean="0"/>
              <a:t>юНый</a:t>
            </a:r>
            <a:r>
              <a:rPr lang="ru-RU" dirty="0" smtClean="0"/>
              <a:t>, </a:t>
            </a:r>
            <a:r>
              <a:rPr lang="ru-RU" dirty="0" err="1" smtClean="0"/>
              <a:t>багряНый</a:t>
            </a:r>
            <a:r>
              <a:rPr lang="ru-RU" dirty="0" smtClean="0"/>
              <a:t>, </a:t>
            </a:r>
            <a:r>
              <a:rPr lang="ru-RU" dirty="0" err="1" smtClean="0"/>
              <a:t>пряНый</a:t>
            </a:r>
            <a:r>
              <a:rPr lang="ru-RU" dirty="0" smtClean="0"/>
              <a:t>, </a:t>
            </a:r>
            <a:r>
              <a:rPr lang="ru-RU" dirty="0" err="1" smtClean="0"/>
              <a:t>рдяНый</a:t>
            </a:r>
            <a:r>
              <a:rPr lang="ru-RU" dirty="0" smtClean="0"/>
              <a:t>, </a:t>
            </a:r>
            <a:r>
              <a:rPr lang="ru-RU" dirty="0" err="1" smtClean="0"/>
              <a:t>румяНый</a:t>
            </a:r>
            <a:r>
              <a:rPr lang="ru-RU" dirty="0" smtClean="0"/>
              <a:t>, </a:t>
            </a:r>
            <a:r>
              <a:rPr lang="ru-RU" dirty="0" err="1" smtClean="0"/>
              <a:t>сиНий</a:t>
            </a:r>
            <a:r>
              <a:rPr lang="ru-RU" dirty="0" smtClean="0"/>
              <a:t>, </a:t>
            </a:r>
            <a:r>
              <a:rPr lang="ru-RU" dirty="0" err="1" smtClean="0"/>
              <a:t>зелёНый</a:t>
            </a:r>
            <a:r>
              <a:rPr lang="ru-RU" dirty="0" smtClean="0"/>
              <a:t>, </a:t>
            </a:r>
            <a:r>
              <a:rPr lang="ru-RU" dirty="0" err="1" smtClean="0"/>
              <a:t>придаНое</a:t>
            </a:r>
            <a:r>
              <a:rPr lang="ru-RU" dirty="0" smtClean="0"/>
              <a:t>, </a:t>
            </a:r>
            <a:r>
              <a:rPr lang="ru-RU" dirty="0" err="1" smtClean="0"/>
              <a:t>посажёНый</a:t>
            </a:r>
            <a:r>
              <a:rPr lang="ru-RU" dirty="0" smtClean="0"/>
              <a:t> отец, </a:t>
            </a:r>
            <a:r>
              <a:rPr lang="ru-RU" dirty="0" err="1" smtClean="0"/>
              <a:t>назваНый</a:t>
            </a:r>
            <a:r>
              <a:rPr lang="ru-RU" dirty="0" smtClean="0"/>
              <a:t> брат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1.infourok.ru/uploads/ex/0827/0000a466-0a827ee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2" descr="https://ds01.infourok.ru/uploads/ex/0827/0000a466-0a827ee1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04800"/>
            <a:ext cx="8229599" cy="6172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81000"/>
            <a:ext cx="4038600" cy="5745163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1. Обозначьте строчку, где  пишется НН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1) </a:t>
            </a:r>
            <a:r>
              <a:rPr lang="ru-RU" sz="1600" dirty="0" err="1" smtClean="0"/>
              <a:t>Изране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солдат, подкова…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лошадь</a:t>
            </a:r>
          </a:p>
          <a:p>
            <a:pPr>
              <a:buNone/>
            </a:pPr>
            <a:r>
              <a:rPr lang="ru-RU" sz="1600" dirty="0" smtClean="0"/>
              <a:t>2) </a:t>
            </a:r>
            <a:r>
              <a:rPr lang="ru-RU" sz="1600" dirty="0" err="1" smtClean="0"/>
              <a:t>Реше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задача, краше…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забор</a:t>
            </a:r>
          </a:p>
          <a:p>
            <a:pPr>
              <a:buNone/>
            </a:pPr>
            <a:r>
              <a:rPr lang="ru-RU" sz="1600" dirty="0" smtClean="0"/>
              <a:t>3) </a:t>
            </a:r>
            <a:r>
              <a:rPr lang="ru-RU" sz="1600" dirty="0" err="1" smtClean="0"/>
              <a:t>Писа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портрет, коше…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луг</a:t>
            </a:r>
          </a:p>
          <a:p>
            <a:pPr>
              <a:buNone/>
            </a:pPr>
            <a:r>
              <a:rPr lang="ru-RU" sz="1600" dirty="0" smtClean="0"/>
              <a:t>4) Слома…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велосипед, жаре…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рыба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b="1" dirty="0" smtClean="0"/>
              <a:t>2. Обозначьте строчку, где  пишется НН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1) </a:t>
            </a:r>
            <a:r>
              <a:rPr lang="ru-RU" sz="1600" dirty="0" err="1" smtClean="0"/>
              <a:t>Подметё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пол, </a:t>
            </a:r>
            <a:r>
              <a:rPr lang="ru-RU" sz="1600" dirty="0" err="1" smtClean="0"/>
              <a:t>плетё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корзина</a:t>
            </a:r>
          </a:p>
          <a:p>
            <a:pPr>
              <a:buNone/>
            </a:pPr>
            <a:r>
              <a:rPr lang="ru-RU" sz="1600" dirty="0" smtClean="0"/>
              <a:t>2) Рва…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куртка, варё…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картофель</a:t>
            </a:r>
          </a:p>
          <a:p>
            <a:pPr>
              <a:buNone/>
            </a:pPr>
            <a:r>
              <a:rPr lang="ru-RU" sz="1600" dirty="0" smtClean="0"/>
              <a:t>3) </a:t>
            </a:r>
            <a:r>
              <a:rPr lang="ru-RU" sz="1600" dirty="0" err="1" smtClean="0"/>
              <a:t>Топлё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молоко, </a:t>
            </a:r>
            <a:r>
              <a:rPr lang="ru-RU" sz="1600" dirty="0" err="1" smtClean="0"/>
              <a:t>газирова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вода</a:t>
            </a:r>
          </a:p>
          <a:p>
            <a:pPr>
              <a:buNone/>
            </a:pPr>
            <a:r>
              <a:rPr lang="ru-RU" sz="1600" dirty="0" smtClean="0"/>
              <a:t>4) </a:t>
            </a:r>
            <a:r>
              <a:rPr lang="ru-RU" sz="1600" dirty="0" err="1" smtClean="0"/>
              <a:t>Высуше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растение, </a:t>
            </a:r>
            <a:r>
              <a:rPr lang="ru-RU" sz="1600" dirty="0" err="1" smtClean="0"/>
              <a:t>посеребрё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тарелка</a:t>
            </a:r>
          </a:p>
          <a:p>
            <a:pPr>
              <a:spcBef>
                <a:spcPts val="0"/>
              </a:spcBef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b="1" dirty="0" smtClean="0"/>
              <a:t>3. Обозначьте строчку, где  пишется НН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1) </a:t>
            </a:r>
            <a:r>
              <a:rPr lang="ru-RU" sz="1600" dirty="0" err="1" smtClean="0"/>
              <a:t>Замеше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тесто, </a:t>
            </a:r>
            <a:r>
              <a:rPr lang="ru-RU" sz="1600" dirty="0" err="1" smtClean="0"/>
              <a:t>рассея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семена</a:t>
            </a:r>
          </a:p>
          <a:p>
            <a:pPr>
              <a:buNone/>
            </a:pPr>
            <a:r>
              <a:rPr lang="ru-RU" sz="1600" dirty="0" smtClean="0"/>
              <a:t>2) Сушё…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ягода, пересоле…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суп</a:t>
            </a:r>
          </a:p>
          <a:p>
            <a:pPr>
              <a:buNone/>
            </a:pPr>
            <a:r>
              <a:rPr lang="ru-RU" sz="1600" dirty="0" smtClean="0"/>
              <a:t>3) </a:t>
            </a:r>
            <a:r>
              <a:rPr lang="ru-RU" sz="1600" dirty="0" err="1" smtClean="0"/>
              <a:t>Кова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железо, </a:t>
            </a:r>
            <a:r>
              <a:rPr lang="ru-RU" sz="1600" dirty="0" err="1" smtClean="0"/>
              <a:t>раскалё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уголь</a:t>
            </a:r>
          </a:p>
          <a:p>
            <a:pPr>
              <a:buNone/>
            </a:pPr>
            <a:r>
              <a:rPr lang="ru-RU" sz="1600" dirty="0" smtClean="0"/>
              <a:t>4) </a:t>
            </a:r>
            <a:r>
              <a:rPr lang="ru-RU" sz="1600" dirty="0" err="1" smtClean="0"/>
              <a:t>Точё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карандаш, </a:t>
            </a:r>
            <a:r>
              <a:rPr lang="ru-RU" sz="1600" dirty="0" err="1" smtClean="0"/>
              <a:t>наполне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ведро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81000"/>
            <a:ext cx="4038600" cy="5745163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144000">
              <a:spcBef>
                <a:spcPts val="0"/>
              </a:spcBef>
              <a:buNone/>
            </a:pPr>
            <a:r>
              <a:rPr lang="ru-RU" sz="1600" b="1" dirty="0" smtClean="0"/>
              <a:t>4. Обозначьте строчку, где  пишется Н</a:t>
            </a:r>
            <a:endParaRPr lang="ru-RU" sz="1600" dirty="0" smtClean="0"/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1) </a:t>
            </a:r>
            <a:r>
              <a:rPr lang="ru-RU" sz="1600" dirty="0" err="1" smtClean="0"/>
              <a:t>Солё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в бочке помидоры, </a:t>
            </a:r>
            <a:r>
              <a:rPr lang="ru-RU" sz="1600" dirty="0" err="1" smtClean="0"/>
              <a:t>Жёва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листок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2) Жаре…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мясо, </a:t>
            </a:r>
            <a:r>
              <a:rPr lang="ru-RU" sz="1600" dirty="0" err="1" smtClean="0"/>
              <a:t>высуше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бельё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3) Ноше..</a:t>
            </a:r>
            <a:r>
              <a:rPr lang="ru-RU" sz="1600" dirty="0" err="1" smtClean="0"/>
              <a:t>ое</a:t>
            </a:r>
            <a:r>
              <a:rPr lang="ru-RU" sz="1600" dirty="0" smtClean="0"/>
              <a:t> платье, </a:t>
            </a:r>
            <a:r>
              <a:rPr lang="ru-RU" sz="1600" dirty="0" err="1" smtClean="0"/>
              <a:t>кипячё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молоко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4) </a:t>
            </a:r>
            <a:r>
              <a:rPr lang="ru-RU" sz="1600" dirty="0" err="1" smtClean="0"/>
              <a:t>Окружё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лесом, </a:t>
            </a:r>
            <a:r>
              <a:rPr lang="ru-RU" sz="1600" dirty="0" err="1" smtClean="0"/>
              <a:t>лакирова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мебель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 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b="1" dirty="0" smtClean="0"/>
              <a:t>5. Обозначьте строчку, где  пишется Н</a:t>
            </a:r>
            <a:endParaRPr lang="ru-RU" sz="1600" dirty="0" smtClean="0"/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1) </a:t>
            </a:r>
            <a:r>
              <a:rPr lang="ru-RU" sz="1600" dirty="0" err="1" smtClean="0"/>
              <a:t>Заплака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глаза, просмотре…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фильм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2) </a:t>
            </a:r>
            <a:r>
              <a:rPr lang="ru-RU" sz="1600" dirty="0" err="1" smtClean="0"/>
              <a:t>Исправле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работа,  </a:t>
            </a:r>
            <a:r>
              <a:rPr lang="ru-RU" sz="1600" dirty="0" err="1" smtClean="0"/>
              <a:t>изображё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фигуры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3) Краше…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забор, </a:t>
            </a:r>
            <a:r>
              <a:rPr lang="ru-RU" sz="1600" dirty="0" err="1" smtClean="0"/>
              <a:t>чита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книга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4) </a:t>
            </a:r>
            <a:r>
              <a:rPr lang="ru-RU" sz="1600" dirty="0" err="1" smtClean="0"/>
              <a:t>Размеше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краски, </a:t>
            </a:r>
            <a:r>
              <a:rPr lang="ru-RU" sz="1600" dirty="0" err="1" smtClean="0"/>
              <a:t>перепечата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материал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 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b="1" dirty="0" smtClean="0"/>
              <a:t>6. Обозначьте строчку, где  пишется Н</a:t>
            </a:r>
            <a:endParaRPr lang="ru-RU" sz="1600" dirty="0" smtClean="0"/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1) </a:t>
            </a:r>
            <a:r>
              <a:rPr lang="ru-RU" sz="1600" dirty="0" err="1" smtClean="0"/>
              <a:t>Организова</a:t>
            </a:r>
            <a:r>
              <a:rPr lang="ru-RU" sz="1600" dirty="0" smtClean="0"/>
              <a:t>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экскурсия, </a:t>
            </a:r>
            <a:r>
              <a:rPr lang="ru-RU" sz="1600" dirty="0" err="1" smtClean="0"/>
              <a:t>построе</a:t>
            </a:r>
            <a:r>
              <a:rPr lang="ru-RU" sz="1600" dirty="0" smtClean="0"/>
              <a:t>…</a:t>
            </a:r>
            <a:r>
              <a:rPr lang="ru-RU" sz="1600" dirty="0" err="1" smtClean="0"/>
              <a:t>ое</a:t>
            </a:r>
            <a:r>
              <a:rPr lang="ru-RU" sz="1600" dirty="0" smtClean="0"/>
              <a:t> здание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2) </a:t>
            </a:r>
            <a:r>
              <a:rPr lang="ru-RU" sz="1600" dirty="0" err="1" smtClean="0"/>
              <a:t>Развея</a:t>
            </a:r>
            <a:r>
              <a:rPr lang="ru-RU" sz="1600" dirty="0" smtClean="0"/>
              <a:t>…</a:t>
            </a:r>
            <a:r>
              <a:rPr lang="ru-RU" sz="1600" dirty="0" err="1" smtClean="0"/>
              <a:t>ые</a:t>
            </a:r>
            <a:r>
              <a:rPr lang="ru-RU" sz="1600" dirty="0" smtClean="0"/>
              <a:t> ветром, </a:t>
            </a:r>
            <a:r>
              <a:rPr lang="ru-RU" sz="1600" dirty="0" err="1" smtClean="0"/>
              <a:t>услыша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шорох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3) </a:t>
            </a:r>
            <a:r>
              <a:rPr lang="ru-RU" sz="1600" dirty="0" err="1" smtClean="0"/>
              <a:t>Асфальтирова</a:t>
            </a:r>
            <a:r>
              <a:rPr lang="ru-RU" sz="1600" dirty="0" smtClean="0"/>
              <a:t>…</a:t>
            </a:r>
            <a:r>
              <a:rPr lang="ru-RU" sz="1600" dirty="0" err="1" smtClean="0"/>
              <a:t>ый</a:t>
            </a:r>
            <a:r>
              <a:rPr lang="ru-RU" sz="1600" dirty="0" smtClean="0"/>
              <a:t>, среза…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ветка</a:t>
            </a:r>
          </a:p>
          <a:p>
            <a:pPr marL="144000">
              <a:spcBef>
                <a:spcPts val="0"/>
              </a:spcBef>
              <a:buNone/>
            </a:pPr>
            <a:r>
              <a:rPr lang="ru-RU" sz="1600" dirty="0" smtClean="0"/>
              <a:t>4) Рва…</a:t>
            </a:r>
            <a:r>
              <a:rPr lang="ru-RU" sz="1600" dirty="0" err="1" smtClean="0"/>
              <a:t>ая</a:t>
            </a:r>
            <a:r>
              <a:rPr lang="ru-RU" sz="1600" dirty="0" smtClean="0"/>
              <a:t> рана, пиле…</a:t>
            </a:r>
            <a:r>
              <a:rPr lang="ru-RU" sz="1600" dirty="0" err="1" smtClean="0"/>
              <a:t>ый</a:t>
            </a:r>
            <a:r>
              <a:rPr lang="ru-RU" sz="1600" dirty="0" smtClean="0"/>
              <a:t> лес</a:t>
            </a:r>
          </a:p>
          <a:p>
            <a:pPr marL="144000">
              <a:spcBef>
                <a:spcPts val="0"/>
              </a:spcBef>
            </a:pPr>
            <a:endParaRPr lang="ru-RU" sz="1600" dirty="0" smtClean="0"/>
          </a:p>
          <a:p>
            <a:pPr marL="144000">
              <a:spcBef>
                <a:spcPts val="0"/>
              </a:spcBef>
            </a:pPr>
            <a:endParaRPr lang="ru-RU" sz="1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274638"/>
            <a:ext cx="5486400" cy="48307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– </a:t>
            </a:r>
            <a:r>
              <a:rPr lang="ru-RU" b="1" i="1" dirty="0" smtClean="0">
                <a:solidFill>
                  <a:srgbClr val="FF0000"/>
                </a:solidFill>
              </a:rPr>
              <a:t>слитно или раздельно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38200" y="198120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" y="228600"/>
            <a:ext cx="8267700" cy="62483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7391400" cy="47243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3200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4800" y="3505200"/>
            <a:ext cx="8534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Здесь собраны достаточно трудные разделы орфографии.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Повторите правила, разберите алгоритмы и выполните упражнения.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Постарайтесь заглядывать в словарь или в учебник, если  испытаете затруднения.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7619999" cy="5410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Не с причастиями пишется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  <a:ln w="381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9600" dirty="0" smtClean="0"/>
              <a:t>РАЗДЕЛЬНО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4040188" cy="3687763"/>
          </a:xfrm>
          <a:ln w="38100"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pPr marL="457200" indent="-457200">
              <a:buNone/>
            </a:pPr>
            <a:r>
              <a:rPr lang="ru-RU" dirty="0" smtClean="0"/>
              <a:t>1. С </a:t>
            </a:r>
            <a:r>
              <a:rPr lang="ru-RU" sz="2600" dirty="0" smtClean="0"/>
              <a:t>краткими</a:t>
            </a:r>
            <a:r>
              <a:rPr lang="ru-RU" dirty="0" smtClean="0"/>
              <a:t> причастиями</a:t>
            </a:r>
          </a:p>
          <a:p>
            <a:pPr marL="457200" indent="-457200"/>
            <a:r>
              <a:rPr lang="ru-RU" i="1" dirty="0" smtClean="0">
                <a:solidFill>
                  <a:srgbClr val="7030A0"/>
                </a:solidFill>
              </a:rPr>
              <a:t>       Работа не проверена</a:t>
            </a:r>
          </a:p>
          <a:p>
            <a:pPr>
              <a:buNone/>
            </a:pPr>
            <a:r>
              <a:rPr lang="ru-RU" dirty="0" smtClean="0"/>
              <a:t>2. С </a:t>
            </a:r>
            <a:r>
              <a:rPr lang="ru-RU" sz="2600" dirty="0" smtClean="0"/>
              <a:t>полными</a:t>
            </a:r>
            <a:r>
              <a:rPr lang="ru-RU" dirty="0" smtClean="0"/>
              <a:t> причастиями, если есть </a:t>
            </a:r>
            <a:r>
              <a:rPr lang="ru-RU" sz="2600" dirty="0" smtClean="0"/>
              <a:t>зависимое слово</a:t>
            </a:r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Не проверенная вчера работа</a:t>
            </a:r>
          </a:p>
          <a:p>
            <a:pPr>
              <a:buNone/>
            </a:pPr>
            <a:r>
              <a:rPr lang="ru-RU" dirty="0" smtClean="0"/>
              <a:t>3.Есть противопоставление с </a:t>
            </a:r>
            <a:r>
              <a:rPr lang="ru-RU" sz="2600" dirty="0" smtClean="0"/>
              <a:t>союзом </a:t>
            </a:r>
            <a:r>
              <a:rPr lang="ru-RU" sz="2600" b="1" dirty="0" smtClean="0"/>
              <a:t>А</a:t>
            </a:r>
          </a:p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Не проверенная, а забытая работа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524000"/>
            <a:ext cx="4041775" cy="609600"/>
          </a:xfrm>
          <a:ln w="381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9600" dirty="0" smtClean="0"/>
              <a:t>СЛИТНО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3"/>
          </a:xfrm>
          <a:ln w="28575">
            <a:solidFill>
              <a:srgbClr val="FF0000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1. Без НЕ </a:t>
            </a:r>
            <a:r>
              <a:rPr lang="ru-RU" dirty="0" err="1" smtClean="0"/>
              <a:t>не</a:t>
            </a:r>
            <a:r>
              <a:rPr lang="ru-RU" dirty="0" smtClean="0"/>
              <a:t> употребляется</a:t>
            </a:r>
          </a:p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Недоумевающий ученик</a:t>
            </a:r>
          </a:p>
          <a:p>
            <a:pPr>
              <a:buNone/>
            </a:pPr>
            <a:r>
              <a:rPr lang="ru-RU" dirty="0" smtClean="0"/>
              <a:t>2. Нет зависимых слов и противопоставления с союзом </a:t>
            </a:r>
            <a:r>
              <a:rPr lang="ru-RU" b="1" dirty="0" smtClean="0"/>
              <a:t>А</a:t>
            </a:r>
          </a:p>
          <a:p>
            <a:r>
              <a:rPr lang="ru-RU" i="1" dirty="0" smtClean="0">
                <a:solidFill>
                  <a:srgbClr val="7030A0"/>
                </a:solidFill>
              </a:rPr>
              <a:t>Непроверенная работа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1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Давайте подумаем!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4038600" cy="6248400"/>
          </a:xfrm>
          <a:ln w="38100">
            <a:solidFill>
              <a:srgbClr val="FF0000"/>
            </a:solidFill>
          </a:ln>
        </p:spPr>
        <p:txBody>
          <a:bodyPr>
            <a:normAutofit fontScale="32500" lnSpcReduction="20000"/>
          </a:bodyPr>
          <a:lstStyle/>
          <a:p>
            <a:r>
              <a:rPr lang="ru-RU" sz="6200" b="1" dirty="0" smtClean="0">
                <a:solidFill>
                  <a:srgbClr val="FF0000"/>
                </a:solidFill>
              </a:rPr>
              <a:t>1 вариант</a:t>
            </a:r>
          </a:p>
          <a:p>
            <a:pPr>
              <a:buNone/>
            </a:pPr>
            <a:r>
              <a:rPr lang="ru-RU" sz="5500" b="1" dirty="0" smtClean="0"/>
              <a:t>По (не)зависящим от меня  причинам;</a:t>
            </a:r>
          </a:p>
          <a:p>
            <a:pPr>
              <a:buNone/>
            </a:pPr>
            <a:r>
              <a:rPr lang="ru-RU" sz="5500" b="1" dirty="0" smtClean="0"/>
              <a:t> (не)решаемая задача; </a:t>
            </a:r>
          </a:p>
          <a:p>
            <a:pPr>
              <a:buNone/>
            </a:pPr>
            <a:r>
              <a:rPr lang="ru-RU" sz="5500" b="1" dirty="0" smtClean="0"/>
              <a:t>трава (не)скошена;</a:t>
            </a:r>
          </a:p>
          <a:p>
            <a:pPr>
              <a:buNone/>
            </a:pPr>
            <a:r>
              <a:rPr lang="ru-RU" sz="5500" b="1" dirty="0" smtClean="0"/>
              <a:t> (не)убранное поле;</a:t>
            </a:r>
          </a:p>
          <a:p>
            <a:pPr>
              <a:buNone/>
            </a:pPr>
            <a:r>
              <a:rPr lang="ru-RU" sz="5500" b="1" dirty="0" smtClean="0"/>
              <a:t> никогда (не)знавшие страха; </a:t>
            </a:r>
          </a:p>
          <a:p>
            <a:pPr>
              <a:buNone/>
            </a:pPr>
            <a:r>
              <a:rPr lang="ru-RU" sz="5500" b="1" dirty="0" smtClean="0"/>
              <a:t>(не)струсивший  перед  схваткой; </a:t>
            </a:r>
          </a:p>
          <a:p>
            <a:pPr>
              <a:buNone/>
            </a:pPr>
            <a:r>
              <a:rPr lang="ru-RU" sz="5500" b="1" dirty="0" smtClean="0"/>
              <a:t>никем (не)исследованный вопрос; </a:t>
            </a:r>
          </a:p>
          <a:p>
            <a:pPr>
              <a:buNone/>
            </a:pPr>
            <a:r>
              <a:rPr lang="ru-RU" sz="5500" b="1" dirty="0" smtClean="0"/>
              <a:t>дорожки (не)расчищены; </a:t>
            </a:r>
          </a:p>
          <a:p>
            <a:pPr>
              <a:buNone/>
            </a:pPr>
            <a:r>
              <a:rPr lang="ru-RU" sz="5500" b="1" dirty="0" smtClean="0"/>
              <a:t>(не)подоспевшие вовремя на помощь; </a:t>
            </a:r>
          </a:p>
          <a:p>
            <a:pPr>
              <a:buNone/>
            </a:pPr>
            <a:r>
              <a:rPr lang="ru-RU" sz="5500" b="1" dirty="0" smtClean="0"/>
              <a:t>сочинение (не)написано; </a:t>
            </a:r>
          </a:p>
          <a:p>
            <a:pPr>
              <a:buNone/>
            </a:pPr>
            <a:r>
              <a:rPr lang="ru-RU" sz="5500" b="1" dirty="0" smtClean="0"/>
              <a:t>(не)исправленная работа по химии; </a:t>
            </a:r>
          </a:p>
          <a:p>
            <a:pPr>
              <a:buNone/>
            </a:pPr>
            <a:r>
              <a:rPr lang="ru-RU" sz="5500" b="1" dirty="0" smtClean="0"/>
              <a:t>вещи (не) собраны; </a:t>
            </a:r>
          </a:p>
          <a:p>
            <a:pPr>
              <a:buNone/>
            </a:pPr>
            <a:r>
              <a:rPr lang="ru-RU" sz="5500" b="1" dirty="0" smtClean="0"/>
              <a:t>(не)сданный тест  по истории;</a:t>
            </a:r>
          </a:p>
          <a:p>
            <a:pPr>
              <a:buNone/>
            </a:pPr>
            <a:r>
              <a:rPr lang="ru-RU" sz="5500" b="1" dirty="0" smtClean="0"/>
              <a:t> (не)</a:t>
            </a:r>
            <a:r>
              <a:rPr lang="ru-RU" sz="5500" b="1" dirty="0" err="1" smtClean="0"/>
              <a:t>доумевающий</a:t>
            </a:r>
            <a:r>
              <a:rPr lang="ru-RU" sz="5500" b="1" dirty="0" smtClean="0"/>
              <a:t> человек; </a:t>
            </a:r>
          </a:p>
          <a:p>
            <a:pPr>
              <a:buNone/>
            </a:pPr>
            <a:r>
              <a:rPr lang="ru-RU" sz="5500" b="1" dirty="0" smtClean="0"/>
              <a:t>тропинка (не)освещена;</a:t>
            </a:r>
          </a:p>
          <a:p>
            <a:pPr>
              <a:buNone/>
            </a:pPr>
            <a:r>
              <a:rPr lang="ru-RU" sz="5500" b="1" dirty="0" smtClean="0"/>
              <a:t> (не)взволнованное, а тихое  море; </a:t>
            </a:r>
          </a:p>
          <a:p>
            <a:pPr>
              <a:buNone/>
            </a:pPr>
            <a:r>
              <a:rPr lang="ru-RU" sz="5500" b="1" dirty="0" smtClean="0"/>
              <a:t>далеко (не)решенный вопрос; </a:t>
            </a:r>
          </a:p>
          <a:p>
            <a:pPr>
              <a:buNone/>
            </a:pPr>
            <a:r>
              <a:rPr lang="ru-RU" sz="5500" b="1" dirty="0" smtClean="0"/>
              <a:t>задача (не)решенная, а только начатая; </a:t>
            </a:r>
          </a:p>
          <a:p>
            <a:pPr>
              <a:buNone/>
            </a:pPr>
            <a:r>
              <a:rPr lang="ru-RU" sz="5500" b="1" dirty="0" smtClean="0"/>
              <a:t>(не)встреченный никем.</a:t>
            </a:r>
          </a:p>
          <a:p>
            <a:endParaRPr lang="ru-RU" sz="55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57200"/>
            <a:ext cx="4267200" cy="6248400"/>
          </a:xfrm>
          <a:ln w="38100">
            <a:solidFill>
              <a:srgbClr val="FF0000"/>
            </a:solidFill>
          </a:ln>
        </p:spPr>
        <p:txBody>
          <a:bodyPr>
            <a:normAutofit fontScale="32500" lnSpcReduction="20000"/>
          </a:bodyPr>
          <a:lstStyle/>
          <a:p>
            <a:r>
              <a:rPr lang="ru-RU" sz="6200" b="1" dirty="0" smtClean="0">
                <a:solidFill>
                  <a:srgbClr val="FF0000"/>
                </a:solidFill>
              </a:rPr>
              <a:t>2 вариант</a:t>
            </a:r>
          </a:p>
          <a:p>
            <a:pPr>
              <a:buNone/>
            </a:pPr>
            <a:r>
              <a:rPr lang="ru-RU" sz="2900" dirty="0" smtClean="0"/>
              <a:t>(</a:t>
            </a:r>
            <a:r>
              <a:rPr lang="ru-RU" sz="5500" b="1" dirty="0" smtClean="0"/>
              <a:t>Не)распечатанное письмо;</a:t>
            </a:r>
          </a:p>
          <a:p>
            <a:pPr>
              <a:buNone/>
            </a:pPr>
            <a:r>
              <a:rPr lang="ru-RU" sz="5500" b="1" dirty="0" smtClean="0"/>
              <a:t> (не)решенная задача по физике;</a:t>
            </a:r>
          </a:p>
          <a:p>
            <a:pPr>
              <a:buNone/>
            </a:pPr>
            <a:r>
              <a:rPr lang="ru-RU" sz="5500" b="1" dirty="0" smtClean="0"/>
              <a:t> (не)написанный, а отпечатанный текст; </a:t>
            </a:r>
          </a:p>
          <a:p>
            <a:pPr>
              <a:buNone/>
            </a:pPr>
            <a:r>
              <a:rPr lang="ru-RU" sz="5500" b="1" dirty="0" smtClean="0"/>
              <a:t>полы (не)покрашены;</a:t>
            </a:r>
          </a:p>
          <a:p>
            <a:pPr>
              <a:buNone/>
            </a:pPr>
            <a:r>
              <a:rPr lang="ru-RU" sz="5500" b="1" dirty="0" smtClean="0"/>
              <a:t> вовсе (не)продуманное решение;</a:t>
            </a:r>
          </a:p>
          <a:p>
            <a:pPr>
              <a:buNone/>
            </a:pPr>
            <a:r>
              <a:rPr lang="ru-RU" sz="5500" b="1" dirty="0" smtClean="0"/>
              <a:t> еще (не)заселенный дом; </a:t>
            </a:r>
          </a:p>
          <a:p>
            <a:pPr>
              <a:buNone/>
            </a:pPr>
            <a:r>
              <a:rPr lang="ru-RU" sz="5500" b="1" dirty="0" smtClean="0"/>
              <a:t>(не)покрашенные маляром  стены;</a:t>
            </a:r>
          </a:p>
          <a:p>
            <a:pPr>
              <a:buNone/>
            </a:pPr>
            <a:r>
              <a:rPr lang="ru-RU" sz="5500" b="1" dirty="0" smtClean="0"/>
              <a:t> вода (не)пролита; </a:t>
            </a:r>
          </a:p>
          <a:p>
            <a:pPr>
              <a:buNone/>
            </a:pPr>
            <a:r>
              <a:rPr lang="ru-RU" sz="5500" b="1" dirty="0" smtClean="0"/>
              <a:t>(не)исправимый дефект;</a:t>
            </a:r>
          </a:p>
          <a:p>
            <a:pPr>
              <a:buNone/>
            </a:pPr>
            <a:r>
              <a:rPr lang="ru-RU" sz="5500" b="1" dirty="0" smtClean="0"/>
              <a:t> еще (не)засеянные поля;</a:t>
            </a:r>
          </a:p>
          <a:p>
            <a:pPr>
              <a:buNone/>
            </a:pPr>
            <a:r>
              <a:rPr lang="ru-RU" sz="5500" b="1" dirty="0" smtClean="0"/>
              <a:t>(не)знающий усталости спортсмен;</a:t>
            </a:r>
          </a:p>
          <a:p>
            <a:pPr>
              <a:buNone/>
            </a:pPr>
            <a:r>
              <a:rPr lang="ru-RU" sz="5500" b="1" dirty="0" smtClean="0"/>
              <a:t> книга (не)прочитана; </a:t>
            </a:r>
          </a:p>
          <a:p>
            <a:pPr>
              <a:buNone/>
            </a:pPr>
            <a:r>
              <a:rPr lang="ru-RU" sz="5500" b="1" dirty="0" smtClean="0"/>
              <a:t>(не)заселенные дома на окраине;</a:t>
            </a:r>
          </a:p>
          <a:p>
            <a:pPr>
              <a:buNone/>
            </a:pPr>
            <a:r>
              <a:rPr lang="ru-RU" sz="5500" b="1" dirty="0" smtClean="0"/>
              <a:t> (не)распечатанное отцом письмо;</a:t>
            </a:r>
          </a:p>
          <a:p>
            <a:pPr>
              <a:buNone/>
            </a:pPr>
            <a:r>
              <a:rPr lang="ru-RU" sz="5500" b="1" dirty="0" smtClean="0"/>
              <a:t>(не)прекращающийся ливень; </a:t>
            </a:r>
          </a:p>
          <a:p>
            <a:pPr>
              <a:buNone/>
            </a:pPr>
            <a:r>
              <a:rPr lang="ru-RU" sz="5500" b="1" dirty="0" smtClean="0"/>
              <a:t>дорожки (не)расчищены;</a:t>
            </a:r>
          </a:p>
          <a:p>
            <a:pPr>
              <a:buNone/>
            </a:pPr>
            <a:r>
              <a:rPr lang="ru-RU" sz="5500" b="1" dirty="0" smtClean="0"/>
              <a:t> письмо (не)распечатано;</a:t>
            </a:r>
          </a:p>
          <a:p>
            <a:pPr>
              <a:buNone/>
            </a:pPr>
            <a:r>
              <a:rPr lang="ru-RU" sz="5500" b="1" dirty="0" smtClean="0"/>
              <a:t> далеко (не)решенный вопрос.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43400" y="1676400"/>
            <a:ext cx="3505200" cy="23622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ВСЯКАЯ ВСЯЧИНА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38200" y="19812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Склонение числительных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3581400" cy="5638800"/>
          </a:xfrm>
          <a:ln w="38100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Правила: </a:t>
            </a:r>
          </a:p>
          <a:p>
            <a:pPr>
              <a:buNone/>
            </a:pPr>
            <a:endParaRPr lang="ru-RU" dirty="0" smtClean="0"/>
          </a:p>
          <a:p>
            <a:r>
              <a:rPr lang="ru-RU" sz="3100" dirty="0" smtClean="0"/>
              <a:t>Склонение составных </a:t>
            </a:r>
            <a:r>
              <a:rPr lang="ru-RU" sz="3100" b="1" dirty="0" smtClean="0"/>
              <a:t>количественных</a:t>
            </a:r>
            <a:r>
              <a:rPr lang="ru-RU" sz="3100" dirty="0" smtClean="0"/>
              <a:t> ч. – изменяются </a:t>
            </a:r>
            <a:r>
              <a:rPr lang="ru-RU" sz="3100" b="1" dirty="0" smtClean="0"/>
              <a:t>все слова</a:t>
            </a:r>
            <a:endParaRPr lang="ru-RU" sz="3100" dirty="0" smtClean="0"/>
          </a:p>
          <a:p>
            <a:r>
              <a:rPr lang="ru-RU" sz="3100" dirty="0" smtClean="0"/>
              <a:t>Склонение составных </a:t>
            </a:r>
            <a:r>
              <a:rPr lang="ru-RU" sz="3100" b="1" dirty="0" smtClean="0"/>
              <a:t>порядковых</a:t>
            </a:r>
            <a:r>
              <a:rPr lang="ru-RU" sz="3100" dirty="0" smtClean="0"/>
              <a:t> ч. – изменяется </a:t>
            </a:r>
            <a:r>
              <a:rPr lang="ru-RU" sz="3100" b="1" dirty="0" smtClean="0"/>
              <a:t>только последнее </a:t>
            </a:r>
            <a:r>
              <a:rPr lang="ru-RU" sz="3100" dirty="0" smtClean="0"/>
              <a:t>слово</a:t>
            </a:r>
          </a:p>
          <a:p>
            <a:r>
              <a:rPr lang="ru-RU" sz="3100" dirty="0" smtClean="0"/>
              <a:t>При согласовании с дробным числительным существительное употребляется в </a:t>
            </a:r>
            <a:r>
              <a:rPr lang="ru-RU" sz="3100" b="1" dirty="0" smtClean="0"/>
              <a:t>родительном падеже </a:t>
            </a:r>
            <a:r>
              <a:rPr lang="ru-RU" sz="3100" dirty="0" smtClean="0"/>
              <a:t>единственного числа (три целых пять десятых метра).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91000" y="838200"/>
            <a:ext cx="4648200" cy="5638800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Выразить числа словами:</a:t>
            </a:r>
          </a:p>
          <a:p>
            <a:pPr marL="457200" indent="-457200">
              <a:buNone/>
            </a:pPr>
            <a:endParaRPr lang="ru-RU" sz="2400" i="1" dirty="0" smtClean="0"/>
          </a:p>
          <a:p>
            <a:pPr marL="457200" indent="-457200">
              <a:buNone/>
            </a:pPr>
            <a:r>
              <a:rPr lang="ru-RU" sz="2400" i="1" dirty="0" smtClean="0"/>
              <a:t>Лодка с (8) </a:t>
            </a:r>
            <a:r>
              <a:rPr lang="ru-RU" sz="2400" i="1" dirty="0" err="1" smtClean="0"/>
              <a:t>турист___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Бумажник со (150) </a:t>
            </a:r>
            <a:r>
              <a:rPr lang="ru-RU" sz="2400" i="1" dirty="0" err="1" smtClean="0"/>
              <a:t>рубл___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Превысить поставки на (25,5) </a:t>
            </a:r>
            <a:r>
              <a:rPr lang="ru-RU" sz="2400" i="1" dirty="0" err="1" smtClean="0"/>
              <a:t>процент___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Рыба весом (3,6) </a:t>
            </a:r>
            <a:r>
              <a:rPr lang="ru-RU" sz="2400" i="1" dirty="0" err="1" smtClean="0"/>
              <a:t>килограмм___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Предлагается по (4) и более </a:t>
            </a:r>
            <a:r>
              <a:rPr lang="ru-RU" sz="2400" i="1" dirty="0" err="1" smtClean="0"/>
              <a:t>вариант___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тест___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На рубеже (</a:t>
            </a:r>
            <a:r>
              <a:rPr lang="en-US" sz="2400" i="1" dirty="0" smtClean="0"/>
              <a:t>XVIII</a:t>
            </a:r>
            <a:r>
              <a:rPr lang="ru-RU" sz="2400" i="1" dirty="0" smtClean="0"/>
              <a:t>-</a:t>
            </a:r>
            <a:r>
              <a:rPr lang="en-US" sz="2400" i="1" dirty="0" smtClean="0"/>
              <a:t>XIX</a:t>
            </a:r>
            <a:r>
              <a:rPr lang="ru-RU" sz="2400" i="1" dirty="0" smtClean="0"/>
              <a:t>) </a:t>
            </a:r>
            <a:r>
              <a:rPr lang="ru-RU" sz="2400" i="1" dirty="0" err="1" smtClean="0"/>
              <a:t>век___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i="1" dirty="0" smtClean="0"/>
              <a:t>В конце (</a:t>
            </a:r>
            <a:r>
              <a:rPr lang="en-US" sz="2400" i="1" dirty="0" smtClean="0"/>
              <a:t>XIX</a:t>
            </a:r>
            <a:r>
              <a:rPr lang="ru-RU" sz="2400" i="1" dirty="0" smtClean="0"/>
              <a:t>) – начале (ХХ) </a:t>
            </a:r>
            <a:r>
              <a:rPr lang="ru-RU" sz="2400" i="1" dirty="0" err="1" smtClean="0"/>
              <a:t>век___</a:t>
            </a:r>
            <a:r>
              <a:rPr lang="ru-RU" sz="2400" i="1" dirty="0" smtClean="0"/>
              <a:t> </a:t>
            </a:r>
            <a:endParaRPr lang="ru-RU" sz="2400" dirty="0" smtClean="0"/>
          </a:p>
          <a:p>
            <a:pPr marL="457200" indent="-457200">
              <a:buNone/>
            </a:pPr>
            <a:r>
              <a:rPr lang="ru-RU" sz="2400" dirty="0" smtClean="0"/>
              <a:t>Говорим о  </a:t>
            </a:r>
            <a:r>
              <a:rPr lang="ru-RU" sz="2400" i="1" dirty="0" smtClean="0"/>
              <a:t>(365 дней в году)</a:t>
            </a:r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 или Ё?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7924799" cy="5562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1450"/>
            <a:ext cx="8610600" cy="64579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 или Ё?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  <a:ln w="38100">
            <a:solidFill>
              <a:srgbClr val="FF0000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1. </a:t>
            </a:r>
            <a:r>
              <a:rPr lang="ru-RU" dirty="0" smtClean="0"/>
              <a:t>Флаг над </a:t>
            </a:r>
            <a:r>
              <a:rPr lang="ru-RU" dirty="0" err="1" smtClean="0"/>
              <a:t>каланч...й</a:t>
            </a:r>
            <a:r>
              <a:rPr lang="ru-RU" dirty="0" smtClean="0"/>
              <a:t>, огорчиться </a:t>
            </a:r>
            <a:r>
              <a:rPr lang="ru-RU" dirty="0" err="1" smtClean="0"/>
              <a:t>неудач...й</a:t>
            </a:r>
            <a:r>
              <a:rPr lang="ru-RU" dirty="0" smtClean="0"/>
              <a:t>, машина с </a:t>
            </a:r>
            <a:r>
              <a:rPr lang="ru-RU" dirty="0" err="1" smtClean="0"/>
              <a:t>кирпич...м</a:t>
            </a:r>
            <a:r>
              <a:rPr lang="ru-RU" dirty="0" smtClean="0"/>
              <a:t>, угостить </a:t>
            </a:r>
            <a:r>
              <a:rPr lang="ru-RU" dirty="0" err="1" smtClean="0"/>
              <a:t>калач...м</a:t>
            </a:r>
            <a:r>
              <a:rPr lang="ru-RU" dirty="0" smtClean="0"/>
              <a:t>, следить за </a:t>
            </a:r>
            <a:r>
              <a:rPr lang="ru-RU" dirty="0" err="1" smtClean="0"/>
              <a:t>матч...м</a:t>
            </a:r>
            <a:r>
              <a:rPr lang="ru-RU" dirty="0" smtClean="0"/>
              <a:t>, редкий </a:t>
            </a:r>
            <a:r>
              <a:rPr lang="ru-RU" dirty="0" err="1" smtClean="0"/>
              <a:t>пуш...к</a:t>
            </a:r>
            <a:r>
              <a:rPr lang="ru-RU" dirty="0" smtClean="0"/>
              <a:t>, крепкий </a:t>
            </a:r>
            <a:r>
              <a:rPr lang="ru-RU" dirty="0" err="1" smtClean="0"/>
              <a:t>ореш...к</a:t>
            </a:r>
            <a:r>
              <a:rPr lang="ru-RU" dirty="0" smtClean="0"/>
              <a:t>, тесная </a:t>
            </a:r>
            <a:r>
              <a:rPr lang="ru-RU" dirty="0" err="1" smtClean="0"/>
              <a:t>лавч...нка</a:t>
            </a:r>
            <a:r>
              <a:rPr lang="ru-RU" dirty="0" smtClean="0"/>
              <a:t>, увидеть </a:t>
            </a:r>
            <a:r>
              <a:rPr lang="ru-RU" dirty="0" err="1" smtClean="0"/>
              <a:t>зайч...нка</a:t>
            </a:r>
            <a:r>
              <a:rPr lang="ru-RU" dirty="0" smtClean="0"/>
              <a:t>, напряжение перед </a:t>
            </a:r>
            <a:r>
              <a:rPr lang="ru-RU" dirty="0" err="1" smtClean="0"/>
              <a:t>финиш...м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2. Зеленый </a:t>
            </a:r>
            <a:r>
              <a:rPr lang="ru-RU" dirty="0" err="1" smtClean="0"/>
              <a:t>горош...к</a:t>
            </a:r>
            <a:r>
              <a:rPr lang="ru-RU" dirty="0" smtClean="0"/>
              <a:t>, </a:t>
            </a:r>
            <a:r>
              <a:rPr lang="ru-RU" dirty="0" err="1" smtClean="0"/>
              <a:t>боч...нок</a:t>
            </a:r>
            <a:r>
              <a:rPr lang="ru-RU" dirty="0" smtClean="0"/>
              <a:t> с водой, жужжание </a:t>
            </a:r>
            <a:r>
              <a:rPr lang="ru-RU" dirty="0" err="1" smtClean="0"/>
              <a:t>пч...л</a:t>
            </a:r>
            <a:r>
              <a:rPr lang="ru-RU" dirty="0" smtClean="0"/>
              <a:t>, неоперившийся </a:t>
            </a:r>
            <a:r>
              <a:rPr lang="ru-RU" dirty="0" err="1" smtClean="0"/>
              <a:t>галч...нок</a:t>
            </a:r>
            <a:r>
              <a:rPr lang="ru-RU" dirty="0" smtClean="0"/>
              <a:t>, </a:t>
            </a:r>
            <a:r>
              <a:rPr lang="ru-RU" dirty="0" err="1" smtClean="0"/>
              <a:t>камыш...вые</a:t>
            </a:r>
            <a:r>
              <a:rPr lang="ru-RU" dirty="0" smtClean="0"/>
              <a:t> заросли, борьба с </a:t>
            </a:r>
            <a:r>
              <a:rPr lang="ru-RU" dirty="0" err="1" smtClean="0"/>
              <a:t>саранч...й</a:t>
            </a:r>
            <a:r>
              <a:rPr lang="ru-RU" dirty="0" smtClean="0"/>
              <a:t>, пилить </a:t>
            </a:r>
            <a:r>
              <a:rPr lang="ru-RU" dirty="0" err="1" smtClean="0"/>
              <a:t>нож...вкой</a:t>
            </a:r>
            <a:r>
              <a:rPr lang="ru-RU" dirty="0" smtClean="0"/>
              <a:t>, </a:t>
            </a:r>
            <a:r>
              <a:rPr lang="ru-RU" dirty="0" err="1" smtClean="0"/>
              <a:t>зажж...нный</a:t>
            </a:r>
            <a:r>
              <a:rPr lang="ru-RU" dirty="0" smtClean="0"/>
              <a:t> факел, </a:t>
            </a:r>
            <a:r>
              <a:rPr lang="ru-RU" dirty="0" err="1" smtClean="0"/>
              <a:t>удруч...нный</a:t>
            </a:r>
            <a:r>
              <a:rPr lang="ru-RU" dirty="0" smtClean="0"/>
              <a:t> вид, </a:t>
            </a:r>
            <a:r>
              <a:rPr lang="ru-RU" dirty="0" err="1" smtClean="0"/>
              <a:t>ноч...вка</a:t>
            </a:r>
            <a:r>
              <a:rPr lang="ru-RU" dirty="0" smtClean="0"/>
              <a:t> в лесу, горяч... спорить, на улице свеж..., главный </a:t>
            </a:r>
            <a:r>
              <a:rPr lang="ru-RU" dirty="0" err="1" smtClean="0"/>
              <a:t>дириж...р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 Покрыться </a:t>
            </a:r>
            <a:r>
              <a:rPr lang="ru-RU" dirty="0" err="1" smtClean="0"/>
              <a:t>румянц...м</a:t>
            </a:r>
            <a:r>
              <a:rPr lang="ru-RU" dirty="0" smtClean="0"/>
              <a:t>, изящное </a:t>
            </a:r>
            <a:r>
              <a:rPr lang="ru-RU" dirty="0" err="1" smtClean="0"/>
              <a:t>зеркальц</a:t>
            </a:r>
            <a:r>
              <a:rPr lang="ru-RU" dirty="0" smtClean="0"/>
              <a:t>..., </a:t>
            </a:r>
            <a:r>
              <a:rPr lang="ru-RU" dirty="0" err="1" smtClean="0"/>
              <a:t>глянц...вая</a:t>
            </a:r>
            <a:r>
              <a:rPr lang="ru-RU" dirty="0" smtClean="0"/>
              <a:t> бумага, юная </a:t>
            </a:r>
            <a:r>
              <a:rPr lang="ru-RU" dirty="0" err="1" smtClean="0"/>
              <a:t>танц...вщица</a:t>
            </a:r>
            <a:r>
              <a:rPr lang="ru-RU" dirty="0" smtClean="0"/>
              <a:t>, </a:t>
            </a:r>
            <a:r>
              <a:rPr lang="ru-RU" dirty="0" err="1" smtClean="0"/>
              <a:t>гарц...вать</a:t>
            </a:r>
            <a:r>
              <a:rPr lang="ru-RU" dirty="0" smtClean="0"/>
              <a:t> на скакуне, </a:t>
            </a:r>
            <a:r>
              <a:rPr lang="ru-RU" dirty="0" err="1" smtClean="0"/>
              <a:t>маж...рный</a:t>
            </a:r>
            <a:r>
              <a:rPr lang="ru-RU" dirty="0" smtClean="0"/>
              <a:t> тон, купить </a:t>
            </a:r>
            <a:r>
              <a:rPr lang="ru-RU" dirty="0" err="1" smtClean="0"/>
              <a:t>ш...рты</a:t>
            </a:r>
            <a:r>
              <a:rPr lang="ru-RU" dirty="0" smtClean="0"/>
              <a:t>, </a:t>
            </a:r>
            <a:r>
              <a:rPr lang="ru-RU" dirty="0" err="1" smtClean="0"/>
              <a:t>прож...рливая</a:t>
            </a:r>
            <a:r>
              <a:rPr lang="ru-RU" dirty="0" smtClean="0"/>
              <a:t> рыба, дырявый  </a:t>
            </a:r>
            <a:r>
              <a:rPr lang="ru-RU" dirty="0" err="1" smtClean="0"/>
              <a:t>ч...лн</a:t>
            </a:r>
            <a:r>
              <a:rPr lang="ru-RU" dirty="0" smtClean="0"/>
              <a:t>, </a:t>
            </a:r>
            <a:r>
              <a:rPr lang="ru-RU" dirty="0" err="1" smtClean="0"/>
              <a:t>ж...лтый</a:t>
            </a:r>
            <a:r>
              <a:rPr lang="ru-RU" dirty="0" smtClean="0"/>
              <a:t> </a:t>
            </a:r>
            <a:r>
              <a:rPr lang="ru-RU" dirty="0" err="1" smtClean="0"/>
              <a:t>крыж...вник</a:t>
            </a:r>
            <a:r>
              <a:rPr lang="ru-RU" dirty="0" smtClean="0"/>
              <a:t>, верный </a:t>
            </a:r>
            <a:r>
              <a:rPr lang="ru-RU" dirty="0" err="1" smtClean="0"/>
              <a:t>расч...т</a:t>
            </a:r>
            <a:r>
              <a:rPr lang="ru-RU" dirty="0" smtClean="0"/>
              <a:t>, </a:t>
            </a:r>
            <a:r>
              <a:rPr lang="ru-RU" dirty="0" err="1" smtClean="0"/>
              <a:t>толч...т</a:t>
            </a:r>
            <a:r>
              <a:rPr lang="ru-RU" dirty="0" smtClean="0"/>
              <a:t> сухари, </a:t>
            </a:r>
            <a:r>
              <a:rPr lang="ru-RU" dirty="0" err="1" smtClean="0"/>
              <a:t>жж...т</a:t>
            </a:r>
            <a:r>
              <a:rPr lang="ru-RU" dirty="0" smtClean="0"/>
              <a:t> лицо, паштет из </a:t>
            </a:r>
            <a:r>
              <a:rPr lang="ru-RU" dirty="0" err="1" smtClean="0"/>
              <a:t>печ...нки</a:t>
            </a:r>
            <a:r>
              <a:rPr lang="ru-RU" dirty="0" smtClean="0"/>
              <a:t>, туш…</a:t>
            </a:r>
            <a:r>
              <a:rPr lang="ru-RU" dirty="0" err="1" smtClean="0"/>
              <a:t>нка</a:t>
            </a:r>
            <a:r>
              <a:rPr lang="ru-RU" dirty="0" smtClean="0"/>
              <a:t>, ж…</a:t>
            </a:r>
            <a:r>
              <a:rPr lang="ru-RU" dirty="0" err="1" smtClean="0"/>
              <a:t>ваный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Правописание гласных в суффиксах прилагательных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  <a:ln w="381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а)</a:t>
            </a:r>
            <a:r>
              <a:rPr lang="ru-RU" dirty="0" smtClean="0"/>
              <a:t> суффиксы </a:t>
            </a:r>
            <a:r>
              <a:rPr lang="ru-RU" b="1" i="1" dirty="0" smtClean="0"/>
              <a:t>-</a:t>
            </a:r>
            <a:r>
              <a:rPr lang="ru-RU" b="1" i="1" dirty="0" err="1" smtClean="0"/>
              <a:t>чив</a:t>
            </a:r>
            <a:r>
              <a:rPr lang="ru-RU" b="1" i="1" dirty="0" smtClean="0"/>
              <a:t>-, лив-</a:t>
            </a:r>
            <a:r>
              <a:rPr lang="ru-RU" dirty="0" smtClean="0"/>
              <a:t> пишутся с гласным </a:t>
            </a:r>
            <a:r>
              <a:rPr lang="ru-RU" b="1" i="1" dirty="0" smtClean="0"/>
              <a:t>и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i="1" dirty="0" smtClean="0"/>
              <a:t>занос</a:t>
            </a:r>
            <a:r>
              <a:rPr lang="ru-RU" b="1" i="1" dirty="0" smtClean="0"/>
              <a:t>ч</a:t>
            </a:r>
            <a:r>
              <a:rPr lang="ru-RU" b="1" i="1" u="sng" dirty="0" smtClean="0"/>
              <a:t>и</a:t>
            </a:r>
            <a:r>
              <a:rPr lang="ru-RU" b="1" i="1" dirty="0" smtClean="0"/>
              <a:t>в</a:t>
            </a:r>
            <a:r>
              <a:rPr lang="ru-RU" i="1" dirty="0" smtClean="0"/>
              <a:t>ый, забот</a:t>
            </a:r>
            <a:r>
              <a:rPr lang="ru-RU" b="1" i="1" dirty="0" smtClean="0"/>
              <a:t>л</a:t>
            </a:r>
            <a:r>
              <a:rPr lang="ru-RU" b="1" i="1" u="sng" dirty="0" smtClean="0"/>
              <a:t>и</a:t>
            </a:r>
            <a:r>
              <a:rPr lang="ru-RU" b="1" i="1" dirty="0" smtClean="0"/>
              <a:t>в</a:t>
            </a:r>
            <a:r>
              <a:rPr lang="ru-RU" i="1" dirty="0" smtClean="0"/>
              <a:t>ый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b="1" dirty="0" smtClean="0"/>
              <a:t>б)</a:t>
            </a:r>
            <a:r>
              <a:rPr lang="ru-RU" dirty="0" smtClean="0"/>
              <a:t> суффикс </a:t>
            </a:r>
            <a:r>
              <a:rPr lang="ru-RU" b="1" i="1" dirty="0" smtClean="0"/>
              <a:t>-ив-</a:t>
            </a:r>
            <a:r>
              <a:rPr lang="ru-RU" dirty="0" smtClean="0"/>
              <a:t> пишется под ударением:</a:t>
            </a:r>
          </a:p>
          <a:p>
            <a:pPr algn="ctr">
              <a:buNone/>
            </a:pPr>
            <a:r>
              <a:rPr lang="ru-RU" i="1" dirty="0" err="1" smtClean="0"/>
              <a:t>лен</a:t>
            </a:r>
            <a:r>
              <a:rPr lang="ru-RU" b="1" i="1" u="sng" dirty="0" err="1" smtClean="0"/>
              <a:t>и</a:t>
            </a:r>
            <a:r>
              <a:rPr lang="ru-RU" b="1" i="1" dirty="0" err="1" smtClean="0"/>
              <a:t>́в</a:t>
            </a:r>
            <a:r>
              <a:rPr lang="ru-RU" i="1" dirty="0" err="1" smtClean="0"/>
              <a:t>ый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суффикс </a:t>
            </a:r>
            <a:r>
              <a:rPr lang="ru-RU" b="1" i="1" dirty="0" smtClean="0"/>
              <a:t>-ев-</a:t>
            </a:r>
            <a:r>
              <a:rPr lang="ru-RU" dirty="0" smtClean="0"/>
              <a:t> – в безударном положении:</a:t>
            </a:r>
          </a:p>
          <a:p>
            <a:pPr algn="ctr">
              <a:buNone/>
            </a:pPr>
            <a:r>
              <a:rPr lang="ru-RU" i="1" dirty="0" err="1" smtClean="0"/>
              <a:t>бо</a:t>
            </a:r>
            <a:r>
              <a:rPr lang="ru-RU" b="1" i="1" u="sng" dirty="0" err="1" smtClean="0"/>
              <a:t>е</a:t>
            </a:r>
            <a:r>
              <a:rPr lang="ru-RU" b="1" i="1" dirty="0" err="1" smtClean="0"/>
              <a:t>в</a:t>
            </a:r>
            <a:r>
              <a:rPr lang="ru-RU" i="1" dirty="0" err="1" smtClean="0"/>
              <a:t>о́й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b="1" dirty="0" smtClean="0"/>
              <a:t>Исключения:</a:t>
            </a:r>
            <a:r>
              <a:rPr lang="ru-RU" dirty="0" smtClean="0"/>
              <a:t> </a:t>
            </a:r>
            <a:r>
              <a:rPr lang="ru-RU" i="1" dirty="0" err="1" smtClean="0"/>
              <a:t>ми́лост</a:t>
            </a:r>
            <a:r>
              <a:rPr lang="ru-RU" b="1" i="1" u="sng" dirty="0" err="1" smtClean="0"/>
              <a:t>и</a:t>
            </a:r>
            <a:r>
              <a:rPr lang="ru-RU" b="1" i="1" dirty="0" err="1" smtClean="0"/>
              <a:t>в</a:t>
            </a:r>
            <a:r>
              <a:rPr lang="ru-RU" i="1" dirty="0" err="1" smtClean="0"/>
              <a:t>ый</a:t>
            </a:r>
            <a:r>
              <a:rPr lang="ru-RU" i="1" dirty="0" smtClean="0"/>
              <a:t>, </a:t>
            </a:r>
            <a:r>
              <a:rPr lang="ru-RU" i="1" dirty="0" err="1" smtClean="0"/>
              <a:t>юро́д</a:t>
            </a:r>
            <a:r>
              <a:rPr lang="ru-RU" b="1" i="1" u="sng" dirty="0" err="1" smtClean="0"/>
              <a:t>и</a:t>
            </a:r>
            <a:r>
              <a:rPr lang="ru-RU" b="1" i="1" dirty="0" err="1" smtClean="0"/>
              <a:t>в</a:t>
            </a:r>
            <a:r>
              <a:rPr lang="ru-RU" i="1" dirty="0" err="1" smtClean="0"/>
              <a:t>ый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  <a:ln w="38100">
            <a:solidFill>
              <a:srgbClr val="FF0000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в)</a:t>
            </a:r>
            <a:r>
              <a:rPr lang="ru-RU" dirty="0" smtClean="0"/>
              <a:t> суффиксы </a:t>
            </a:r>
            <a:r>
              <a:rPr lang="ru-RU" b="1" i="1" dirty="0" smtClean="0"/>
              <a:t>-</a:t>
            </a:r>
            <a:r>
              <a:rPr lang="ru-RU" b="1" i="1" dirty="0" err="1" smtClean="0"/>
              <a:t>ов</a:t>
            </a:r>
            <a:r>
              <a:rPr lang="ru-RU" b="1" i="1" dirty="0" smtClean="0"/>
              <a:t>-, -</a:t>
            </a:r>
            <a:r>
              <a:rPr lang="ru-RU" b="1" i="1" dirty="0" err="1" smtClean="0"/>
              <a:t>оват</a:t>
            </a:r>
            <a:r>
              <a:rPr lang="ru-RU" b="1" i="1" dirty="0" smtClean="0"/>
              <a:t>-</a:t>
            </a:r>
            <a:r>
              <a:rPr lang="ru-RU" dirty="0" smtClean="0"/>
              <a:t> пишутся после твёрдых согласных:</a:t>
            </a:r>
          </a:p>
          <a:p>
            <a:pPr algn="ctr">
              <a:buNone/>
            </a:pPr>
            <a:r>
              <a:rPr lang="ru-RU" i="1" dirty="0" smtClean="0"/>
              <a:t>ве</a:t>
            </a:r>
            <a:r>
              <a:rPr lang="ru-RU" i="1" u="sng" dirty="0" smtClean="0"/>
              <a:t>к</a:t>
            </a:r>
            <a:r>
              <a:rPr lang="ru-RU" b="1" i="1" dirty="0" smtClean="0"/>
              <a:t>ов</a:t>
            </a:r>
            <a:r>
              <a:rPr lang="ru-RU" i="1" dirty="0" smtClean="0"/>
              <a:t>ой, ви</a:t>
            </a:r>
            <a:r>
              <a:rPr lang="ru-RU" i="1" u="sng" dirty="0" smtClean="0"/>
              <a:t>н</a:t>
            </a:r>
            <a:r>
              <a:rPr lang="ru-RU" b="1" i="1" dirty="0" smtClean="0"/>
              <a:t>оват</a:t>
            </a:r>
            <a:r>
              <a:rPr lang="ru-RU" i="1" dirty="0" smtClean="0"/>
              <a:t>ый</a:t>
            </a:r>
            <a:r>
              <a:rPr lang="ru-RU" dirty="0" smtClean="0"/>
              <a:t>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суффиксы </a:t>
            </a:r>
            <a:r>
              <a:rPr lang="ru-RU" b="1" i="1" dirty="0" smtClean="0"/>
              <a:t>-ев-, -</a:t>
            </a:r>
            <a:r>
              <a:rPr lang="ru-RU" b="1" i="1" dirty="0" err="1" smtClean="0"/>
              <a:t>еват</a:t>
            </a:r>
            <a:r>
              <a:rPr lang="ru-RU" b="1" i="1" dirty="0" smtClean="0"/>
              <a:t>-</a:t>
            </a:r>
            <a:r>
              <a:rPr lang="ru-RU" dirty="0" smtClean="0"/>
              <a:t> пишутся после мягких согласных, шипящих и </a:t>
            </a:r>
            <a:r>
              <a:rPr lang="ru-RU" b="1" i="1" dirty="0" smtClean="0"/>
              <a:t>ц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i="1" dirty="0" smtClean="0"/>
              <a:t>сире</a:t>
            </a:r>
            <a:r>
              <a:rPr lang="ru-RU" i="1" u="sng" dirty="0" smtClean="0"/>
              <a:t>н</a:t>
            </a:r>
            <a:r>
              <a:rPr lang="ru-RU" b="1" i="1" dirty="0" smtClean="0"/>
              <a:t>ев</a:t>
            </a:r>
            <a:r>
              <a:rPr lang="ru-RU" i="1" dirty="0" smtClean="0"/>
              <a:t>ый, уг</a:t>
            </a:r>
            <a:r>
              <a:rPr lang="ru-RU" i="1" u="sng" dirty="0" smtClean="0"/>
              <a:t>р</a:t>
            </a:r>
            <a:r>
              <a:rPr lang="ru-RU" b="1" i="1" dirty="0" smtClean="0"/>
              <a:t>еват</a:t>
            </a:r>
            <a:r>
              <a:rPr lang="ru-RU" i="1" dirty="0" smtClean="0"/>
              <a:t>ый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Вставьте пропущенные буквы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791200"/>
          </a:xfrm>
          <a:ln w="38100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син</a:t>
            </a:r>
            <a:r>
              <a:rPr lang="ru-RU" dirty="0" smtClean="0"/>
              <a:t>..</a:t>
            </a:r>
            <a:r>
              <a:rPr lang="ru-RU" dirty="0" err="1" smtClean="0"/>
              <a:t>ватый</a:t>
            </a:r>
            <a:r>
              <a:rPr lang="ru-RU" dirty="0" smtClean="0"/>
              <a:t>, живуч..</a:t>
            </a:r>
            <a:r>
              <a:rPr lang="ru-RU" dirty="0" err="1" smtClean="0"/>
              <a:t>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француж</a:t>
            </a:r>
            <a:r>
              <a:rPr lang="ru-RU" dirty="0" smtClean="0"/>
              <a:t>..</a:t>
            </a:r>
            <a:r>
              <a:rPr lang="ru-RU" dirty="0" err="1" smtClean="0"/>
              <a:t>нка</a:t>
            </a:r>
            <a:r>
              <a:rPr lang="ru-RU" dirty="0" smtClean="0"/>
              <a:t>, </a:t>
            </a:r>
            <a:r>
              <a:rPr lang="ru-RU" dirty="0" err="1" smtClean="0"/>
              <a:t>выносл</a:t>
            </a:r>
            <a:r>
              <a:rPr lang="ru-RU" dirty="0" smtClean="0"/>
              <a:t>..вый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доверч</a:t>
            </a:r>
            <a:r>
              <a:rPr lang="ru-RU" dirty="0" smtClean="0"/>
              <a:t>..вый, </a:t>
            </a:r>
            <a:r>
              <a:rPr lang="ru-RU" dirty="0" err="1" smtClean="0"/>
              <a:t>вскак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старт..</a:t>
            </a:r>
            <a:r>
              <a:rPr lang="ru-RU" dirty="0" err="1" smtClean="0"/>
              <a:t>вать</a:t>
            </a:r>
            <a:r>
              <a:rPr lang="ru-RU" dirty="0" smtClean="0"/>
              <a:t>, </a:t>
            </a:r>
            <a:r>
              <a:rPr lang="ru-RU" dirty="0" err="1" smtClean="0"/>
              <a:t>трудн</a:t>
            </a:r>
            <a:r>
              <a:rPr lang="ru-RU" dirty="0" smtClean="0"/>
              <a:t>..</a:t>
            </a:r>
            <a:r>
              <a:rPr lang="ru-RU" dirty="0" err="1" smtClean="0"/>
              <a:t>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счастл</a:t>
            </a:r>
            <a:r>
              <a:rPr lang="ru-RU" dirty="0" smtClean="0"/>
              <a:t>..</a:t>
            </a:r>
            <a:r>
              <a:rPr lang="ru-RU" dirty="0" err="1" smtClean="0"/>
              <a:t>вец</a:t>
            </a:r>
            <a:r>
              <a:rPr lang="ru-RU" dirty="0" smtClean="0"/>
              <a:t>, гост..вой</a:t>
            </a:r>
          </a:p>
          <a:p>
            <a:pPr>
              <a:buNone/>
            </a:pPr>
            <a:r>
              <a:rPr lang="ru-RU" dirty="0" smtClean="0"/>
              <a:t>2. </a:t>
            </a:r>
          </a:p>
          <a:p>
            <a:pPr>
              <a:buNone/>
            </a:pPr>
            <a:r>
              <a:rPr lang="ru-RU" dirty="0" smtClean="0"/>
              <a:t>1) дом..витый, </a:t>
            </a:r>
            <a:r>
              <a:rPr lang="ru-RU" dirty="0" err="1" smtClean="0"/>
              <a:t>направ</a:t>
            </a:r>
            <a:r>
              <a:rPr lang="ru-RU" dirty="0" smtClean="0"/>
              <a:t>…</a:t>
            </a:r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отрасл</a:t>
            </a:r>
            <a:r>
              <a:rPr lang="ru-RU" dirty="0" smtClean="0"/>
              <a:t>..вой, </a:t>
            </a:r>
            <a:r>
              <a:rPr lang="ru-RU" dirty="0" err="1" smtClean="0"/>
              <a:t>огранич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юридиче</a:t>
            </a:r>
            <a:r>
              <a:rPr lang="ru-RU" dirty="0" smtClean="0"/>
              <a:t>..кий, бойцов..кий</a:t>
            </a:r>
          </a:p>
          <a:p>
            <a:pPr>
              <a:buNone/>
            </a:pPr>
            <a:r>
              <a:rPr lang="ru-RU" dirty="0" smtClean="0"/>
              <a:t>4) треб..</a:t>
            </a:r>
            <a:r>
              <a:rPr lang="ru-RU" dirty="0" err="1" smtClean="0"/>
              <a:t>вать</a:t>
            </a:r>
            <a:r>
              <a:rPr lang="ru-RU" dirty="0" smtClean="0"/>
              <a:t>, потом..к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смаз</a:t>
            </a:r>
            <a:r>
              <a:rPr lang="ru-RU" dirty="0" smtClean="0"/>
              <a:t>..</a:t>
            </a:r>
            <a:r>
              <a:rPr lang="ru-RU" dirty="0" err="1" smtClean="0"/>
              <a:t>ик</a:t>
            </a:r>
            <a:r>
              <a:rPr lang="ru-RU" dirty="0" smtClean="0"/>
              <a:t>, </a:t>
            </a:r>
            <a:r>
              <a:rPr lang="ru-RU" dirty="0" err="1" smtClean="0"/>
              <a:t>носиль</a:t>
            </a:r>
            <a:r>
              <a:rPr lang="ru-RU" dirty="0" smtClean="0"/>
              <a:t>..</a:t>
            </a:r>
            <a:r>
              <a:rPr lang="ru-RU" dirty="0" err="1" smtClean="0"/>
              <a:t>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милост</a:t>
            </a:r>
            <a:r>
              <a:rPr lang="ru-RU" dirty="0" smtClean="0"/>
              <a:t>..вый, </a:t>
            </a:r>
            <a:r>
              <a:rPr lang="ru-RU" dirty="0" err="1" smtClean="0"/>
              <a:t>увелич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рыж..</a:t>
            </a:r>
            <a:r>
              <a:rPr lang="ru-RU" dirty="0" err="1" smtClean="0"/>
              <a:t>ватый</a:t>
            </a:r>
            <a:r>
              <a:rPr lang="ru-RU" dirty="0" smtClean="0"/>
              <a:t>, молод..</a:t>
            </a:r>
            <a:r>
              <a:rPr lang="ru-RU" dirty="0" err="1" smtClean="0"/>
              <a:t>ц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разведч</a:t>
            </a:r>
            <a:r>
              <a:rPr lang="ru-RU" dirty="0" smtClean="0"/>
              <a:t>..к, камен..</a:t>
            </a:r>
            <a:r>
              <a:rPr lang="ru-RU" dirty="0" err="1" smtClean="0"/>
              <a:t>ик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err="1" smtClean="0"/>
              <a:t>каза</a:t>
            </a:r>
            <a:r>
              <a:rPr lang="ru-RU" dirty="0" smtClean="0"/>
              <a:t>..кий. </a:t>
            </a:r>
            <a:r>
              <a:rPr lang="ru-RU" dirty="0" err="1" smtClean="0"/>
              <a:t>январ</a:t>
            </a:r>
            <a:r>
              <a:rPr lang="ru-RU" dirty="0" smtClean="0"/>
              <a:t>..кий</a:t>
            </a:r>
          </a:p>
          <a:p>
            <a:pPr>
              <a:buNone/>
            </a:pPr>
            <a:r>
              <a:rPr lang="ru-RU" dirty="0" smtClean="0"/>
              <a:t>5) расход..</a:t>
            </a:r>
            <a:r>
              <a:rPr lang="ru-RU" dirty="0" err="1" smtClean="0"/>
              <a:t>вать</a:t>
            </a:r>
            <a:r>
              <a:rPr lang="ru-RU" dirty="0" smtClean="0"/>
              <a:t>, </a:t>
            </a:r>
            <a:r>
              <a:rPr lang="ru-RU" dirty="0" err="1" smtClean="0"/>
              <a:t>темн</a:t>
            </a:r>
            <a:r>
              <a:rPr lang="ru-RU" dirty="0" smtClean="0"/>
              <a:t>..та</a:t>
            </a:r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791200"/>
          </a:xfrm>
          <a:ln w="38100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4.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выносл</a:t>
            </a:r>
            <a:r>
              <a:rPr lang="ru-RU" dirty="0" smtClean="0"/>
              <a:t>..вый, </a:t>
            </a:r>
            <a:r>
              <a:rPr lang="ru-RU" dirty="0" err="1" smtClean="0"/>
              <a:t>ухаж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враже</a:t>
            </a:r>
            <a:r>
              <a:rPr lang="ru-RU" dirty="0" smtClean="0"/>
              <a:t>..кий, сель..кий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больш</a:t>
            </a:r>
            <a:r>
              <a:rPr lang="ru-RU" dirty="0" smtClean="0"/>
              <a:t>..</a:t>
            </a:r>
            <a:r>
              <a:rPr lang="ru-RU" dirty="0" err="1" smtClean="0"/>
              <a:t>нство</a:t>
            </a:r>
            <a:r>
              <a:rPr lang="ru-RU" dirty="0" smtClean="0"/>
              <a:t>, </a:t>
            </a:r>
            <a:r>
              <a:rPr lang="ru-RU" dirty="0" err="1" smtClean="0"/>
              <a:t>приветл</a:t>
            </a:r>
            <a:r>
              <a:rPr lang="ru-RU" dirty="0" smtClean="0"/>
              <a:t>..вый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err="1" smtClean="0"/>
              <a:t>дикт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r>
              <a:rPr lang="ru-RU" dirty="0" smtClean="0"/>
              <a:t>, </a:t>
            </a:r>
            <a:r>
              <a:rPr lang="ru-RU" dirty="0" err="1" smtClean="0"/>
              <a:t>ноч</a:t>
            </a:r>
            <a:r>
              <a:rPr lang="ru-RU" dirty="0" smtClean="0"/>
              <a:t>..</a:t>
            </a:r>
            <a:r>
              <a:rPr lang="ru-RU" dirty="0" err="1" smtClean="0"/>
              <a:t>вка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сызнов</a:t>
            </a:r>
            <a:r>
              <a:rPr lang="ru-RU" dirty="0" smtClean="0"/>
              <a:t>.., </a:t>
            </a:r>
            <a:r>
              <a:rPr lang="ru-RU" dirty="0" err="1" smtClean="0"/>
              <a:t>клетч</a:t>
            </a:r>
            <a:r>
              <a:rPr lang="ru-RU" dirty="0" smtClean="0"/>
              <a:t>..</a:t>
            </a:r>
            <a:r>
              <a:rPr lang="ru-RU" dirty="0" err="1" smtClean="0"/>
              <a:t>тый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5. 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опрометч</a:t>
            </a:r>
            <a:r>
              <a:rPr lang="ru-RU" dirty="0" smtClean="0"/>
              <a:t>..вый, </a:t>
            </a:r>
            <a:r>
              <a:rPr lang="ru-RU" dirty="0" err="1" smtClean="0"/>
              <a:t>останавл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задир..</a:t>
            </a:r>
            <a:r>
              <a:rPr lang="ru-RU" dirty="0" err="1" smtClean="0"/>
              <a:t>стый</a:t>
            </a:r>
            <a:r>
              <a:rPr lang="ru-RU" dirty="0" smtClean="0"/>
              <a:t>, гост..вой</a:t>
            </a:r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друже</a:t>
            </a:r>
            <a:r>
              <a:rPr lang="ru-RU" dirty="0" smtClean="0"/>
              <a:t>..кий, </a:t>
            </a:r>
            <a:r>
              <a:rPr lang="ru-RU" dirty="0" err="1" smtClean="0"/>
              <a:t>бли</a:t>
            </a:r>
            <a:r>
              <a:rPr lang="ru-RU" dirty="0" smtClean="0"/>
              <a:t>..кий</a:t>
            </a:r>
          </a:p>
          <a:p>
            <a:pPr>
              <a:buNone/>
            </a:pPr>
            <a:r>
              <a:rPr lang="ru-RU" dirty="0" smtClean="0"/>
              <a:t>4) </a:t>
            </a:r>
            <a:r>
              <a:rPr lang="ru-RU" dirty="0" err="1" smtClean="0"/>
              <a:t>узорч</a:t>
            </a:r>
            <a:r>
              <a:rPr lang="ru-RU" dirty="0" smtClean="0"/>
              <a:t>..</a:t>
            </a:r>
            <a:r>
              <a:rPr lang="ru-RU" dirty="0" err="1" smtClean="0"/>
              <a:t>тый</a:t>
            </a:r>
            <a:r>
              <a:rPr lang="ru-RU" dirty="0" smtClean="0"/>
              <a:t>, </a:t>
            </a:r>
            <a:r>
              <a:rPr lang="ru-RU" dirty="0" err="1" smtClean="0"/>
              <a:t>издалек</a:t>
            </a:r>
            <a:r>
              <a:rPr lang="ru-RU" dirty="0" smtClean="0"/>
              <a:t>..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использ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r>
              <a:rPr lang="ru-RU" dirty="0" smtClean="0"/>
              <a:t>, трус..</a:t>
            </a:r>
            <a:r>
              <a:rPr lang="ru-RU" dirty="0" err="1" smtClean="0"/>
              <a:t>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6. </a:t>
            </a:r>
          </a:p>
          <a:p>
            <a:pPr>
              <a:buNone/>
            </a:pPr>
            <a:r>
              <a:rPr lang="ru-RU" dirty="0" smtClean="0"/>
              <a:t>1) </a:t>
            </a:r>
            <a:r>
              <a:rPr lang="ru-RU" dirty="0" err="1" smtClean="0"/>
              <a:t>неповоротл</a:t>
            </a:r>
            <a:r>
              <a:rPr lang="ru-RU" dirty="0" smtClean="0"/>
              <a:t>..вый, </a:t>
            </a:r>
            <a:r>
              <a:rPr lang="ru-RU" dirty="0" err="1" smtClean="0"/>
              <a:t>ноч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2) </a:t>
            </a:r>
            <a:r>
              <a:rPr lang="ru-RU" dirty="0" err="1" smtClean="0"/>
              <a:t>глуб</a:t>
            </a:r>
            <a:r>
              <a:rPr lang="ru-RU" dirty="0" smtClean="0"/>
              <a:t>..на, </a:t>
            </a:r>
            <a:r>
              <a:rPr lang="ru-RU" dirty="0" err="1" smtClean="0"/>
              <a:t>рассматр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3) </a:t>
            </a:r>
            <a:r>
              <a:rPr lang="ru-RU" dirty="0" err="1" smtClean="0"/>
              <a:t>горош</a:t>
            </a:r>
            <a:r>
              <a:rPr lang="ru-RU" dirty="0" smtClean="0"/>
              <a:t>..</a:t>
            </a:r>
            <a:r>
              <a:rPr lang="ru-RU" dirty="0" err="1" smtClean="0"/>
              <a:t>нка</a:t>
            </a:r>
            <a:r>
              <a:rPr lang="ru-RU" dirty="0" smtClean="0"/>
              <a:t>, </a:t>
            </a:r>
            <a:r>
              <a:rPr lang="ru-RU" dirty="0" err="1" smtClean="0"/>
              <a:t>топол</a:t>
            </a:r>
            <a:r>
              <a:rPr lang="ru-RU" dirty="0" smtClean="0"/>
              <a:t>..вый</a:t>
            </a:r>
          </a:p>
          <a:p>
            <a:pPr>
              <a:buNone/>
            </a:pPr>
            <a:r>
              <a:rPr lang="ru-RU" dirty="0" smtClean="0"/>
              <a:t>4) сколь..кий, ни..кий</a:t>
            </a:r>
          </a:p>
          <a:p>
            <a:pPr>
              <a:buNone/>
            </a:pPr>
            <a:r>
              <a:rPr lang="ru-RU" dirty="0" smtClean="0"/>
              <a:t>5) </a:t>
            </a:r>
            <a:r>
              <a:rPr lang="ru-RU" dirty="0" err="1" smtClean="0"/>
              <a:t>оперир</a:t>
            </a:r>
            <a:r>
              <a:rPr lang="ru-RU" dirty="0" smtClean="0"/>
              <a:t>..</a:t>
            </a:r>
            <a:r>
              <a:rPr lang="ru-RU" dirty="0" err="1" smtClean="0"/>
              <a:t>вать</a:t>
            </a:r>
            <a:r>
              <a:rPr lang="ru-RU" dirty="0" smtClean="0"/>
              <a:t>, бег..</a:t>
            </a:r>
            <a:r>
              <a:rPr lang="ru-RU" dirty="0" err="1" smtClean="0"/>
              <a:t>тня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ЗАДАНИЕ 9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588" y="1579504"/>
            <a:ext cx="8457496" cy="45164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Вставьте пропущенные буквы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066801"/>
            <a:ext cx="8534400" cy="563231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err="1" smtClean="0"/>
              <a:t>Уступч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январ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плюш..вый, </a:t>
            </a:r>
            <a:r>
              <a:rPr lang="ru-RU" sz="2400" dirty="0" err="1" smtClean="0"/>
              <a:t>прожорл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молодц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стар..</a:t>
            </a:r>
            <a:r>
              <a:rPr lang="ru-RU" sz="2400" dirty="0" err="1" smtClean="0"/>
              <a:t>нький</a:t>
            </a:r>
            <a:r>
              <a:rPr lang="ru-RU" sz="2400" dirty="0" smtClean="0"/>
              <a:t>, кумач..вый, </a:t>
            </a:r>
            <a:r>
              <a:rPr lang="ru-RU" sz="2400" dirty="0" err="1" smtClean="0"/>
              <a:t>ноябр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угр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свинц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разговорч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богатыр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сторож..вой, </a:t>
            </a:r>
            <a:r>
              <a:rPr lang="ru-RU" sz="2400" dirty="0" err="1" smtClean="0"/>
              <a:t>продолг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ялт</a:t>
            </a:r>
            <a:r>
              <a:rPr lang="ru-RU" sz="2400" dirty="0" smtClean="0"/>
              <a:t>..</a:t>
            </a:r>
            <a:r>
              <a:rPr lang="ru-RU" sz="2400" dirty="0" err="1" smtClean="0"/>
              <a:t>нский</a:t>
            </a:r>
            <a:r>
              <a:rPr lang="ru-RU" sz="2400" dirty="0" smtClean="0"/>
              <a:t>, красив..</a:t>
            </a:r>
            <a:r>
              <a:rPr lang="ru-RU" sz="2400" dirty="0" err="1" smtClean="0"/>
              <a:t>нький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завистл</a:t>
            </a:r>
            <a:r>
              <a:rPr lang="ru-RU" sz="2400" dirty="0" smtClean="0"/>
              <a:t>..вый, рыж..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молодц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син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обидч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разговорч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расчётл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грязн</a:t>
            </a:r>
            <a:r>
              <a:rPr lang="ru-RU" sz="2400" dirty="0" smtClean="0"/>
              <a:t>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бел..</a:t>
            </a:r>
            <a:r>
              <a:rPr lang="ru-RU" sz="2400" dirty="0" err="1" smtClean="0"/>
              <a:t>ватый</a:t>
            </a:r>
            <a:r>
              <a:rPr lang="ru-RU" sz="2400" dirty="0" smtClean="0"/>
              <a:t>, лёг..</a:t>
            </a:r>
            <a:r>
              <a:rPr lang="ru-RU" sz="2400" dirty="0" err="1" smtClean="0"/>
              <a:t>нький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милост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алюмини</a:t>
            </a:r>
            <a:r>
              <a:rPr lang="ru-RU" sz="2400" dirty="0" smtClean="0"/>
              <a:t>..вый, юрод..вый, </a:t>
            </a:r>
            <a:r>
              <a:rPr lang="ru-RU" sz="2400" dirty="0" err="1" smtClean="0"/>
              <a:t>тюл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кольц</a:t>
            </a:r>
            <a:r>
              <a:rPr lang="ru-RU" sz="2400" dirty="0" smtClean="0"/>
              <a:t>..вой, </a:t>
            </a:r>
            <a:r>
              <a:rPr lang="ru-RU" sz="2400" dirty="0" err="1" smtClean="0"/>
              <a:t>узорч</a:t>
            </a:r>
            <a:r>
              <a:rPr lang="ru-RU" sz="2400" dirty="0" smtClean="0"/>
              <a:t>..</a:t>
            </a:r>
            <a:r>
              <a:rPr lang="ru-RU" sz="2400" dirty="0" err="1" smtClean="0"/>
              <a:t>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ступен</a:t>
            </a:r>
            <a:r>
              <a:rPr lang="ru-RU" sz="2400" dirty="0" smtClean="0"/>
              <a:t>..</a:t>
            </a:r>
            <a:r>
              <a:rPr lang="ru-RU" sz="2400" dirty="0" err="1" smtClean="0"/>
              <a:t>чатый</a:t>
            </a:r>
            <a:r>
              <a:rPr lang="ru-RU" sz="2400" dirty="0" smtClean="0"/>
              <a:t>, бревен..</a:t>
            </a:r>
            <a:r>
              <a:rPr lang="ru-RU" sz="2400" dirty="0" err="1" smtClean="0"/>
              <a:t>чатый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фрунз</a:t>
            </a:r>
            <a:r>
              <a:rPr lang="ru-RU" sz="2400" dirty="0" smtClean="0"/>
              <a:t>..</a:t>
            </a:r>
            <a:r>
              <a:rPr lang="ru-RU" sz="2400" dirty="0" err="1" smtClean="0"/>
              <a:t>нский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взрывч</a:t>
            </a:r>
            <a:r>
              <a:rPr lang="ru-RU" sz="2400" dirty="0" smtClean="0"/>
              <a:t>..</a:t>
            </a:r>
            <a:r>
              <a:rPr lang="ru-RU" sz="2400" dirty="0" err="1" smtClean="0"/>
              <a:t>тый</a:t>
            </a:r>
            <a:r>
              <a:rPr lang="ru-RU" sz="2400" dirty="0" smtClean="0"/>
              <a:t>, брус..</a:t>
            </a:r>
            <a:r>
              <a:rPr lang="ru-RU" sz="2400" dirty="0" err="1" smtClean="0"/>
              <a:t>атый</a:t>
            </a:r>
            <a:r>
              <a:rPr lang="ru-RU" sz="2400" dirty="0" smtClean="0"/>
              <a:t>, весну..</a:t>
            </a:r>
            <a:r>
              <a:rPr lang="ru-RU" sz="2400" dirty="0" err="1" smtClean="0"/>
              <a:t>атый</a:t>
            </a:r>
            <a:r>
              <a:rPr lang="ru-RU" sz="2400" dirty="0" smtClean="0"/>
              <a:t>, до..</a:t>
            </a:r>
            <a:r>
              <a:rPr lang="ru-RU" sz="2400" dirty="0" err="1" smtClean="0"/>
              <a:t>атый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рыцар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рязан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день-ден</a:t>
            </a:r>
            <a:r>
              <a:rPr lang="ru-RU" sz="2400" dirty="0" smtClean="0"/>
              <a:t>..</a:t>
            </a:r>
            <a:r>
              <a:rPr lang="ru-RU" sz="2400" dirty="0" err="1" smtClean="0"/>
              <a:t>ской</a:t>
            </a:r>
            <a:r>
              <a:rPr lang="ru-RU" sz="2400" dirty="0" smtClean="0"/>
              <a:t>, </a:t>
            </a:r>
            <a:r>
              <a:rPr lang="ru-RU" sz="2400" dirty="0" err="1" smtClean="0"/>
              <a:t>декабр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сентябр</a:t>
            </a:r>
            <a:r>
              <a:rPr lang="ru-RU" sz="2400" dirty="0" smtClean="0"/>
              <a:t>..</a:t>
            </a:r>
            <a:r>
              <a:rPr lang="ru-RU" sz="2400" dirty="0" err="1" smtClean="0"/>
              <a:t>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губч</a:t>
            </a:r>
            <a:r>
              <a:rPr lang="ru-RU" sz="2400" dirty="0" smtClean="0"/>
              <a:t>..</a:t>
            </a:r>
            <a:r>
              <a:rPr lang="ru-RU" sz="2400" dirty="0" err="1" smtClean="0"/>
              <a:t>тый</a:t>
            </a:r>
            <a:r>
              <a:rPr lang="ru-RU" sz="2400" dirty="0" smtClean="0"/>
              <a:t>, </a:t>
            </a:r>
            <a:r>
              <a:rPr lang="ru-RU" sz="2400" dirty="0" err="1" smtClean="0"/>
              <a:t>надоедл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сегодн</a:t>
            </a:r>
            <a:r>
              <a:rPr lang="ru-RU" sz="2400" dirty="0" smtClean="0"/>
              <a:t>..</a:t>
            </a:r>
            <a:r>
              <a:rPr lang="ru-RU" sz="2400" dirty="0" err="1" smtClean="0"/>
              <a:t>шний</a:t>
            </a:r>
            <a:r>
              <a:rPr lang="ru-RU" sz="2400" dirty="0" smtClean="0"/>
              <a:t>, </a:t>
            </a:r>
            <a:r>
              <a:rPr lang="ru-RU" sz="2400" dirty="0" err="1" smtClean="0"/>
              <a:t>форел</a:t>
            </a:r>
            <a:r>
              <a:rPr lang="ru-RU" sz="2400" dirty="0" smtClean="0"/>
              <a:t>..вый, </a:t>
            </a:r>
            <a:r>
              <a:rPr lang="ru-RU" sz="2400" dirty="0" err="1" smtClean="0"/>
              <a:t>лазор</a:t>
            </a:r>
            <a:r>
              <a:rPr lang="ru-RU" sz="2400" dirty="0" smtClean="0"/>
              <a:t>..вый, натри..вый, убог..</a:t>
            </a:r>
            <a:r>
              <a:rPr lang="ru-RU" sz="2400" dirty="0" err="1" smtClean="0"/>
              <a:t>нький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грозн</a:t>
            </a:r>
            <a:r>
              <a:rPr lang="ru-RU" sz="2400" dirty="0" smtClean="0"/>
              <a:t>..</a:t>
            </a:r>
            <a:r>
              <a:rPr lang="ru-RU" sz="2400" dirty="0" err="1" smtClean="0"/>
              <a:t>нский</a:t>
            </a:r>
            <a:r>
              <a:rPr lang="ru-RU" sz="2400" dirty="0" smtClean="0"/>
              <a:t>, </a:t>
            </a:r>
            <a:r>
              <a:rPr lang="ru-RU" sz="2400" dirty="0" err="1" smtClean="0"/>
              <a:t>масл</a:t>
            </a:r>
            <a:r>
              <a:rPr lang="ru-RU" sz="2400" dirty="0" smtClean="0"/>
              <a:t>..</a:t>
            </a:r>
            <a:r>
              <a:rPr lang="ru-RU" sz="2400" dirty="0" err="1" smtClean="0"/>
              <a:t>ные</a:t>
            </a:r>
            <a:r>
              <a:rPr lang="ru-RU" sz="2400" dirty="0" smtClean="0"/>
              <a:t> руки, </a:t>
            </a:r>
            <a:r>
              <a:rPr lang="ru-RU" sz="2400" dirty="0" err="1" smtClean="0"/>
              <a:t>масл</a:t>
            </a:r>
            <a:r>
              <a:rPr lang="ru-RU" sz="2400" dirty="0" smtClean="0"/>
              <a:t>..</a:t>
            </a:r>
            <a:r>
              <a:rPr lang="ru-RU" sz="2400" dirty="0" err="1" smtClean="0"/>
              <a:t>ные</a:t>
            </a:r>
            <a:r>
              <a:rPr lang="ru-RU" sz="2400" dirty="0" smtClean="0"/>
              <a:t> краски, </a:t>
            </a:r>
            <a:r>
              <a:rPr lang="ru-RU" sz="2400" dirty="0" err="1" smtClean="0"/>
              <a:t>масл</a:t>
            </a:r>
            <a:r>
              <a:rPr lang="ru-RU" sz="2400" dirty="0" smtClean="0"/>
              <a:t>..</a:t>
            </a:r>
            <a:r>
              <a:rPr lang="ru-RU" sz="2400" dirty="0" err="1" smtClean="0"/>
              <a:t>ная</a:t>
            </a:r>
            <a:r>
              <a:rPr lang="ru-RU" sz="2400" dirty="0" smtClean="0"/>
              <a:t> каша, </a:t>
            </a:r>
            <a:r>
              <a:rPr lang="ru-RU" sz="2400" dirty="0" err="1" smtClean="0"/>
              <a:t>ветр</a:t>
            </a:r>
            <a:r>
              <a:rPr lang="ru-RU" sz="2400" dirty="0" smtClean="0"/>
              <a:t>..</a:t>
            </a:r>
            <a:r>
              <a:rPr lang="ru-RU" sz="2400" dirty="0" err="1" smtClean="0"/>
              <a:t>ная</a:t>
            </a:r>
            <a:r>
              <a:rPr lang="ru-RU" sz="2400" dirty="0" smtClean="0"/>
              <a:t> мельница, </a:t>
            </a:r>
            <a:r>
              <a:rPr lang="ru-RU" sz="2400" dirty="0" err="1" smtClean="0"/>
              <a:t>ветр</a:t>
            </a:r>
            <a:r>
              <a:rPr lang="ru-RU" sz="2400" dirty="0" smtClean="0"/>
              <a:t>..ной двигатель, </a:t>
            </a:r>
            <a:r>
              <a:rPr lang="ru-RU" sz="2400" dirty="0" err="1" smtClean="0"/>
              <a:t>ветр</a:t>
            </a:r>
            <a:r>
              <a:rPr lang="ru-RU" sz="2400" dirty="0" smtClean="0"/>
              <a:t>..</a:t>
            </a:r>
            <a:r>
              <a:rPr lang="ru-RU" sz="2400" dirty="0" err="1" smtClean="0"/>
              <a:t>ная</a:t>
            </a:r>
            <a:r>
              <a:rPr lang="ru-RU" sz="2400" dirty="0" smtClean="0"/>
              <a:t> оспа, </a:t>
            </a:r>
            <a:r>
              <a:rPr lang="ru-RU" sz="2400" dirty="0" err="1" smtClean="0"/>
              <a:t>ветр</a:t>
            </a:r>
            <a:r>
              <a:rPr lang="ru-RU" sz="2400" dirty="0" smtClean="0"/>
              <a:t>..</a:t>
            </a:r>
            <a:r>
              <a:rPr lang="ru-RU" sz="2400" dirty="0" err="1" smtClean="0"/>
              <a:t>ная</a:t>
            </a:r>
            <a:r>
              <a:rPr lang="ru-RU" sz="2400" dirty="0" smtClean="0"/>
              <a:t> девушка, </a:t>
            </a:r>
            <a:r>
              <a:rPr lang="ru-RU" sz="2400" dirty="0" err="1" smtClean="0"/>
              <a:t>ветр</a:t>
            </a:r>
            <a:r>
              <a:rPr lang="ru-RU" sz="2400" dirty="0" smtClean="0"/>
              <a:t>..</a:t>
            </a:r>
            <a:r>
              <a:rPr lang="ru-RU" sz="2400" dirty="0" err="1" smtClean="0"/>
              <a:t>ное</a:t>
            </a:r>
            <a:r>
              <a:rPr lang="ru-RU" sz="2400" dirty="0" smtClean="0"/>
              <a:t> поведение.</a:t>
            </a:r>
            <a:endParaRPr lang="ru-RU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38201" y="533400"/>
          <a:ext cx="7620000" cy="5425440"/>
        </p:xfrm>
        <a:graphic>
          <a:graphicData uri="http://schemas.openxmlformats.org/drawingml/2006/table">
            <a:tbl>
              <a:tblPr/>
              <a:tblGrid>
                <a:gridCol w="4152900"/>
                <a:gridCol w="3467100"/>
              </a:tblGrid>
              <a:tr h="2362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Book Antiqua"/>
                          <a:ea typeface="Times New Roman"/>
                          <a:cs typeface="Times New Roman"/>
                        </a:rPr>
                        <a:t>Приставки ПРЕ- и ПРИ- различаются по значению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1100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b="1" i="1" dirty="0" err="1">
                          <a:latin typeface="Book Antiqua"/>
                          <a:ea typeface="Times New Roman"/>
                          <a:cs typeface="Times New Roman"/>
                        </a:rPr>
                        <a:t>Пре</a:t>
                      </a:r>
                      <a:r>
                        <a:rPr lang="ru-RU" sz="1600" b="1" i="1" dirty="0">
                          <a:latin typeface="Book Antiqu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 выражает высшую меру действия или качества (</a:t>
                      </a:r>
                      <a:r>
                        <a:rPr lang="ru-RU" sz="1600" dirty="0" err="1">
                          <a:latin typeface="Book Antiqua"/>
                          <a:ea typeface="Times New Roman"/>
                          <a:cs typeface="Times New Roman"/>
                        </a:rPr>
                        <a:t>=очень</a:t>
                      </a: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): преувеличение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Выражает изменение действия (</a:t>
                      </a:r>
                      <a:r>
                        <a:rPr lang="ru-RU" sz="1600" dirty="0" err="1">
                          <a:latin typeface="Book Antiqua"/>
                          <a:ea typeface="Times New Roman"/>
                          <a:cs typeface="Times New Roman"/>
                        </a:rPr>
                        <a:t>=пере</a:t>
                      </a: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-): пресечь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b="1" i="1" dirty="0">
                          <a:latin typeface="Book Antiqua"/>
                          <a:ea typeface="Times New Roman"/>
                          <a:cs typeface="Times New Roman"/>
                        </a:rPr>
                        <a:t>При- </a:t>
                      </a: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выражает присоединение, приближение, прибавление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Неполноту действия: приглушить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расположение вблизи </a:t>
                      </a:r>
                      <a:r>
                        <a:rPr lang="ru-RU" sz="1600" dirty="0" err="1">
                          <a:latin typeface="Book Antiqua"/>
                          <a:ea typeface="Times New Roman"/>
                          <a:cs typeface="Times New Roman"/>
                        </a:rPr>
                        <a:t>ч.-либо</a:t>
                      </a: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: приморье, пригород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2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Различаются по конкретному значению слова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Предать (выдать, изменить)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Претворить (осуществить)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Преступить (нарушить)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Преходящий (временный)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придать (добавить)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притворить (прикрыть)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приступить (начать)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приходящий (тот, кто приходит)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2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Во многих словах тесно слились с корнем, трудно установить значение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Камень преткновения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Препятствие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Презрение (оценка как недостойного)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Притязание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Присяга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Призрение (предоставление приюта, забота)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2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Словарные слова иноязычного происхождения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86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Презумпция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Президент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>
                          <a:latin typeface="Book Antiqua"/>
                          <a:ea typeface="Times New Roman"/>
                          <a:cs typeface="Times New Roman"/>
                        </a:rPr>
                        <a:t>Премьера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Привилегия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Приоритет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Book Antiqua"/>
                          <a:ea typeface="Times New Roman"/>
                          <a:cs typeface="Times New Roman"/>
                        </a:rPr>
                        <a:t>Примадонна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58220" cy="56388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Вставить пропущенные буквы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  <a:ln w="38100">
            <a:solidFill>
              <a:srgbClr val="FF0000"/>
            </a:solidFill>
          </a:ln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sz="4200" dirty="0" smtClean="0"/>
              <a:t>     </a:t>
            </a:r>
            <a:r>
              <a:rPr lang="ru-RU" sz="4200" dirty="0" err="1" smtClean="0"/>
              <a:t>Пр___винтить</a:t>
            </a:r>
            <a:r>
              <a:rPr lang="ru-RU" sz="4200" dirty="0" smtClean="0"/>
              <a:t> задвижку, </a:t>
            </a:r>
            <a:r>
              <a:rPr lang="ru-RU" sz="4200" dirty="0" err="1" smtClean="0"/>
              <a:t>пр___дать</a:t>
            </a:r>
            <a:r>
              <a:rPr lang="ru-RU" sz="4200" dirty="0" smtClean="0"/>
              <a:t> </a:t>
            </a:r>
            <a:r>
              <a:rPr lang="ru-RU" sz="4200" dirty="0" err="1" smtClean="0"/>
              <a:t>пр___ступника</a:t>
            </a:r>
            <a:r>
              <a:rPr lang="ru-RU" sz="4200" dirty="0" smtClean="0"/>
              <a:t> суду, сделать </a:t>
            </a:r>
            <a:r>
              <a:rPr lang="ru-RU" sz="4200" dirty="0" err="1" smtClean="0"/>
              <a:t>пр___писку</a:t>
            </a:r>
            <a:r>
              <a:rPr lang="ru-RU" sz="4200" dirty="0" smtClean="0"/>
              <a:t>, не допускать </a:t>
            </a:r>
            <a:r>
              <a:rPr lang="ru-RU" sz="4200" dirty="0" err="1" smtClean="0"/>
              <a:t>пр___увеличения</a:t>
            </a:r>
            <a:r>
              <a:rPr lang="ru-RU" sz="4200" dirty="0" smtClean="0"/>
              <a:t>, </a:t>
            </a:r>
            <a:r>
              <a:rPr lang="ru-RU" sz="4200" dirty="0" err="1" smtClean="0"/>
              <a:t>пр___исполниться</a:t>
            </a:r>
            <a:r>
              <a:rPr lang="ru-RU" sz="4200" dirty="0" smtClean="0"/>
              <a:t> радостью, </a:t>
            </a:r>
            <a:r>
              <a:rPr lang="ru-RU" sz="4200" dirty="0" err="1" smtClean="0"/>
              <a:t>пр___рвать</a:t>
            </a:r>
            <a:r>
              <a:rPr lang="ru-RU" sz="4200" dirty="0" smtClean="0"/>
              <a:t> отношения, </a:t>
            </a:r>
            <a:r>
              <a:rPr lang="ru-RU" sz="4200" dirty="0" err="1" smtClean="0"/>
              <a:t>пр___одолевать</a:t>
            </a:r>
            <a:r>
              <a:rPr lang="ru-RU" sz="4200" dirty="0" smtClean="0"/>
              <a:t> трудности, </a:t>
            </a:r>
            <a:r>
              <a:rPr lang="ru-RU" sz="4200" dirty="0" err="1" smtClean="0"/>
              <a:t>пр___открыть</a:t>
            </a:r>
            <a:r>
              <a:rPr lang="ru-RU" sz="4200" dirty="0" smtClean="0"/>
              <a:t> форточку, </a:t>
            </a:r>
            <a:r>
              <a:rPr lang="ru-RU" sz="4200" dirty="0" err="1" smtClean="0"/>
              <a:t>непр___одолимое</a:t>
            </a:r>
            <a:r>
              <a:rPr lang="ru-RU" sz="4200" dirty="0" smtClean="0"/>
              <a:t> желание, </a:t>
            </a:r>
            <a:r>
              <a:rPr lang="ru-RU" sz="4200" dirty="0" err="1" smtClean="0"/>
              <a:t>пр___страститься</a:t>
            </a:r>
            <a:r>
              <a:rPr lang="ru-RU" sz="4200" dirty="0" smtClean="0"/>
              <a:t> к чтению, </a:t>
            </a:r>
            <a:r>
              <a:rPr lang="ru-RU" sz="4200" dirty="0" err="1" smtClean="0"/>
              <a:t>пр___секать</a:t>
            </a:r>
            <a:r>
              <a:rPr lang="ru-RU" sz="4200" dirty="0" smtClean="0"/>
              <a:t> злоупотребления,  </a:t>
            </a:r>
            <a:r>
              <a:rPr lang="ru-RU" sz="4200" dirty="0" err="1" smtClean="0"/>
              <a:t>пр___обрести</a:t>
            </a:r>
            <a:r>
              <a:rPr lang="ru-RU" sz="4200" dirty="0" smtClean="0"/>
              <a:t> нужные пособия, </a:t>
            </a:r>
            <a:r>
              <a:rPr lang="ru-RU" sz="4200" dirty="0" err="1" smtClean="0"/>
              <a:t>пр___возмочь</a:t>
            </a:r>
            <a:r>
              <a:rPr lang="ru-RU" sz="4200" dirty="0" smtClean="0"/>
              <a:t> недомогание, мягкое </a:t>
            </a:r>
            <a:r>
              <a:rPr lang="ru-RU" sz="4200" dirty="0" err="1" smtClean="0"/>
              <a:t>пр___земление</a:t>
            </a:r>
            <a:r>
              <a:rPr lang="ru-RU" sz="4200" dirty="0" smtClean="0"/>
              <a:t>,  </a:t>
            </a:r>
            <a:r>
              <a:rPr lang="ru-RU" sz="4200" dirty="0" err="1" smtClean="0"/>
              <a:t>пр___бывать</a:t>
            </a:r>
            <a:r>
              <a:rPr lang="ru-RU" sz="4200" dirty="0" smtClean="0"/>
              <a:t> в </a:t>
            </a:r>
            <a:r>
              <a:rPr lang="ru-RU" sz="4200" dirty="0" err="1" smtClean="0"/>
              <a:t>пр___скверном</a:t>
            </a:r>
            <a:r>
              <a:rPr lang="ru-RU" sz="4200" dirty="0" smtClean="0"/>
              <a:t> настроении, </a:t>
            </a:r>
            <a:r>
              <a:rPr lang="ru-RU" sz="4200" dirty="0" err="1" smtClean="0"/>
              <a:t>пр___бывать</a:t>
            </a:r>
            <a:r>
              <a:rPr lang="ru-RU" sz="4200" dirty="0" smtClean="0"/>
              <a:t> к месту службы, </a:t>
            </a:r>
            <a:r>
              <a:rPr lang="ru-RU" sz="4200" dirty="0" err="1" smtClean="0"/>
              <a:t>пр___даваться</a:t>
            </a:r>
            <a:r>
              <a:rPr lang="ru-RU" sz="4200" dirty="0" smtClean="0"/>
              <a:t> воспоминаниям, </a:t>
            </a:r>
            <a:r>
              <a:rPr lang="ru-RU" sz="4200" dirty="0" err="1" smtClean="0"/>
              <a:t>пр___морский</a:t>
            </a:r>
            <a:r>
              <a:rPr lang="ru-RU" sz="4200" dirty="0" smtClean="0"/>
              <a:t> санаторий, </a:t>
            </a:r>
            <a:r>
              <a:rPr lang="ru-RU" sz="4200" dirty="0" err="1" smtClean="0"/>
              <a:t>пр___граждать</a:t>
            </a:r>
            <a:r>
              <a:rPr lang="ru-RU" sz="4200" dirty="0" smtClean="0"/>
              <a:t> путь, покарать </a:t>
            </a:r>
            <a:r>
              <a:rPr lang="ru-RU" sz="4200" dirty="0" err="1" smtClean="0"/>
              <a:t>пр___дателя</a:t>
            </a:r>
            <a:r>
              <a:rPr lang="ru-RU" sz="4200" dirty="0" smtClean="0"/>
              <a:t>, </a:t>
            </a:r>
            <a:r>
              <a:rPr lang="ru-RU" sz="4200" dirty="0" err="1" smtClean="0"/>
              <a:t>пр___ходящее</a:t>
            </a:r>
            <a:r>
              <a:rPr lang="ru-RU" sz="4200" dirty="0" smtClean="0"/>
              <a:t> явление.</a:t>
            </a:r>
          </a:p>
          <a:p>
            <a:pPr>
              <a:buNone/>
            </a:pPr>
            <a:r>
              <a:rPr lang="ru-RU" sz="4000" b="1" i="1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1524000"/>
            <a:ext cx="5410200" cy="2667000"/>
          </a:xfrm>
          <a:ln w="762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ВЫУЧИТЕ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СЛОВАРНЫЕ СЛОВА  !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" y="2590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Запомните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85800"/>
            <a:ext cx="4038600" cy="5791200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Пр</a:t>
            </a:r>
            <a:r>
              <a:rPr lang="ru-RU" b="1" dirty="0" smtClean="0"/>
              <a:t>е</a:t>
            </a:r>
            <a:r>
              <a:rPr lang="ru-RU" dirty="0" smtClean="0"/>
              <a:t>т</a:t>
            </a:r>
            <a:r>
              <a:rPr lang="ru-RU" b="1" dirty="0" smtClean="0"/>
              <a:t>е</a:t>
            </a:r>
            <a:r>
              <a:rPr lang="ru-RU" dirty="0" smtClean="0"/>
              <a:t>ндент,</a:t>
            </a:r>
          </a:p>
          <a:p>
            <a:pPr>
              <a:buNone/>
            </a:pPr>
            <a:r>
              <a:rPr lang="ru-RU" dirty="0" err="1" smtClean="0"/>
              <a:t>апе</a:t>
            </a:r>
            <a:r>
              <a:rPr lang="ru-RU" b="1" dirty="0" err="1" smtClean="0"/>
              <a:t>ЛЛ</a:t>
            </a:r>
            <a:r>
              <a:rPr lang="ru-RU" dirty="0" err="1" smtClean="0"/>
              <a:t>яция</a:t>
            </a:r>
            <a:r>
              <a:rPr lang="ru-RU" dirty="0" smtClean="0"/>
              <a:t>, абитуриент,</a:t>
            </a:r>
          </a:p>
          <a:p>
            <a:pPr>
              <a:buNone/>
            </a:pPr>
            <a:r>
              <a:rPr lang="ru-RU" dirty="0" err="1" smtClean="0"/>
              <a:t>инт</a:t>
            </a:r>
            <a:r>
              <a:rPr lang="ru-RU" b="1" dirty="0" err="1" smtClean="0"/>
              <a:t>ЕЛЛИ</a:t>
            </a:r>
            <a:r>
              <a:rPr lang="ru-RU" dirty="0" err="1" smtClean="0"/>
              <a:t>генция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в</a:t>
            </a:r>
            <a:r>
              <a:rPr lang="ru-RU" b="1" dirty="0" smtClean="0"/>
              <a:t>и</a:t>
            </a:r>
            <a:r>
              <a:rPr lang="ru-RU" dirty="0" smtClean="0"/>
              <a:t>трина, п</a:t>
            </a:r>
            <a:r>
              <a:rPr lang="ru-RU" b="1" dirty="0" smtClean="0"/>
              <a:t>е</a:t>
            </a:r>
            <a:r>
              <a:rPr lang="ru-RU" dirty="0" smtClean="0"/>
              <a:t>р</a:t>
            </a:r>
            <a:r>
              <a:rPr lang="ru-RU" b="1" dirty="0" smtClean="0"/>
              <a:t>и</a:t>
            </a:r>
            <a:r>
              <a:rPr lang="ru-RU" dirty="0" smtClean="0"/>
              <a:t>ф</a:t>
            </a:r>
            <a:r>
              <a:rPr lang="ru-RU" b="1" dirty="0" smtClean="0"/>
              <a:t>е</a:t>
            </a:r>
            <a:r>
              <a:rPr lang="ru-RU" dirty="0" smtClean="0"/>
              <a:t>рия, </a:t>
            </a:r>
          </a:p>
          <a:p>
            <a:pPr>
              <a:buNone/>
            </a:pPr>
            <a:r>
              <a:rPr lang="ru-RU" dirty="0" smtClean="0"/>
              <a:t>п</a:t>
            </a:r>
            <a:r>
              <a:rPr lang="ru-RU" b="1" dirty="0" smtClean="0"/>
              <a:t>а</a:t>
            </a:r>
            <a:r>
              <a:rPr lang="ru-RU" dirty="0" smtClean="0"/>
              <a:t>л</a:t>
            </a:r>
            <a:r>
              <a:rPr lang="ru-RU" b="1" dirty="0" smtClean="0"/>
              <a:t>и</a:t>
            </a:r>
            <a:r>
              <a:rPr lang="ru-RU" dirty="0" smtClean="0"/>
              <a:t>садник, в</a:t>
            </a:r>
            <a:r>
              <a:rPr lang="ru-RU" b="1" dirty="0" smtClean="0"/>
              <a:t>и</a:t>
            </a:r>
            <a:r>
              <a:rPr lang="ru-RU" dirty="0" smtClean="0"/>
              <a:t>н</a:t>
            </a:r>
            <a:r>
              <a:rPr lang="ru-RU" b="1" dirty="0" smtClean="0"/>
              <a:t>е</a:t>
            </a:r>
            <a:r>
              <a:rPr lang="ru-RU" dirty="0" smtClean="0"/>
              <a:t>грет,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b="1" dirty="0" smtClean="0"/>
              <a:t>и</a:t>
            </a:r>
            <a:r>
              <a:rPr lang="ru-RU" dirty="0" smtClean="0"/>
              <a:t>в</a:t>
            </a:r>
            <a:r>
              <a:rPr lang="ru-RU" b="1" dirty="0" smtClean="0"/>
              <a:t>и</a:t>
            </a:r>
            <a:r>
              <a:rPr lang="ru-RU" dirty="0" smtClean="0"/>
              <a:t>легия, </a:t>
            </a:r>
            <a:r>
              <a:rPr lang="ru-RU" dirty="0" err="1" smtClean="0"/>
              <a:t>ст</a:t>
            </a:r>
            <a:r>
              <a:rPr lang="ru-RU" b="1" dirty="0" err="1" smtClean="0"/>
              <a:t>И</a:t>
            </a:r>
            <a:r>
              <a:rPr lang="ru-RU" dirty="0" err="1" smtClean="0"/>
              <a:t>пендия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пр</a:t>
            </a:r>
            <a:r>
              <a:rPr lang="ru-RU" b="1" dirty="0" smtClean="0"/>
              <a:t>е</a:t>
            </a:r>
            <a:r>
              <a:rPr lang="ru-RU" dirty="0" smtClean="0"/>
              <a:t>ц</a:t>
            </a:r>
            <a:r>
              <a:rPr lang="ru-RU" b="1" dirty="0" smtClean="0"/>
              <a:t>е</a:t>
            </a:r>
            <a:r>
              <a:rPr lang="ru-RU" dirty="0" smtClean="0"/>
              <a:t>дент, </a:t>
            </a:r>
            <a:r>
              <a:rPr lang="ru-RU" b="1" dirty="0" smtClean="0"/>
              <a:t>и</a:t>
            </a:r>
            <a:r>
              <a:rPr lang="ru-RU" dirty="0" smtClean="0"/>
              <a:t>нц</a:t>
            </a:r>
            <a:r>
              <a:rPr lang="ru-RU" b="1" dirty="0" smtClean="0"/>
              <a:t>и</a:t>
            </a:r>
            <a:r>
              <a:rPr lang="ru-RU" dirty="0" smtClean="0"/>
              <a:t>дент, </a:t>
            </a:r>
          </a:p>
          <a:p>
            <a:pPr>
              <a:buNone/>
            </a:pPr>
            <a:r>
              <a:rPr lang="ru-RU" dirty="0" smtClean="0"/>
              <a:t>д</a:t>
            </a:r>
            <a:r>
              <a:rPr lang="ru-RU" b="1" dirty="0" smtClean="0"/>
              <a:t>и</a:t>
            </a:r>
            <a:r>
              <a:rPr lang="ru-RU" dirty="0" smtClean="0"/>
              <a:t>р</a:t>
            </a:r>
            <a:r>
              <a:rPr lang="ru-RU" b="1" dirty="0" smtClean="0"/>
              <a:t>и</a:t>
            </a:r>
            <a:r>
              <a:rPr lang="ru-RU" dirty="0" smtClean="0"/>
              <a:t>жёр, р</a:t>
            </a:r>
            <a:r>
              <a:rPr lang="ru-RU" b="1" dirty="0" smtClean="0"/>
              <a:t>е</a:t>
            </a:r>
            <a:r>
              <a:rPr lang="ru-RU" dirty="0" smtClean="0"/>
              <a:t>ж</a:t>
            </a:r>
            <a:r>
              <a:rPr lang="ru-RU" b="1" dirty="0" smtClean="0"/>
              <a:t>и</a:t>
            </a:r>
            <a:r>
              <a:rPr lang="ru-RU" dirty="0" smtClean="0"/>
              <a:t>ссёр,</a:t>
            </a:r>
          </a:p>
          <a:p>
            <a:pPr>
              <a:buNone/>
            </a:pPr>
            <a:r>
              <a:rPr lang="ru-RU" dirty="0" smtClean="0"/>
              <a:t>аккомп</a:t>
            </a:r>
            <a:r>
              <a:rPr lang="ru-RU" b="1" dirty="0" smtClean="0"/>
              <a:t>а</a:t>
            </a:r>
            <a:r>
              <a:rPr lang="ru-RU" dirty="0" smtClean="0"/>
              <a:t>н</a:t>
            </a:r>
            <a:r>
              <a:rPr lang="ru-RU" b="1" dirty="0" smtClean="0"/>
              <a:t>е</a:t>
            </a:r>
            <a:r>
              <a:rPr lang="ru-RU" dirty="0" smtClean="0"/>
              <a:t>мент , </a:t>
            </a:r>
          </a:p>
          <a:p>
            <a:pPr>
              <a:buNone/>
            </a:pPr>
            <a:r>
              <a:rPr lang="ru-RU" b="1" dirty="0" smtClean="0"/>
              <a:t>и</a:t>
            </a:r>
            <a:r>
              <a:rPr lang="ru-RU" dirty="0" smtClean="0"/>
              <a:t>н</a:t>
            </a:r>
            <a:r>
              <a:rPr lang="ru-RU" b="1" dirty="0" smtClean="0"/>
              <a:t>и</a:t>
            </a:r>
            <a:r>
              <a:rPr lang="ru-RU" dirty="0" smtClean="0"/>
              <a:t>ц</a:t>
            </a:r>
            <a:r>
              <a:rPr lang="ru-RU" b="1" dirty="0" smtClean="0"/>
              <a:t>и</a:t>
            </a:r>
            <a:r>
              <a:rPr lang="ru-RU" dirty="0" smtClean="0"/>
              <a:t>атива,  в</a:t>
            </a:r>
            <a:r>
              <a:rPr lang="ru-RU" b="1" dirty="0" smtClean="0"/>
              <a:t>а</a:t>
            </a:r>
            <a:r>
              <a:rPr lang="ru-RU" dirty="0" smtClean="0"/>
              <a:t>кансия,</a:t>
            </a:r>
          </a:p>
          <a:p>
            <a:pPr>
              <a:buNone/>
            </a:pPr>
            <a:r>
              <a:rPr lang="ru-RU" dirty="0" err="1" smtClean="0"/>
              <a:t>дез</a:t>
            </a:r>
            <a:r>
              <a:rPr lang="ru-RU" b="1" dirty="0" err="1" smtClean="0"/>
              <a:t>и</a:t>
            </a:r>
            <a:r>
              <a:rPr lang="ru-RU" dirty="0" err="1" smtClean="0"/>
              <a:t>нф</a:t>
            </a:r>
            <a:r>
              <a:rPr lang="ru-RU" b="1" dirty="0" err="1" smtClean="0"/>
              <a:t>И</a:t>
            </a:r>
            <a:r>
              <a:rPr lang="ru-RU" dirty="0" err="1" smtClean="0"/>
              <a:t>цировать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791200"/>
          </a:xfrm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об</a:t>
            </a:r>
            <a:r>
              <a:rPr lang="ru-RU" b="1" dirty="0" smtClean="0"/>
              <a:t>а</a:t>
            </a:r>
            <a:r>
              <a:rPr lang="ru-RU" dirty="0" smtClean="0"/>
              <a:t>яние, </a:t>
            </a:r>
            <a:r>
              <a:rPr lang="ru-RU" b="1" dirty="0" smtClean="0"/>
              <a:t>яства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к</a:t>
            </a:r>
            <a:r>
              <a:rPr lang="ru-RU" b="1" dirty="0" smtClean="0"/>
              <a:t>а</a:t>
            </a:r>
            <a:r>
              <a:rPr lang="ru-RU" dirty="0" smtClean="0"/>
              <a:t>морка,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err="1" smtClean="0"/>
              <a:t>нав</a:t>
            </a:r>
            <a:r>
              <a:rPr lang="ru-RU" b="1" dirty="0" err="1" smtClean="0"/>
              <a:t>А</a:t>
            </a:r>
            <a:r>
              <a:rPr lang="ru-RU" dirty="0" err="1" smtClean="0"/>
              <a:t>ждение</a:t>
            </a:r>
            <a:r>
              <a:rPr lang="ru-RU" dirty="0" smtClean="0"/>
              <a:t>, в</a:t>
            </a:r>
            <a:r>
              <a:rPr lang="ru-RU" b="1" dirty="0" smtClean="0"/>
              <a:t>о</a:t>
            </a:r>
            <a:r>
              <a:rPr lang="ru-RU" dirty="0" smtClean="0"/>
              <a:t>ждение,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err="1" smtClean="0"/>
              <a:t>ПРЕ</a:t>
            </a:r>
            <a:r>
              <a:rPr lang="ru-RU" dirty="0" err="1" smtClean="0"/>
              <a:t>емник</a:t>
            </a:r>
            <a:r>
              <a:rPr lang="ru-RU" dirty="0" smtClean="0"/>
              <a:t> президента</a:t>
            </a:r>
          </a:p>
          <a:p>
            <a:pPr>
              <a:buNone/>
            </a:pPr>
            <a:r>
              <a:rPr lang="ru-RU" dirty="0" smtClean="0"/>
              <a:t> печ</a:t>
            </a:r>
            <a:r>
              <a:rPr lang="ru-RU" b="1" dirty="0" smtClean="0"/>
              <a:t>ё</a:t>
            </a:r>
            <a:r>
              <a:rPr lang="ru-RU" dirty="0" smtClean="0"/>
              <a:t>нка, ж</a:t>
            </a:r>
            <a:r>
              <a:rPr lang="ru-RU" b="1" dirty="0" smtClean="0"/>
              <a:t>ё</a:t>
            </a:r>
            <a:r>
              <a:rPr lang="ru-RU" dirty="0" smtClean="0"/>
              <a:t>ваный,</a:t>
            </a:r>
          </a:p>
          <a:p>
            <a:pPr>
              <a:buNone/>
            </a:pPr>
            <a:r>
              <a:rPr lang="ru-RU" dirty="0" smtClean="0"/>
              <a:t> обо</a:t>
            </a:r>
            <a:r>
              <a:rPr lang="ru-RU" b="1" dirty="0" smtClean="0"/>
              <a:t>жжё</a:t>
            </a:r>
            <a:r>
              <a:rPr lang="ru-RU" dirty="0" smtClean="0"/>
              <a:t>нный,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расчёт, расчётливый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FF0000"/>
                </a:solidFill>
              </a:rPr>
              <a:t>НО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рассчитывать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д</a:t>
            </a:r>
            <a:r>
              <a:rPr lang="ru-RU" b="1" dirty="0" smtClean="0"/>
              <a:t>о</a:t>
            </a:r>
            <a:r>
              <a:rPr lang="ru-RU" dirty="0" smtClean="0"/>
              <a:t>ск</a:t>
            </a:r>
            <a:r>
              <a:rPr lang="ru-RU" b="1" dirty="0" smtClean="0"/>
              <a:t>о</a:t>
            </a:r>
            <a:r>
              <a:rPr lang="ru-RU" dirty="0" smtClean="0"/>
              <a:t>нально,</a:t>
            </a:r>
          </a:p>
          <a:p>
            <a:pPr>
              <a:buNone/>
            </a:pPr>
            <a:r>
              <a:rPr lang="ru-RU" dirty="0" smtClean="0"/>
              <a:t> ко</a:t>
            </a:r>
            <a:r>
              <a:rPr lang="ru-RU" b="1" dirty="0" smtClean="0"/>
              <a:t>л</a:t>
            </a:r>
            <a:r>
              <a:rPr lang="ru-RU" dirty="0" smtClean="0"/>
              <a:t>ичество,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как будто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b="1" dirty="0" smtClean="0"/>
              <a:t>все-таки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b="1" dirty="0" smtClean="0"/>
              <a:t>впоследствии</a:t>
            </a:r>
            <a:endParaRPr lang="ru-RU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Вставить пропущенные согласные</a:t>
            </a:r>
            <a:r>
              <a:rPr lang="ru-RU" sz="4000" b="1" i="1" dirty="0" smtClean="0"/>
              <a:t>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867400"/>
          </a:xfrm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ru-RU" sz="2000" b="1" i="1" dirty="0" smtClean="0"/>
              <a:t>-л- или –</a:t>
            </a:r>
            <a:r>
              <a:rPr lang="ru-RU" sz="2000" b="1" i="1" dirty="0" err="1" smtClean="0"/>
              <a:t>лл</a:t>
            </a:r>
            <a:r>
              <a:rPr lang="ru-RU" sz="2000" b="1" i="1" dirty="0" smtClean="0"/>
              <a:t>-: </a:t>
            </a:r>
            <a:r>
              <a:rPr lang="ru-RU" sz="2000" i="1" dirty="0" smtClean="0"/>
              <a:t>полная </a:t>
            </a:r>
            <a:r>
              <a:rPr lang="ru-RU" sz="2000" i="1" dirty="0" err="1" smtClean="0"/>
              <a:t>и____юзия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криста_____ическое</a:t>
            </a:r>
            <a:r>
              <a:rPr lang="ru-RU" sz="2000" i="1" dirty="0" smtClean="0"/>
              <a:t> вещество, </a:t>
            </a:r>
            <a:r>
              <a:rPr lang="ru-RU" sz="2000" i="1" dirty="0" err="1" smtClean="0"/>
              <a:t>криста_____ьно</a:t>
            </a:r>
            <a:r>
              <a:rPr lang="ru-RU" sz="2000" i="1" dirty="0" smtClean="0"/>
              <a:t> чистый человек, художественная </a:t>
            </a:r>
            <a:r>
              <a:rPr lang="ru-RU" sz="2000" i="1" dirty="0" err="1" smtClean="0"/>
              <a:t>га_____ерея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мета_____ический</a:t>
            </a:r>
            <a:r>
              <a:rPr lang="ru-RU" sz="2000" i="1" dirty="0" smtClean="0"/>
              <a:t> звук, </a:t>
            </a:r>
            <a:r>
              <a:rPr lang="ru-RU" sz="2000" i="1" dirty="0" err="1" smtClean="0"/>
              <a:t>писатель-бе_____етрист</a:t>
            </a:r>
            <a:endParaRPr lang="ru-RU" sz="2000" b="1" i="1" dirty="0" smtClean="0"/>
          </a:p>
          <a:p>
            <a:r>
              <a:rPr lang="ru-RU" sz="2000" b="1" i="1" dirty="0" smtClean="0"/>
              <a:t>-</a:t>
            </a:r>
            <a:r>
              <a:rPr lang="ru-RU" sz="2000" b="1" i="1" dirty="0" err="1" smtClean="0"/>
              <a:t>н</a:t>
            </a:r>
            <a:r>
              <a:rPr lang="ru-RU" sz="2000" b="1" i="1" dirty="0" smtClean="0"/>
              <a:t>- или –</a:t>
            </a:r>
            <a:r>
              <a:rPr lang="ru-RU" sz="2000" b="1" i="1" dirty="0" err="1" smtClean="0"/>
              <a:t>нн</a:t>
            </a:r>
            <a:r>
              <a:rPr lang="ru-RU" sz="2000" b="1" i="1" dirty="0" smtClean="0"/>
              <a:t>-: </a:t>
            </a:r>
            <a:r>
              <a:rPr lang="ru-RU" sz="2000" i="1" dirty="0" smtClean="0"/>
              <a:t>мраморная </a:t>
            </a:r>
            <a:r>
              <a:rPr lang="ru-RU" sz="2000" i="1" dirty="0" err="1" smtClean="0"/>
              <a:t>коло_____ада</a:t>
            </a:r>
            <a:r>
              <a:rPr lang="ru-RU" sz="2000" i="1" dirty="0" smtClean="0"/>
              <a:t>, пробить </a:t>
            </a:r>
            <a:r>
              <a:rPr lang="ru-RU" sz="2000" i="1" dirty="0" err="1" smtClean="0"/>
              <a:t>то_____ель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те_____исный</a:t>
            </a:r>
            <a:r>
              <a:rPr lang="ru-RU" sz="2000" i="1" dirty="0" smtClean="0"/>
              <a:t> корт, </a:t>
            </a:r>
            <a:r>
              <a:rPr lang="ru-RU" sz="2000" i="1" dirty="0" err="1" smtClean="0"/>
              <a:t>труже_____ики</a:t>
            </a:r>
            <a:r>
              <a:rPr lang="ru-RU" sz="2000" i="1" dirty="0" smtClean="0"/>
              <a:t> тыла, роскошная </a:t>
            </a:r>
            <a:r>
              <a:rPr lang="ru-RU" sz="2000" i="1" dirty="0" err="1" smtClean="0"/>
              <a:t>гости_____ая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бензоколо_____ка</a:t>
            </a:r>
            <a:endParaRPr lang="ru-RU" sz="2000" b="1" i="1" dirty="0" smtClean="0"/>
          </a:p>
          <a:p>
            <a:r>
              <a:rPr lang="ru-RU" sz="2000" b="1" i="1" dirty="0" smtClean="0"/>
              <a:t>-м- или –мм-: </a:t>
            </a:r>
            <a:r>
              <a:rPr lang="ru-RU" sz="2000" i="1" dirty="0" err="1" smtClean="0"/>
              <a:t>програ_____ированное</a:t>
            </a:r>
            <a:r>
              <a:rPr lang="ru-RU" sz="2000" i="1" dirty="0" smtClean="0"/>
              <a:t> обучение, стойкий </a:t>
            </a:r>
            <a:r>
              <a:rPr lang="ru-RU" sz="2000" i="1" dirty="0" err="1" smtClean="0"/>
              <a:t>и_____унитет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су____ировать</a:t>
            </a:r>
            <a:r>
              <a:rPr lang="ru-RU" sz="2000" i="1" dirty="0" smtClean="0"/>
              <a:t> результаты, удачная </a:t>
            </a:r>
            <a:r>
              <a:rPr lang="ru-RU" sz="2000" i="1" dirty="0" err="1" smtClean="0"/>
              <a:t>и_____итация</a:t>
            </a:r>
            <a:r>
              <a:rPr lang="ru-RU" sz="2000" i="1" dirty="0" smtClean="0"/>
              <a:t>, подлинный </a:t>
            </a:r>
            <a:r>
              <a:rPr lang="ru-RU" sz="2000" i="1" dirty="0" err="1" smtClean="0"/>
              <a:t>гу_____анизм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дра_____атизм</a:t>
            </a:r>
            <a:r>
              <a:rPr lang="ru-RU" sz="2000" i="1" dirty="0" smtClean="0"/>
              <a:t> обстановки</a:t>
            </a:r>
            <a:endParaRPr lang="ru-RU" sz="2000" b="1" i="1" dirty="0" smtClean="0"/>
          </a:p>
          <a:p>
            <a:r>
              <a:rPr lang="ru-RU" sz="2000" b="1" i="1" dirty="0" smtClean="0"/>
              <a:t>-</a:t>
            </a:r>
            <a:r>
              <a:rPr lang="ru-RU" sz="2000" b="1" i="1" dirty="0" err="1" smtClean="0"/>
              <a:t>р</a:t>
            </a:r>
            <a:r>
              <a:rPr lang="ru-RU" sz="2000" b="1" i="1" dirty="0" smtClean="0"/>
              <a:t>- или –</a:t>
            </a:r>
            <a:r>
              <a:rPr lang="ru-RU" sz="2000" b="1" i="1" dirty="0" err="1" smtClean="0"/>
              <a:t>рр</a:t>
            </a:r>
            <a:r>
              <a:rPr lang="ru-RU" sz="2000" b="1" i="1" dirty="0" smtClean="0"/>
              <a:t>-: </a:t>
            </a:r>
            <a:r>
              <a:rPr lang="ru-RU" sz="2000" i="1" dirty="0" smtClean="0"/>
              <a:t>красный </a:t>
            </a:r>
            <a:r>
              <a:rPr lang="ru-RU" sz="2000" i="1" dirty="0" err="1" smtClean="0"/>
              <a:t>те_____ор</a:t>
            </a:r>
            <a:r>
              <a:rPr lang="ru-RU" sz="2000" i="1" dirty="0" smtClean="0"/>
              <a:t>, известный </a:t>
            </a:r>
            <a:r>
              <a:rPr lang="ru-RU" sz="2000" i="1" dirty="0" err="1" smtClean="0"/>
              <a:t>ка_____икатурист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те_____иториальные</a:t>
            </a:r>
            <a:r>
              <a:rPr lang="ru-RU" sz="2000" i="1" dirty="0" smtClean="0"/>
              <a:t> воды, небольшая </a:t>
            </a:r>
            <a:r>
              <a:rPr lang="ru-RU" sz="2000" i="1" dirty="0" err="1" smtClean="0"/>
              <a:t>те_____аса</a:t>
            </a:r>
            <a:r>
              <a:rPr lang="ru-RU" sz="2000" i="1" dirty="0" smtClean="0"/>
              <a:t>, темный </a:t>
            </a:r>
            <a:r>
              <a:rPr lang="ru-RU" sz="2000" i="1" dirty="0" err="1" smtClean="0"/>
              <a:t>ко_____идор</a:t>
            </a:r>
            <a:r>
              <a:rPr lang="ru-RU" sz="2000" i="1" dirty="0" smtClean="0"/>
              <a:t>, испанская </a:t>
            </a:r>
            <a:r>
              <a:rPr lang="ru-RU" sz="2000" i="1" dirty="0" err="1" smtClean="0"/>
              <a:t>ко_____ида</a:t>
            </a:r>
            <a:endParaRPr lang="ru-RU" sz="2000" b="1" i="1" dirty="0" smtClean="0"/>
          </a:p>
          <a:p>
            <a:r>
              <a:rPr lang="ru-RU" sz="2000" b="1" i="1" dirty="0" smtClean="0"/>
              <a:t>-с- или –</a:t>
            </a:r>
            <a:r>
              <a:rPr lang="ru-RU" sz="2000" b="1" i="1" dirty="0" err="1" smtClean="0"/>
              <a:t>сс</a:t>
            </a:r>
            <a:r>
              <a:rPr lang="ru-RU" sz="2000" b="1" i="1" dirty="0" smtClean="0"/>
              <a:t>-: </a:t>
            </a:r>
            <a:r>
              <a:rPr lang="ru-RU" sz="2000" i="1" dirty="0" smtClean="0"/>
              <a:t>открыть </a:t>
            </a:r>
            <a:r>
              <a:rPr lang="ru-RU" sz="2000" i="1" dirty="0" err="1" smtClean="0"/>
              <a:t>диску_____ию</a:t>
            </a:r>
            <a:r>
              <a:rPr lang="ru-RU" sz="2000" i="1" dirty="0" smtClean="0"/>
              <a:t>, новая </a:t>
            </a:r>
            <a:r>
              <a:rPr lang="ru-RU" sz="2000" i="1" dirty="0" err="1" smtClean="0"/>
              <a:t>тра______а</a:t>
            </a:r>
            <a:r>
              <a:rPr lang="ru-RU" sz="2000" i="1" dirty="0" smtClean="0"/>
              <a:t>, богатые </a:t>
            </a:r>
            <a:r>
              <a:rPr lang="ru-RU" sz="2000" i="1" dirty="0" err="1" smtClean="0"/>
              <a:t>ре_____урсы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коло_____альные</a:t>
            </a:r>
            <a:r>
              <a:rPr lang="ru-RU" sz="2000" i="1" dirty="0" smtClean="0"/>
              <a:t> возможности, зарубежная </a:t>
            </a:r>
            <a:r>
              <a:rPr lang="ru-RU" sz="2000" i="1" dirty="0" err="1" smtClean="0"/>
              <a:t>пре_____а</a:t>
            </a:r>
            <a:r>
              <a:rPr lang="ru-RU" sz="2000" i="1" dirty="0" smtClean="0"/>
              <a:t>, </a:t>
            </a:r>
            <a:r>
              <a:rPr lang="ru-RU" sz="2000" i="1" dirty="0" err="1" smtClean="0"/>
              <a:t>прогре_____ивный</a:t>
            </a:r>
            <a:r>
              <a:rPr lang="ru-RU" sz="2000" i="1" dirty="0" smtClean="0"/>
              <a:t> писатель, ставить </a:t>
            </a:r>
            <a:r>
              <a:rPr lang="ru-RU" sz="2000" i="1" dirty="0" err="1" smtClean="0"/>
              <a:t>пье_____у</a:t>
            </a:r>
            <a:r>
              <a:rPr lang="ru-RU" sz="2000" i="1" dirty="0" smtClean="0"/>
              <a:t>, высадить </a:t>
            </a:r>
            <a:r>
              <a:rPr lang="ru-RU" sz="2000" i="1" dirty="0" err="1" smtClean="0"/>
              <a:t>де_____ант</a:t>
            </a:r>
            <a:endParaRPr lang="ru-RU" sz="2000" b="1" i="1" dirty="0" smtClean="0"/>
          </a:p>
          <a:p>
            <a:r>
              <a:rPr lang="ru-RU" sz="2000" b="1" i="1" dirty="0" smtClean="0"/>
              <a:t>-т- или –</a:t>
            </a:r>
            <a:r>
              <a:rPr lang="ru-RU" sz="2000" b="1" i="1" dirty="0" err="1" smtClean="0"/>
              <a:t>тт</a:t>
            </a:r>
            <a:r>
              <a:rPr lang="ru-RU" sz="2000" b="1" i="1" dirty="0" smtClean="0"/>
              <a:t>-: </a:t>
            </a:r>
            <a:r>
              <a:rPr lang="ru-RU" sz="2000" i="1" dirty="0" smtClean="0"/>
              <a:t>предъявить </a:t>
            </a:r>
            <a:r>
              <a:rPr lang="ru-RU" sz="2000" i="1" dirty="0" err="1" smtClean="0"/>
              <a:t>а_____естат</a:t>
            </a:r>
            <a:r>
              <a:rPr lang="ru-RU" sz="2000" i="1" dirty="0" smtClean="0"/>
              <a:t>, новый </a:t>
            </a:r>
            <a:r>
              <a:rPr lang="ru-RU" sz="2000" i="1" dirty="0" err="1" smtClean="0"/>
              <a:t>а_____ракцион</a:t>
            </a:r>
            <a:r>
              <a:rPr lang="ru-RU" sz="2000" i="1" dirty="0" smtClean="0"/>
              <a:t>,  французский  </a:t>
            </a:r>
            <a:r>
              <a:rPr lang="ru-RU" sz="2000" i="1" dirty="0" err="1" smtClean="0"/>
              <a:t>а_____аше</a:t>
            </a:r>
            <a:r>
              <a:rPr lang="ru-RU" sz="2000" b="1" i="1" dirty="0" smtClean="0"/>
              <a:t> 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Советую пользоваться учебником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Segoe Print" pitchFamily="2" charset="0"/>
              </a:rPr>
              <a:t> 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Segoe Print" pitchFamily="2" charset="0"/>
              </a:rPr>
              <a:t>Желаю успехов  в подготовке к ЕГЭ и отличной сдачи всех экзаменов!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Segoe Print" pitchFamily="2" charset="0"/>
              </a:rPr>
              <a:t>Обращайтесь за помощью или консультациями.</a:t>
            </a:r>
          </a:p>
          <a:p>
            <a:pPr algn="r">
              <a:buNone/>
            </a:pPr>
            <a:r>
              <a:rPr lang="ru-RU" sz="4000" dirty="0" smtClean="0">
                <a:solidFill>
                  <a:srgbClr val="C00000"/>
                </a:solidFill>
                <a:latin typeface="Segoe Print" pitchFamily="2" charset="0"/>
              </a:rPr>
              <a:t> </a:t>
            </a:r>
            <a:r>
              <a:rPr lang="ru-RU" sz="4000" dirty="0" err="1" smtClean="0">
                <a:solidFill>
                  <a:srgbClr val="C00000"/>
                </a:solidFill>
                <a:latin typeface="Segoe Print" pitchFamily="2" charset="0"/>
              </a:rPr>
              <a:t>Е.Г.Милова</a:t>
            </a:r>
            <a:endParaRPr lang="ru-RU" sz="4000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b="1" dirty="0" smtClean="0"/>
              <a:t>Греков В.Ф., Крючков С.Е., </a:t>
            </a:r>
            <a:r>
              <a:rPr lang="ru-RU" sz="2400" b="1" dirty="0" err="1" smtClean="0"/>
              <a:t>Чешко</a:t>
            </a:r>
            <a:r>
              <a:rPr lang="ru-RU" sz="2400" b="1" dirty="0" smtClean="0"/>
              <a:t> Л.А. Пособие для занятий по русскому языку в старших классах</a:t>
            </a:r>
          </a:p>
          <a:p>
            <a:endParaRPr lang="ru-RU" dirty="0"/>
          </a:p>
        </p:txBody>
      </p:sp>
      <p:pic>
        <p:nvPicPr>
          <p:cNvPr id="5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09600" y="36576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686800" cy="6172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ЭТО УДОБНО!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082" y="1981200"/>
            <a:ext cx="8461918" cy="426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ВЫУЧИТЕ ЧЕРЕДОВАНИЯ!!!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://do-school18.ru/pluginfile.php/53/course/overviewfiles/%D0%9F%D1%80%D0%B0%D0%B2%D0%BE%D0%BF%D0%B8%D1%81%D0%B0%D0%BD%D0%B8%D0%B5%20%D0%BA%D0%BE%D1%80%D0%BD%D0%B5%D0%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43000"/>
            <a:ext cx="8143875" cy="53244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Правописание безударных гласных в корне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Проверка ударением: родственные слова с гласным звуком под ударением. </a:t>
            </a:r>
          </a:p>
          <a:p>
            <a:r>
              <a:rPr lang="ru-RU" b="1" dirty="0" smtClean="0"/>
              <a:t>- </a:t>
            </a:r>
            <a:r>
              <a:rPr lang="ru-RU" b="1" dirty="0" smtClean="0">
                <a:solidFill>
                  <a:srgbClr val="FF0000"/>
                </a:solidFill>
              </a:rPr>
              <a:t>Нельзя </a:t>
            </a:r>
            <a:r>
              <a:rPr lang="ru-RU" dirty="0" smtClean="0">
                <a:solidFill>
                  <a:srgbClr val="FF0000"/>
                </a:solidFill>
              </a:rPr>
              <a:t>проверять глаголами с суффиксами –</a:t>
            </a:r>
            <a:r>
              <a:rPr lang="ru-RU" dirty="0" err="1" smtClean="0">
                <a:solidFill>
                  <a:srgbClr val="FF0000"/>
                </a:solidFill>
              </a:rPr>
              <a:t>ывать</a:t>
            </a:r>
            <a:r>
              <a:rPr lang="ru-RU" dirty="0" smtClean="0">
                <a:solidFill>
                  <a:srgbClr val="FF0000"/>
                </a:solidFill>
              </a:rPr>
              <a:t> и –</a:t>
            </a:r>
            <a:r>
              <a:rPr lang="ru-RU" dirty="0" err="1" smtClean="0">
                <a:solidFill>
                  <a:srgbClr val="FF0000"/>
                </a:solidFill>
              </a:rPr>
              <a:t>ивать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(присвоение – присваивать, выработать – вырабатывать, устроитель – устраивать, </a:t>
            </a:r>
            <a:r>
              <a:rPr lang="ru-RU" i="1" dirty="0" smtClean="0"/>
              <a:t>корневое –а-</a:t>
            </a:r>
            <a:r>
              <a:rPr lang="ru-RU" dirty="0" smtClean="0"/>
              <a:t>). 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Слова с полногласными сочетаниями –</a:t>
            </a:r>
            <a:r>
              <a:rPr lang="ru-RU" dirty="0" err="1" smtClean="0">
                <a:solidFill>
                  <a:srgbClr val="FF0000"/>
                </a:solidFill>
              </a:rPr>
              <a:t>оро</a:t>
            </a:r>
            <a:r>
              <a:rPr lang="ru-RU" dirty="0" smtClean="0">
                <a:solidFill>
                  <a:srgbClr val="FF0000"/>
                </a:solidFill>
              </a:rPr>
              <a:t>-, -</a:t>
            </a:r>
            <a:r>
              <a:rPr lang="ru-RU" dirty="0" err="1" smtClean="0">
                <a:solidFill>
                  <a:srgbClr val="FF0000"/>
                </a:solidFill>
              </a:rPr>
              <a:t>оло</a:t>
            </a:r>
            <a:r>
              <a:rPr lang="ru-RU" dirty="0" smtClean="0">
                <a:solidFill>
                  <a:srgbClr val="FF0000"/>
                </a:solidFill>
              </a:rPr>
              <a:t>- проверяются только родственными с таким же полногласием</a:t>
            </a:r>
            <a:r>
              <a:rPr lang="ru-RU" dirty="0" smtClean="0"/>
              <a:t> (пох</a:t>
            </a:r>
            <a:r>
              <a:rPr lang="ru-RU" b="1" i="1" u="sng" dirty="0" smtClean="0"/>
              <a:t>о</a:t>
            </a:r>
            <a:r>
              <a:rPr lang="ru-RU" dirty="0" smtClean="0"/>
              <a:t>л</a:t>
            </a:r>
            <a:r>
              <a:rPr lang="ru-RU" b="1" i="1" u="sng" dirty="0" smtClean="0"/>
              <a:t>о</a:t>
            </a:r>
            <a:r>
              <a:rPr lang="ru-RU" dirty="0" smtClean="0"/>
              <a:t>дание – х</a:t>
            </a:r>
            <a:r>
              <a:rPr lang="ru-RU" b="1" i="1" u="sng" dirty="0" smtClean="0"/>
              <a:t>о</a:t>
            </a:r>
            <a:r>
              <a:rPr lang="ru-RU" dirty="0" smtClean="0"/>
              <a:t>лод, хол</a:t>
            </a:r>
            <a:r>
              <a:rPr lang="ru-RU" b="1" i="1" u="sng" dirty="0" smtClean="0"/>
              <a:t>о</a:t>
            </a:r>
            <a:r>
              <a:rPr lang="ru-RU" dirty="0" smtClean="0"/>
              <a:t>дный, но не прохл</a:t>
            </a:r>
            <a:r>
              <a:rPr lang="ru-RU" b="1" i="1" u="sng" dirty="0" smtClean="0"/>
              <a:t>а</a:t>
            </a:r>
            <a:r>
              <a:rPr lang="ru-RU" dirty="0" smtClean="0"/>
              <a:t>да). </a:t>
            </a:r>
            <a:r>
              <a:rPr lang="ru-RU" dirty="0" smtClean="0">
                <a:solidFill>
                  <a:srgbClr val="FF0000"/>
                </a:solidFill>
              </a:rPr>
              <a:t>Слова с неполногласием – только неполногласием </a:t>
            </a:r>
            <a:r>
              <a:rPr lang="ru-RU" dirty="0" smtClean="0"/>
              <a:t>(огл</a:t>
            </a:r>
            <a:r>
              <a:rPr lang="ru-RU" b="1" i="1" u="sng" dirty="0" smtClean="0"/>
              <a:t>а</a:t>
            </a:r>
            <a:r>
              <a:rPr lang="ru-RU" dirty="0" smtClean="0"/>
              <a:t>сить – огл</a:t>
            </a:r>
            <a:r>
              <a:rPr lang="ru-RU" b="1" i="1" u="sng" dirty="0" smtClean="0"/>
              <a:t>а</a:t>
            </a:r>
            <a:r>
              <a:rPr lang="ru-RU" dirty="0" smtClean="0"/>
              <a:t>ска, но не г</a:t>
            </a:r>
            <a:r>
              <a:rPr lang="ru-RU" b="1" i="1" u="sng" dirty="0" smtClean="0"/>
              <a:t>оло</a:t>
            </a:r>
            <a:r>
              <a:rPr lang="ru-RU" dirty="0" smtClean="0"/>
              <a:t>с, подг</a:t>
            </a:r>
            <a:r>
              <a:rPr lang="ru-RU" b="1" i="1" u="sng" dirty="0" smtClean="0"/>
              <a:t>оло</a:t>
            </a:r>
            <a:r>
              <a:rPr lang="ru-RU" dirty="0" smtClean="0"/>
              <a:t>сок). </a:t>
            </a:r>
          </a:p>
          <a:p>
            <a:pPr lvl="0"/>
            <a:r>
              <a:rPr lang="ru-RU" dirty="0" smtClean="0"/>
              <a:t>Во многих словах правописание безударных проверить ударением нельзя. Как правило, это  заимствования.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45644" cy="60959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НЕ СПУТАЙТЕ!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348" y="1676400"/>
            <a:ext cx="8585852" cy="449579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1930</Words>
  <Application>Microsoft Office PowerPoint</Application>
  <PresentationFormat>Экран (4:3)</PresentationFormat>
  <Paragraphs>290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Office Theme</vt:lpstr>
      <vt:lpstr>ДАВАЙТЕ ПОВТОРИМ ОРФОГРАФИЮ </vt:lpstr>
      <vt:lpstr>Слайд 2</vt:lpstr>
      <vt:lpstr>ЗАДАНИЕ 9</vt:lpstr>
      <vt:lpstr>Слайд 4</vt:lpstr>
      <vt:lpstr>ЭТО УДОБНО!</vt:lpstr>
      <vt:lpstr>ВЫУЧИТЕ ЧЕРЕДОВАНИЯ!!!</vt:lpstr>
      <vt:lpstr>Правописание безударных гласных в корне слова</vt:lpstr>
      <vt:lpstr>Слайд 8</vt:lpstr>
      <vt:lpstr>НЕ СПУТАЙТЕ!</vt:lpstr>
      <vt:lpstr> Укажите варианты ответов, в которых во всех словах одного ряда пропущена безударная гласная  определённого типа.                      Запишите номера ответов   </vt:lpstr>
      <vt:lpstr>Н или НН ?</vt:lpstr>
      <vt:lpstr>   Пишется Н                      Пишется НН   </vt:lpstr>
      <vt:lpstr>Слайд 13</vt:lpstr>
      <vt:lpstr>И ещё о Н или НН:</vt:lpstr>
      <vt:lpstr>Слайд 15</vt:lpstr>
      <vt:lpstr>Слайд 16</vt:lpstr>
      <vt:lpstr>НЕ – слитно или раздельно?</vt:lpstr>
      <vt:lpstr>Слайд 18</vt:lpstr>
      <vt:lpstr>Слайд 19</vt:lpstr>
      <vt:lpstr>Слайд 20</vt:lpstr>
      <vt:lpstr>Не с причастиями пишется</vt:lpstr>
      <vt:lpstr>Давайте подумаем!</vt:lpstr>
      <vt:lpstr>ВСЯКАЯ ВСЯЧИНА</vt:lpstr>
      <vt:lpstr>Склонение числительных</vt:lpstr>
      <vt:lpstr>О или Ё?</vt:lpstr>
      <vt:lpstr>Слайд 26</vt:lpstr>
      <vt:lpstr>О или Ё?</vt:lpstr>
      <vt:lpstr>Правописание гласных в суффиксах прилагательных</vt:lpstr>
      <vt:lpstr>Вставьте пропущенные буквы</vt:lpstr>
      <vt:lpstr>Вставьте пропущенные буквы</vt:lpstr>
      <vt:lpstr>Слайд 31</vt:lpstr>
      <vt:lpstr>Слайд 32</vt:lpstr>
      <vt:lpstr>Вставить пропущенные буквы </vt:lpstr>
      <vt:lpstr> ВЫУЧИТЕ СЛОВАРНЫЕ СЛОВА  !   </vt:lpstr>
      <vt:lpstr>Запомните </vt:lpstr>
      <vt:lpstr>Вставить пропущенные согласные  </vt:lpstr>
      <vt:lpstr>Советую пользоваться учебником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Пишется Н                      Пишется НН   </dc:title>
  <dc:creator>User</dc:creator>
  <cp:lastModifiedBy>User</cp:lastModifiedBy>
  <cp:revision>51</cp:revision>
  <dcterms:created xsi:type="dcterms:W3CDTF">2020-11-11T07:49:28Z</dcterms:created>
  <dcterms:modified xsi:type="dcterms:W3CDTF">2022-02-16T11:05:21Z</dcterms:modified>
</cp:coreProperties>
</file>