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1C05"/>
    <a:srgbClr val="1AA21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84" autoAdjust="0"/>
  </p:normalViewPr>
  <p:slideViewPr>
    <p:cSldViewPr>
      <p:cViewPr>
        <p:scale>
          <a:sx n="50" d="100"/>
          <a:sy n="50" d="100"/>
        </p:scale>
        <p:origin x="-1536" y="-6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CA2BB-DC2E-4ED0-BB57-DDFA80148C45}" type="datetimeFigureOut">
              <a:rPr lang="ru-RU"/>
              <a:pPr>
                <a:defRPr/>
              </a:pPr>
              <a:t>14.03.2022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2AB7A9-5D0C-48AD-9337-8609EDEE85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2FCAC-0740-4EEE-9BCD-7078F8C928BF}" type="datetimeFigureOut">
              <a:rPr lang="ru-RU"/>
              <a:pPr>
                <a:defRPr/>
              </a:pPr>
              <a:t>14.03.2022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7EF0A5-056F-405D-87E0-D589DEB364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F46B6-0342-44DF-8F18-75A71C248506}" type="datetimeFigureOut">
              <a:rPr lang="ru-RU"/>
              <a:pPr>
                <a:defRPr/>
              </a:pPr>
              <a:t>14.03.2022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70DB4-C8B9-4614-8292-A5C0AC82A7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A00DB8-78C7-482B-BEB0-8F9E223EFF66}" type="datetimeFigureOut">
              <a:rPr lang="ru-RU"/>
              <a:pPr>
                <a:defRPr/>
              </a:pPr>
              <a:t>14.03.2022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DF478-860C-4AE3-998A-5237F39384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C5A50B-42C1-496F-9099-42556377711F}" type="datetimeFigureOut">
              <a:rPr lang="ru-RU"/>
              <a:pPr>
                <a:defRPr/>
              </a:pPr>
              <a:t>14.03.2022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77712-E785-48BE-B9E6-80E2503AB9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D9F994-136D-42EE-A43B-A4B8A5121B43}" type="datetimeFigureOut">
              <a:rPr lang="ru-RU"/>
              <a:pPr>
                <a:defRPr/>
              </a:pPr>
              <a:t>14.03.2022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D6E0E-4FF6-44A9-B994-145C57E42F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2AEFE4-CF74-4A70-8E00-CF872DAC74E5}" type="datetimeFigureOut">
              <a:rPr lang="ru-RU"/>
              <a:pPr>
                <a:defRPr/>
              </a:pPr>
              <a:t>14.03.2022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95B72-6E07-4108-81A7-BDC9A20A46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A062B-7BEB-41E4-ABE1-FFA13067C2D8}" type="datetimeFigureOut">
              <a:rPr lang="ru-RU"/>
              <a:pPr>
                <a:defRPr/>
              </a:pPr>
              <a:t>14.03.2022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DB757F-0328-44D6-B7CF-9C171A5974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50F13-7DE3-4804-B722-56F03398FBED}" type="datetimeFigureOut">
              <a:rPr lang="ru-RU"/>
              <a:pPr>
                <a:defRPr/>
              </a:pPr>
              <a:t>14.03.2022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83BADC-3F0C-45B9-B116-AFCF78A9A2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39E3C1-D82F-4ADD-8DF0-CABEA63C8E90}" type="datetimeFigureOut">
              <a:rPr lang="ru-RU"/>
              <a:pPr>
                <a:defRPr/>
              </a:pPr>
              <a:t>14.03.2022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B97D63-8996-4414-B542-E77331AFF1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022483-0669-4A66-81B1-2EEB9AEF7C5C}" type="datetimeFigureOut">
              <a:rPr lang="ru-RU"/>
              <a:pPr>
                <a:defRPr/>
              </a:pPr>
              <a:t>14.03.2022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EBA0CD-58AA-4BBE-A229-57BC671D60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DEBCF"/>
            </a:gs>
            <a:gs pos="25000">
              <a:srgbClr val="BDD29F"/>
            </a:gs>
            <a:gs pos="50000">
              <a:srgbClr val="9CB86E"/>
            </a:gs>
            <a:gs pos="78999">
              <a:srgbClr val="92D050"/>
            </a:gs>
            <a:gs pos="100000">
              <a:srgbClr val="156B13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71F1B98-EB2F-4845-A87D-05A77231BED4}" type="datetimeFigureOut">
              <a:rPr lang="ru-RU"/>
              <a:pPr>
                <a:defRPr/>
              </a:pPr>
              <a:t>14.03.2022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897BAFE-03AE-475B-80BF-18D2669305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/>
          </p:nvPr>
        </p:nvSpPr>
        <p:spPr>
          <a:xfrm>
            <a:off x="468313" y="274638"/>
            <a:ext cx="8218487" cy="2506662"/>
          </a:xfrm>
        </p:spPr>
        <p:txBody>
          <a:bodyPr/>
          <a:lstStyle/>
          <a:p>
            <a:r>
              <a:rPr lang="ru-RU" smtClean="0"/>
              <a:t>«Земля – наш общий дом»</a:t>
            </a:r>
            <a:br>
              <a:rPr lang="ru-RU" smtClean="0"/>
            </a:br>
            <a:r>
              <a:rPr lang="ru-RU" sz="3200" smtClean="0"/>
              <a:t>Подготовил: воспитатель Ерофеева Т.П.</a:t>
            </a:r>
          </a:p>
        </p:txBody>
      </p:sp>
      <p:pic>
        <p:nvPicPr>
          <p:cNvPr id="33796" name="Picture 2" descr="https://accessories.mypartnershop.ru/img/1020608368.jpg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2565400"/>
            <a:ext cx="2870200" cy="3805238"/>
          </a:xfrm>
          <a:noFill/>
          <a:ln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9525" y="115888"/>
            <a:ext cx="9144000" cy="1816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 algn="ct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Наша планета очень красива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800" b="1" dirty="0">
                <a:solidFill>
                  <a:srgbClr val="000000"/>
                </a:solidFill>
                <a:latin typeface="Times New Roman"/>
                <a:cs typeface="+mn-cs"/>
              </a:rPr>
              <a:t>А как ты думаешь, от человека зависит красота природы?</a:t>
            </a:r>
            <a:endParaRPr lang="ru-RU" sz="2800" b="1" dirty="0">
              <a:latin typeface="+mn-lt"/>
              <a:cs typeface="+mn-cs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0" y="2133600"/>
            <a:ext cx="91440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ЗАВИСИТ, ПОТОМУ ЧТО ЛЮДИ САЖАЮТ ЛЕСА, ОБЕРЕГАЮТ ЖИВОТНЫХ, КОРМЯТ ПТИЦ, ОЧИЩАЮТ РЕКИ И Т. Д.</a:t>
            </a:r>
          </a:p>
        </p:txBody>
      </p:sp>
      <p:sp>
        <p:nvSpPr>
          <p:cNvPr id="22531" name="TextBox 4"/>
          <p:cNvSpPr txBox="1">
            <a:spLocks noChangeArrowheads="1"/>
          </p:cNvSpPr>
          <p:nvPr/>
        </p:nvSpPr>
        <p:spPr bwMode="auto">
          <a:xfrm>
            <a:off x="-41275" y="3636963"/>
            <a:ext cx="91440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 typeface="Arial" charset="0"/>
              <a:buChar char="•"/>
            </a:pPr>
            <a:r>
              <a:rPr lang="ru-RU" sz="2800" b="1">
                <a:solidFill>
                  <a:srgbClr val="000000"/>
                </a:solidFill>
                <a:latin typeface="Times New Roman" pitchFamily="18" charset="0"/>
              </a:rPr>
              <a:t>А всегда ли человек помогает природе? Может ли он губить природу? Как? </a:t>
            </a:r>
            <a:endParaRPr lang="ru-RU" sz="2800" b="1">
              <a:latin typeface="Calibri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-9525" y="4797425"/>
            <a:ext cx="915352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7030A0"/>
                </a:solidFill>
                <a:latin typeface="Times New Roman" pitchFamily="18" charset="0"/>
              </a:rPr>
              <a:t>ЧЕЛОВЕК ЗАГРЯЗНЯЕТ РЕКИ, ВЫРУБАЕТ ЛЕСА, ОТЛАВЛИВАЕТ ЖИВОТНЫХ, ПТИЦ, РЫБУ, ЗАГРЯЗНЯЕТ ВОЗДУХ И Т. Д.</a:t>
            </a:r>
            <a:endParaRPr lang="ru-RU" sz="2800" b="1">
              <a:solidFill>
                <a:srgbClr val="7030A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Box 1"/>
          <p:cNvSpPr txBox="1">
            <a:spLocks noChangeArrowheads="1"/>
          </p:cNvSpPr>
          <p:nvPr/>
        </p:nvSpPr>
        <p:spPr bwMode="auto">
          <a:xfrm>
            <a:off x="0" y="333375"/>
            <a:ext cx="91440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Times New Roman" pitchFamily="18" charset="0"/>
                <a:cs typeface="Times New Roman" pitchFamily="18" charset="0"/>
              </a:rPr>
              <a:t>На Земле есть океаны</a:t>
            </a:r>
          </a:p>
        </p:txBody>
      </p:sp>
      <p:sp>
        <p:nvSpPr>
          <p:cNvPr id="23554" name="TextBox 3"/>
          <p:cNvSpPr txBox="1">
            <a:spLocks noChangeArrowheads="1"/>
          </p:cNvSpPr>
          <p:nvPr/>
        </p:nvSpPr>
        <p:spPr bwMode="auto">
          <a:xfrm>
            <a:off x="0" y="5470525"/>
            <a:ext cx="91440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Океаны представляют собой  огромные массы воды, находящиеся в постоянном движении и имеющие иногда несколько километров в глубину. </a:t>
            </a:r>
          </a:p>
        </p:txBody>
      </p:sp>
      <p:pic>
        <p:nvPicPr>
          <p:cNvPr id="23555" name="Picture 2" descr="https://s1.1zoom.ru/big3/43/Waves_Sea_Ocean_4818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7763" y="981075"/>
            <a:ext cx="6848475" cy="427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https://avatars.mds.yandex.net/get-pdb/1793884/2523e38d-bab7-4b91-9f84-a1d7fcf97835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3" y="0"/>
            <a:ext cx="9067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Box 1"/>
          <p:cNvSpPr txBox="1">
            <a:spLocks noChangeArrowheads="1"/>
          </p:cNvSpPr>
          <p:nvPr/>
        </p:nvSpPr>
        <p:spPr bwMode="auto">
          <a:xfrm>
            <a:off x="-22225" y="244475"/>
            <a:ext cx="91440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Times New Roman" pitchFamily="18" charset="0"/>
                <a:cs typeface="Times New Roman" pitchFamily="18" charset="0"/>
              </a:rPr>
              <a:t>Реки</a:t>
            </a:r>
          </a:p>
        </p:txBody>
      </p:sp>
      <p:pic>
        <p:nvPicPr>
          <p:cNvPr id="25602" name="Picture 2" descr="https://moya-planeta.ru/upload/images/xl/e4/c7/e4c736a908bb5f843e4665e593f8154dec8c8187.jpg"/>
          <p:cNvPicPr>
            <a:picLocks noChangeAspect="1" noChangeArrowheads="1"/>
          </p:cNvPicPr>
          <p:nvPr/>
        </p:nvPicPr>
        <p:blipFill>
          <a:blip r:embed="rId2"/>
          <a:srcRect b="17"/>
          <a:stretch>
            <a:fillRect/>
          </a:stretch>
        </p:blipFill>
        <p:spPr bwMode="auto">
          <a:xfrm>
            <a:off x="1041400" y="787400"/>
            <a:ext cx="7061200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TextBox 3"/>
          <p:cNvSpPr txBox="1">
            <a:spLocks noChangeArrowheads="1"/>
          </p:cNvSpPr>
          <p:nvPr/>
        </p:nvSpPr>
        <p:spPr bwMode="auto">
          <a:xfrm>
            <a:off x="-22225" y="5589588"/>
            <a:ext cx="91440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нашей планете тысячи рек и речушек. Одни быстрые, бурные, другие спокойные, неторопливые.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https://avatars.mds.yandex.net/get-pdb/1044729/7bad7321-c338-4cd2-b436-4464f7f44d07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5988" y="666750"/>
            <a:ext cx="7262812" cy="453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TextBox 1"/>
          <p:cNvSpPr txBox="1">
            <a:spLocks noChangeArrowheads="1"/>
          </p:cNvSpPr>
          <p:nvPr/>
        </p:nvSpPr>
        <p:spPr bwMode="auto">
          <a:xfrm>
            <a:off x="0" y="142875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Times New Roman" pitchFamily="18" charset="0"/>
                <a:cs typeface="Times New Roman" pitchFamily="18" charset="0"/>
              </a:rPr>
              <a:t>Леса</a:t>
            </a:r>
          </a:p>
        </p:txBody>
      </p:sp>
      <p:sp>
        <p:nvSpPr>
          <p:cNvPr id="26627" name="TextBox 2"/>
          <p:cNvSpPr txBox="1">
            <a:spLocks noChangeArrowheads="1"/>
          </p:cNvSpPr>
          <p:nvPr/>
        </p:nvSpPr>
        <p:spPr bwMode="auto">
          <a:xfrm>
            <a:off x="17463" y="5340350"/>
            <a:ext cx="9126537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Леса – легкие нашей планеты .</a:t>
            </a:r>
          </a:p>
          <a:p>
            <a:pPr algn="ctr"/>
            <a:r>
              <a:rPr lang="ru-RU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Деревья обеспечивают пищу и кров животным и помогают сохранить воздух чистым</a:t>
            </a:r>
            <a:endParaRPr lang="ru-RU" sz="2800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https://avatars.mds.yandex.net/get-pdb/1938902/bb9be746-13f9-445f-a6b7-f58e27f21cb1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69963" y="1196975"/>
            <a:ext cx="7142162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TextBox 1"/>
          <p:cNvSpPr txBox="1">
            <a:spLocks noChangeArrowheads="1"/>
          </p:cNvSpPr>
          <p:nvPr/>
        </p:nvSpPr>
        <p:spPr bwMode="auto">
          <a:xfrm>
            <a:off x="0" y="404813"/>
            <a:ext cx="9144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Times New Roman" pitchFamily="18" charset="0"/>
                <a:cs typeface="Times New Roman" pitchFamily="18" charset="0"/>
              </a:rPr>
              <a:t>Горы</a:t>
            </a:r>
          </a:p>
        </p:txBody>
      </p:sp>
      <p:sp>
        <p:nvSpPr>
          <p:cNvPr id="27651" name="TextBox 2"/>
          <p:cNvSpPr txBox="1">
            <a:spLocks noChangeArrowheads="1"/>
          </p:cNvSpPr>
          <p:nvPr/>
        </p:nvSpPr>
        <p:spPr bwMode="auto">
          <a:xfrm>
            <a:off x="0" y="5937250"/>
            <a:ext cx="91440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Горы – каменная одежда Земли</a:t>
            </a:r>
            <a:r>
              <a:rPr lang="ru-RU">
                <a:solidFill>
                  <a:srgbClr val="000000"/>
                </a:solidFill>
                <a:latin typeface="Cambria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https://img1.goodfon.com/original/1920x1200/0/ce/nature-desert-wallpaper-1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69950" y="666750"/>
            <a:ext cx="7343775" cy="458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TextBox 1"/>
          <p:cNvSpPr txBox="1">
            <a:spLocks noChangeArrowheads="1"/>
          </p:cNvSpPr>
          <p:nvPr/>
        </p:nvSpPr>
        <p:spPr bwMode="auto">
          <a:xfrm>
            <a:off x="-30163" y="142875"/>
            <a:ext cx="9144001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Times New Roman" pitchFamily="18" charset="0"/>
                <a:cs typeface="Times New Roman" pitchFamily="18" charset="0"/>
              </a:rPr>
              <a:t>Пустыни</a:t>
            </a:r>
          </a:p>
        </p:txBody>
      </p:sp>
      <p:sp>
        <p:nvSpPr>
          <p:cNvPr id="28675" name="TextBox 2"/>
          <p:cNvSpPr txBox="1">
            <a:spLocks noChangeArrowheads="1"/>
          </p:cNvSpPr>
          <p:nvPr/>
        </p:nvSpPr>
        <p:spPr bwMode="auto">
          <a:xfrm>
            <a:off x="0" y="5260975"/>
            <a:ext cx="91440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Times New Roman" pitchFamily="18" charset="0"/>
                <a:cs typeface="Times New Roman" pitchFamily="18" charset="0"/>
              </a:rPr>
              <a:t>В пустыне почти не бывает дождей, поэтому растений и животных очень мало. Ветер сдувает песок  в огромные холмы, которые называются  барханы</a:t>
            </a:r>
            <a:r>
              <a:rPr lang="ru-RU">
                <a:latin typeface="Calibri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Box 1"/>
          <p:cNvSpPr txBox="1">
            <a:spLocks noChangeArrowheads="1"/>
          </p:cNvSpPr>
          <p:nvPr/>
        </p:nvSpPr>
        <p:spPr bwMode="auto">
          <a:xfrm>
            <a:off x="-30163" y="115888"/>
            <a:ext cx="9144001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Научившись использовать богатства Земли, люди облегчили нашу жизнь. Но при этом люди портят планету. Промышленные предприятия, электростанции, машины выделяют дым и газы в атмосферу.</a:t>
            </a:r>
          </a:p>
        </p:txBody>
      </p:sp>
      <p:pic>
        <p:nvPicPr>
          <p:cNvPr id="29698" name="Picture 2" descr="https://static.365info.kz/uploads/2020/04/e1a6613260348734f053bb1ea496d0b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63" y="2363788"/>
            <a:ext cx="3532187" cy="448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TextBox 2"/>
          <p:cNvSpPr txBox="1">
            <a:spLocks noChangeArrowheads="1"/>
          </p:cNvSpPr>
          <p:nvPr/>
        </p:nvSpPr>
        <p:spPr bwMode="auto">
          <a:xfrm>
            <a:off x="3536950" y="3357563"/>
            <a:ext cx="560705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Это загрязняет воздух, нанося тем самым ущерб нашему здоровью и убивая природу</a:t>
            </a:r>
            <a:r>
              <a:rPr lang="ru-RU">
                <a:solidFill>
                  <a:srgbClr val="000000"/>
                </a:solidFill>
                <a:latin typeface="Cambria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 descr="https://tverigrad.ru/wp-content/uploads/2019/09/%D0%A1%D0%A2%D0%9E%D0%A7%D0%9D%D0%AB%D0%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7538" y="0"/>
            <a:ext cx="4716462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Picture 4" descr="http://zabavnik.club/wp-content/uploads/pollution_of_nature_pictures_13_1604261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513" y="4386263"/>
            <a:ext cx="3706812" cy="247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TextBox 1"/>
          <p:cNvSpPr txBox="1">
            <a:spLocks noChangeArrowheads="1"/>
          </p:cNvSpPr>
          <p:nvPr/>
        </p:nvSpPr>
        <p:spPr bwMode="auto">
          <a:xfrm rot="10800000" flipV="1">
            <a:off x="0" y="161925"/>
            <a:ext cx="4427538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Города и заводы в них, фабрики и фермы сбрасывают  сточные воды и ядохимикаты в реки, озера и моря. Это загрязнение вредит водным растениям, животным и в конечном итоге, самим людям.</a:t>
            </a:r>
          </a:p>
        </p:txBody>
      </p:sp>
      <p:sp>
        <p:nvSpPr>
          <p:cNvPr id="30724" name="TextBox 2"/>
          <p:cNvSpPr txBox="1">
            <a:spLocks noChangeArrowheads="1"/>
          </p:cNvSpPr>
          <p:nvPr/>
        </p:nvSpPr>
        <p:spPr bwMode="auto">
          <a:xfrm>
            <a:off x="4643438" y="3749675"/>
            <a:ext cx="362585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Отравляет водоемы и бытовой мусор. Воду  из грязных рек и озер нельзя использовать ни для питья, ни для купания.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22238"/>
            <a:ext cx="9067800" cy="5940425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 и жизнь нашей планеты во многом зависит от человека.</a:t>
            </a:r>
          </a:p>
          <a:p>
            <a:pPr algn="ct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ПОМНИ! 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Нужно беречь нашу Землю! Повсюду, на каждом шагу, все вместе и каждый по отдельности</a:t>
            </a:r>
          </a:p>
          <a:p>
            <a:pPr marL="457200" indent="-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Другой такой планеты у нас не будет!</a:t>
            </a:r>
          </a:p>
          <a:p>
            <a:pPr marL="457200" indent="-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Земля – величайшее чудо, она у нас одна!</a:t>
            </a:r>
          </a:p>
          <a:p>
            <a:pPr marL="457200" indent="-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Завтрашний день Земли будет таким, каким мы создадим его сегодня!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https://multiurok.ru/img/581037/image_5cbede67f21b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38113"/>
            <a:ext cx="9328150" cy="699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AutoShape 2" descr="http://900igr.net/up/datas/85680/02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32770" name="Picture 4" descr="https://ds04.infourok.ru/uploads/ex/12b8/0016bb7f-db511e75/img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93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-20538" y="404664"/>
            <a:ext cx="9144000" cy="1446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ln w="24500" cmpd="dbl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F51C05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беречь Землю – дом, в котором мы живем!</a:t>
            </a:r>
            <a:endParaRPr lang="ru-RU" sz="4400" dirty="0">
              <a:ln w="24500" cmpd="dbl">
                <a:solidFill>
                  <a:srgbClr val="C00000"/>
                </a:solidFill>
                <a:prstDash val="solid"/>
                <a:miter lim="800000"/>
              </a:ln>
              <a:solidFill>
                <a:srgbClr val="F51C05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0" y="228600"/>
            <a:ext cx="9144000" cy="18145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 algn="ct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каждого человека есть свой дом, и у каждого животного есть свой дом.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у насекомых, цветов и деревьев есть дом. А как можно назвать наш общий дом? 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7584" y="3743745"/>
            <a:ext cx="2736304" cy="92333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ЗЕМЛЯ</a:t>
            </a:r>
            <a:endParaRPr lang="ru-RU" sz="5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avatars.mds.yandex.net/get-pdb/2798797/4ef05408-16f9-4136-9887-92b006a58c0e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95738" y="2060575"/>
            <a:ext cx="4797425" cy="479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1"/>
          <p:cNvSpPr txBox="1">
            <a:spLocks noChangeArrowheads="1"/>
          </p:cNvSpPr>
          <p:nvPr/>
        </p:nvSpPr>
        <p:spPr bwMode="auto">
          <a:xfrm>
            <a:off x="0" y="228600"/>
            <a:ext cx="3671888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 typeface="Arial" charset="0"/>
              <a:buChar char="•"/>
            </a:pPr>
            <a:r>
              <a:rPr lang="ru-RU" sz="2800" b="1">
                <a:solidFill>
                  <a:srgbClr val="000000"/>
                </a:solidFill>
                <a:latin typeface="Times New Roman" pitchFamily="18" charset="0"/>
              </a:rPr>
              <a:t>Что это такое?</a:t>
            </a:r>
            <a:endParaRPr lang="ru-RU" sz="2800" b="1">
              <a:latin typeface="Calibri" pitchFamily="34" charset="0"/>
            </a:endParaRPr>
          </a:p>
        </p:txBody>
      </p:sp>
      <p:pic>
        <p:nvPicPr>
          <p:cNvPr id="16386" name="Picture 2" descr="https://accessories.mypartnershop.ru/img/10206083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46713" y="0"/>
            <a:ext cx="3697287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812800"/>
            <a:ext cx="54467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ГЛОБУС</a:t>
            </a:r>
          </a:p>
        </p:txBody>
      </p:sp>
      <p:sp>
        <p:nvSpPr>
          <p:cNvPr id="16388" name="TextBox 4"/>
          <p:cNvSpPr txBox="1">
            <a:spLocks noChangeArrowheads="1"/>
          </p:cNvSpPr>
          <p:nvPr/>
        </p:nvSpPr>
        <p:spPr bwMode="auto">
          <a:xfrm>
            <a:off x="0" y="1335088"/>
            <a:ext cx="5580063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 typeface="Arial" charset="0"/>
              <a:buChar char="•"/>
            </a:pPr>
            <a:r>
              <a:rPr lang="ru-RU" sz="2800" b="1">
                <a:solidFill>
                  <a:srgbClr val="000000"/>
                </a:solidFill>
                <a:latin typeface="Times New Roman" pitchFamily="18" charset="0"/>
              </a:rPr>
              <a:t>Глядя на него, мы можем многое  узнать о нашей планете: например, какой формы Земля?</a:t>
            </a:r>
            <a:endParaRPr lang="ru-RU" sz="2800" b="1">
              <a:latin typeface="Calibri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0" y="3287713"/>
            <a:ext cx="6732588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7030A0"/>
                </a:solidFill>
                <a:latin typeface="Times New Roman" pitchFamily="18" charset="0"/>
              </a:rPr>
              <a:t>ОНА КРУГЛАЯ ПОХОЖА НА ШАР</a:t>
            </a:r>
            <a:endParaRPr lang="ru-RU" sz="2800" b="1">
              <a:solidFill>
                <a:srgbClr val="7030A0"/>
              </a:solidFill>
              <a:latin typeface="Calibri" pitchFamily="34" charset="0"/>
            </a:endParaRPr>
          </a:p>
        </p:txBody>
      </p:sp>
      <p:sp>
        <p:nvSpPr>
          <p:cNvPr id="16390" name="TextBox 7"/>
          <p:cNvSpPr txBox="1">
            <a:spLocks noChangeArrowheads="1"/>
          </p:cNvSpPr>
          <p:nvPr/>
        </p:nvSpPr>
        <p:spPr bwMode="auto">
          <a:xfrm>
            <a:off x="0" y="3919538"/>
            <a:ext cx="7043738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 typeface="Arial" charset="0"/>
              <a:buChar char="•"/>
            </a:pPr>
            <a:r>
              <a:rPr lang="ru-RU" sz="2800" b="1">
                <a:solidFill>
                  <a:srgbClr val="000000"/>
                </a:solidFill>
                <a:latin typeface="Times New Roman" pitchFamily="18" charset="0"/>
              </a:rPr>
              <a:t>Каким цветом обозначена на глобусе суша?</a:t>
            </a:r>
            <a:endParaRPr lang="ru-RU" sz="2800" b="1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-39688" y="5084763"/>
            <a:ext cx="9163051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7030A0"/>
                </a:solidFill>
                <a:latin typeface="Times New Roman" pitchFamily="18" charset="0"/>
              </a:rPr>
              <a:t>КОРИЧНЕВЫМ, СВЕТЛО-КОРИЧНЕВЫМ, ЖЕЛТЫМ, ЗЕЛЕНЫМ.</a:t>
            </a:r>
            <a:endParaRPr lang="ru-RU" sz="2800" b="1">
              <a:solidFill>
                <a:srgbClr val="7030A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https://accessories.mypartnershop.ru/img/10206083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46713" y="7938"/>
            <a:ext cx="3697287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TextBox 2"/>
          <p:cNvSpPr txBox="1">
            <a:spLocks noChangeArrowheads="1"/>
          </p:cNvSpPr>
          <p:nvPr/>
        </p:nvSpPr>
        <p:spPr bwMode="auto">
          <a:xfrm>
            <a:off x="0" y="82550"/>
            <a:ext cx="56515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 typeface="Arial" charset="0"/>
              <a:buChar char="•"/>
            </a:pPr>
            <a:r>
              <a:rPr lang="ru-RU" sz="2800" b="1">
                <a:solidFill>
                  <a:srgbClr val="000000"/>
                </a:solidFill>
                <a:latin typeface="Times New Roman" pitchFamily="18" charset="0"/>
              </a:rPr>
              <a:t>Много ли на нашей планете воды?</a:t>
            </a:r>
            <a:endParaRPr lang="ru-RU" sz="2800" b="1">
              <a:latin typeface="Calibri" pitchFamily="34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175" y="1298575"/>
            <a:ext cx="57277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7030A0"/>
                </a:solidFill>
                <a:latin typeface="Times New Roman" pitchFamily="18" charset="0"/>
              </a:rPr>
              <a:t>ВОДЫ БОЛЬШЕ, ЧЕМ СУШИ</a:t>
            </a:r>
            <a:r>
              <a:rPr lang="ru-RU">
                <a:solidFill>
                  <a:srgbClr val="000000"/>
                </a:solidFill>
                <a:latin typeface="Times New Roman" pitchFamily="18" charset="0"/>
              </a:rPr>
              <a:t>.</a:t>
            </a:r>
            <a:endParaRPr lang="ru-RU">
              <a:latin typeface="Calibri" pitchFamily="34" charset="0"/>
            </a:endParaRPr>
          </a:p>
        </p:txBody>
      </p:sp>
      <p:sp>
        <p:nvSpPr>
          <p:cNvPr id="17412" name="TextBox 4"/>
          <p:cNvSpPr txBox="1">
            <a:spLocks noChangeArrowheads="1"/>
          </p:cNvSpPr>
          <p:nvPr/>
        </p:nvSpPr>
        <p:spPr bwMode="auto">
          <a:xfrm>
            <a:off x="3175" y="1979613"/>
            <a:ext cx="586422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 typeface="Arial" charset="0"/>
              <a:buChar char="•"/>
            </a:pPr>
            <a:r>
              <a:rPr lang="ru-RU" sz="2800" b="1">
                <a:solidFill>
                  <a:srgbClr val="000000"/>
                </a:solidFill>
                <a:latin typeface="Times New Roman" pitchFamily="18" charset="0"/>
              </a:rPr>
              <a:t>Каким цветом она обозначена на глобусе?</a:t>
            </a:r>
            <a:endParaRPr lang="ru-RU" sz="2800" b="1">
              <a:latin typeface="Calibri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175" y="3141663"/>
            <a:ext cx="6335713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7030A0"/>
                </a:solidFill>
                <a:latin typeface="Times New Roman" pitchFamily="18" charset="0"/>
              </a:rPr>
              <a:t>ВОДА ОБОЗНАЧЕНА СИНИМ, ГОЛУБЫМ, БЕЛЫМ ЦВЕТАМИ. </a:t>
            </a:r>
            <a:endParaRPr lang="ru-RU" sz="2800" b="1">
              <a:solidFill>
                <a:srgbClr val="7030A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1"/>
          <p:cNvSpPr txBox="1">
            <a:spLocks noChangeArrowheads="1"/>
          </p:cNvSpPr>
          <p:nvPr/>
        </p:nvSpPr>
        <p:spPr bwMode="auto">
          <a:xfrm>
            <a:off x="0" y="377825"/>
            <a:ext cx="91440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>
              <a:buFont typeface="Arial" charset="0"/>
              <a:buChar char="•"/>
            </a:pPr>
            <a:r>
              <a:rPr lang="ru-RU" sz="2800" b="1">
                <a:solidFill>
                  <a:srgbClr val="000000"/>
                </a:solidFill>
                <a:latin typeface="Times New Roman" pitchFamily="18" charset="0"/>
              </a:rPr>
              <a:t>Наша планета самая красивая из всех планет. Какие ещё планеты ты знаешь?</a:t>
            </a:r>
            <a:endParaRPr lang="ru-RU" sz="2800" b="1">
              <a:latin typeface="Calibri" pitchFamily="34" charset="0"/>
            </a:endParaRPr>
          </a:p>
        </p:txBody>
      </p:sp>
      <p:pic>
        <p:nvPicPr>
          <p:cNvPr id="18434" name="Picture 2" descr="https://avatars.mds.yandex.net/get-pdb/879261/373c073b-5621-4df4-89fb-33da08d2e4c2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100" y="1506538"/>
            <a:ext cx="8559800" cy="535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4400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Земля – это общий чудесный дом для всех людей, зверей и птиц.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Природа имеет важное значение в жизни каждого человека. Ведь, кроме красоты и прекрасного настроения, она дает человеку то, без чего жить не возможно.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8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что именно, ты узнаешь, когда отгадаешь загадки:</a:t>
            </a:r>
            <a:endParaRPr lang="ru-RU" sz="28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458" name="TextBox 2"/>
          <p:cNvSpPr txBox="1">
            <a:spLocks noChangeArrowheads="1"/>
          </p:cNvSpPr>
          <p:nvPr/>
        </p:nvSpPr>
        <p:spPr bwMode="auto">
          <a:xfrm>
            <a:off x="250825" y="4652963"/>
            <a:ext cx="3241675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0000"/>
                </a:solidFill>
                <a:latin typeface="Times New Roman, serif"/>
              </a:rPr>
              <a:t>Не огонь, а больно жжет.</a:t>
            </a:r>
            <a:endParaRPr lang="ru-RU" sz="2800">
              <a:solidFill>
                <a:srgbClr val="000000"/>
              </a:solidFill>
              <a:latin typeface="Open Sans"/>
            </a:endParaRPr>
          </a:p>
          <a:p>
            <a:r>
              <a:rPr lang="ru-RU" sz="2800" b="1">
                <a:solidFill>
                  <a:srgbClr val="000000"/>
                </a:solidFill>
                <a:latin typeface="Times New Roman, serif"/>
              </a:rPr>
              <a:t>Не пекарь, а печет.</a:t>
            </a:r>
            <a:endParaRPr lang="ru-RU" sz="2800">
              <a:solidFill>
                <a:srgbClr val="000000"/>
              </a:solidFill>
              <a:latin typeface="Open Sans"/>
            </a:endParaRPr>
          </a:p>
        </p:txBody>
      </p:sp>
      <p:pic>
        <p:nvPicPr>
          <p:cNvPr id="7170" name="Picture 2" descr="https://avatars.mds.yandex.net/get-pdb/405705/8f479da9-8666-4a7c-94c1-9c4f5342acb5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92500" y="4217988"/>
            <a:ext cx="2686050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Box 1"/>
          <p:cNvSpPr txBox="1">
            <a:spLocks noChangeArrowheads="1"/>
          </p:cNvSpPr>
          <p:nvPr/>
        </p:nvSpPr>
        <p:spPr bwMode="auto">
          <a:xfrm>
            <a:off x="323850" y="404813"/>
            <a:ext cx="511175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Через нос проходит в грудь,</a:t>
            </a:r>
            <a:endParaRPr lang="ru-RU" sz="28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 обратно держит путь.</a:t>
            </a:r>
            <a:endParaRPr lang="ru-RU" sz="28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Он - невидимый, и все же</a:t>
            </a:r>
            <a:endParaRPr lang="ru-RU" sz="28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Без него прожить не можем. </a:t>
            </a:r>
            <a:endParaRPr lang="ru-RU" sz="28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6084888" y="989013"/>
            <a:ext cx="22320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ВОЗДУХ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3141663"/>
            <a:ext cx="9144000" cy="31083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воздуха мы не можем жить</a:t>
            </a:r>
            <a:b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Воздух нужен для дыхания, человек может прожить несколько дней без пищи, без воды, а вот без воздуха он может прожить лишь несколько минут.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Воздушная оболочка Земли – как одеяло. Она защищает Землю от сильного нагрева и остывания.</a:t>
            </a:r>
            <a:endParaRPr lang="ru-RU" sz="28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1"/>
          <p:cNvSpPr txBox="1">
            <a:spLocks noChangeArrowheads="1"/>
          </p:cNvSpPr>
          <p:nvPr/>
        </p:nvSpPr>
        <p:spPr bwMode="auto">
          <a:xfrm>
            <a:off x="55563" y="333375"/>
            <a:ext cx="3652837" cy="181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Меня пьют, меня льют,</a:t>
            </a:r>
            <a:endParaRPr lang="ru-RU" sz="28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Всем я нужна, кто такая я?</a:t>
            </a:r>
            <a:endParaRPr lang="ru-RU" sz="28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s://avatars.mds.yandex.net/get-pdb/1881324/af61f546-7929-4cc7-b866-72c098ccc27a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7788" y="1588"/>
            <a:ext cx="5276850" cy="393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TextBox 2"/>
          <p:cNvSpPr txBox="1">
            <a:spLocks noChangeArrowheads="1"/>
          </p:cNvSpPr>
          <p:nvPr/>
        </p:nvSpPr>
        <p:spPr bwMode="auto">
          <a:xfrm>
            <a:off x="76200" y="3933825"/>
            <a:ext cx="9088438" cy="74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>
              <a:lnSpc>
                <a:spcPct val="150000"/>
              </a:lnSpc>
              <a:buFont typeface="Arial" charset="0"/>
              <a:buChar char="•"/>
            </a:pPr>
            <a:r>
              <a:rPr lang="ru-RU" sz="3200" b="1">
                <a:solidFill>
                  <a:srgbClr val="000000"/>
                </a:solidFill>
                <a:latin typeface="Times New Roman" pitchFamily="18" charset="0"/>
              </a:rPr>
              <a:t>Без чего же невозможна жизнь на Земле?</a:t>
            </a:r>
            <a:r>
              <a:rPr lang="ru-RU" sz="2800" b="1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lang="ru-RU" sz="2800" b="1">
              <a:latin typeface="Calibri" pitchFamily="34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5410200"/>
            <a:ext cx="18002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7030A0"/>
                </a:solidFill>
                <a:latin typeface="Calibri" pitchFamily="34" charset="0"/>
              </a:rPr>
              <a:t>СОЛНЦЕ</a:t>
            </a:r>
            <a:endParaRPr lang="ru-RU" sz="2800" b="1">
              <a:solidFill>
                <a:srgbClr val="7030A0"/>
              </a:solidFill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768725" y="5410200"/>
            <a:ext cx="16065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7030A0"/>
                </a:solidFill>
                <a:latin typeface="Calibri" pitchFamily="34" charset="0"/>
              </a:rPr>
              <a:t>ВОЗДУХ</a:t>
            </a:r>
            <a:endParaRPr lang="ru-RU" sz="2800" b="1">
              <a:solidFill>
                <a:srgbClr val="7030A0"/>
              </a:solidFill>
              <a:latin typeface="Calibri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937500" y="5410200"/>
            <a:ext cx="1206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7030A0"/>
                </a:solidFill>
                <a:latin typeface="Calibri" pitchFamily="34" charset="0"/>
              </a:rPr>
              <a:t>ВОДА</a:t>
            </a:r>
            <a:endParaRPr lang="ru-RU" sz="2800" b="1">
              <a:solidFill>
                <a:srgbClr val="7030A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503</Words>
  <Application>Microsoft Office PowerPoint</Application>
  <PresentationFormat>Экран (4:3)</PresentationFormat>
  <Paragraphs>63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Calibri</vt:lpstr>
      <vt:lpstr>Arial</vt:lpstr>
      <vt:lpstr>Times New Roman</vt:lpstr>
      <vt:lpstr>Times New Roman, serif</vt:lpstr>
      <vt:lpstr>Open Sans</vt:lpstr>
      <vt:lpstr>Cambria</vt:lpstr>
      <vt:lpstr>Тема Office</vt:lpstr>
      <vt:lpstr>«Земля – наш общий дом» Подготовил: воспитатель Ерофеева Т.П.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евро</dc:creator>
  <cp:lastModifiedBy>Ерофеева</cp:lastModifiedBy>
  <cp:revision>21</cp:revision>
  <dcterms:created xsi:type="dcterms:W3CDTF">2020-04-21T20:05:33Z</dcterms:created>
  <dcterms:modified xsi:type="dcterms:W3CDTF">2022-03-14T11:17:28Z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3226071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