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5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6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6"/>
          <a:lstStyle>
            <a:lvl1pPr marL="0" marR="45715" indent="0" algn="r">
              <a:buNone/>
              <a:defRPr>
                <a:solidFill>
                  <a:schemeClr val="tx1"/>
                </a:solidFill>
              </a:defRPr>
            </a:lvl1pPr>
            <a:lvl2pPr marL="457153" indent="0" algn="ctr">
              <a:buNone/>
            </a:lvl2pPr>
            <a:lvl3pPr marL="914305" indent="0" algn="ctr">
              <a:buNone/>
            </a:lvl3pPr>
            <a:lvl4pPr marL="1371458" indent="0" algn="ctr">
              <a:buNone/>
            </a:lvl4pPr>
            <a:lvl5pPr marL="1828610" indent="0" algn="ctr">
              <a:buNone/>
            </a:lvl5pPr>
            <a:lvl6pPr marL="2285763" indent="0" algn="ctr">
              <a:buNone/>
            </a:lvl6pPr>
            <a:lvl7pPr marL="2742915" indent="0" algn="ctr">
              <a:buNone/>
            </a:lvl7pPr>
            <a:lvl8pPr marL="3200068" indent="0" algn="ctr">
              <a:buNone/>
            </a:lvl8pPr>
            <a:lvl9pPr marL="365722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7F2CBDCD-223E-48E9-AD28-D2A430E0A4F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42655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C8B3F-837E-4D0A-8C99-E5D04C0A6B5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28396591"/>
      </p:ext>
    </p:extLst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E75BB-4318-4598-8050-16C6874ACB4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92572856"/>
      </p:ext>
    </p:extLst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36DFE-4808-4910-B8ED-6C77A7B6788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51213239"/>
      </p:ext>
    </p:extLst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7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15" rIns="45715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3B15DA66-BE20-490E-8088-356D224AFF2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01730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E48-4D7F-459D-9DDC-B3F6BBF45A8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27284752"/>
      </p:ext>
    </p:extLst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9"/>
            <a:ext cx="4040188" cy="659352"/>
          </a:xfrm>
        </p:spPr>
        <p:txBody>
          <a:bodyPr lIns="45715" tIns="0" rIns="45715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8"/>
            <a:ext cx="4041775" cy="654843"/>
          </a:xfrm>
        </p:spPr>
        <p:txBody>
          <a:bodyPr lIns="45715" tIns="0" rIns="45715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E2DEF-9F81-47E3-9BFD-4AB0FDEC9ED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77610340"/>
      </p:ext>
    </p:extLst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E546-D882-4D2D-B660-9F3E2C8B5E8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05505396"/>
      </p:ext>
    </p:extLst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B3050-CB7D-4CAC-8412-5B8916BDCD6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6606910"/>
      </p:ext>
    </p:extLst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1"/>
            <a:ext cx="2743200" cy="4572000"/>
          </a:xfrm>
        </p:spPr>
        <p:txBody>
          <a:bodyPr lIns="18286" rIns="18286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1" y="1676401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AE099-04FC-4D51-B187-22BCCC4686B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4489202"/>
      </p:ext>
    </p:extLst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120" y="1107477"/>
            <a:ext cx="5258880" cy="4115952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0600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3520" y="5360243"/>
            <a:ext cx="155520" cy="15553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defTabSz="40600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10080" y="5816771"/>
            <a:ext cx="9164161" cy="104122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0" tIns="45715" rIns="91430" bIns="45715"/>
          <a:lstStyle/>
          <a:p>
            <a:pPr defTabSz="40600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920" y="6220013"/>
            <a:ext cx="4762080" cy="63798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0" tIns="45715" rIns="91430" bIns="45715"/>
          <a:lstStyle/>
          <a:p>
            <a:pPr defTabSz="40600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1176997"/>
            <a:ext cx="2212848" cy="1582621"/>
          </a:xfrm>
        </p:spPr>
        <p:txBody>
          <a:bodyPr lIns="45715" rIns="45715" bIns="45715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2828785"/>
            <a:ext cx="2209800" cy="2179320"/>
          </a:xfrm>
        </p:spPr>
        <p:txBody>
          <a:bodyPr lIns="64001" rIns="45715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6960" y="6356827"/>
            <a:ext cx="610560" cy="36435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0DF78-1CD2-42CA-9A02-00B645D3B95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45724704"/>
      </p:ext>
    </p:extLst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0080" y="-7201"/>
            <a:ext cx="9164161" cy="104123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0" tIns="45715" rIns="91430" bIns="45715"/>
          <a:lstStyle/>
          <a:p>
            <a:pPr defTabSz="40600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920" y="-7201"/>
            <a:ext cx="4762080" cy="63798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0" tIns="45715" rIns="91430" bIns="45715"/>
          <a:lstStyle/>
          <a:p>
            <a:pPr defTabSz="406002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6480" y="704235"/>
            <a:ext cx="8231040" cy="114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15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6480" y="1935563"/>
            <a:ext cx="8231040" cy="438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6481" y="6356827"/>
            <a:ext cx="2134080" cy="364359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406002" eaLnBrk="1" latinLnBrk="0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 kumimoji="0" sz="1200">
                <a:solidFill>
                  <a:schemeClr val="tx2">
                    <a:shade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6880" y="6356827"/>
            <a:ext cx="3352320" cy="364359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406002" eaLnBrk="1" latinLnBrk="0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defRPr kumimoji="0" sz="1200">
                <a:solidFill>
                  <a:schemeClr val="tx2">
                    <a:shade val="9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321" y="6356827"/>
            <a:ext cx="763200" cy="364359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1200">
                <a:solidFill>
                  <a:srgbClr val="045C75"/>
                </a:solidFill>
              </a:defRPr>
            </a:lvl1pPr>
          </a:lstStyle>
          <a:p>
            <a:pPr defTabSz="404646" fontAlgn="base">
              <a:spcBef>
                <a:spcPct val="0"/>
              </a:spcBef>
              <a:spcAft>
                <a:spcPct val="0"/>
              </a:spcAft>
              <a:defRPr/>
            </a:pPr>
            <a:fld id="{58C973BA-F2D3-480F-983C-5CD76FF0B087}" type="slidenum">
              <a:rPr lang="en-US" altLang="ru-RU">
                <a:latin typeface="Arial" charset="0"/>
              </a:rPr>
              <a:pPr defTabSz="40464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ru-RU">
              <a:latin typeface="Arial" charset="0"/>
            </a:endParaRPr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8720" y="203062"/>
            <a:ext cx="9180000" cy="64806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0600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06002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  <a:defRPr/>
              </a:pPr>
              <a:endParaRPr lang="en-US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5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14726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829452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244178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658904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604" indent="-273604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369" indent="-24624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73" indent="-246244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018" indent="-21024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1622" indent="-210243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180" indent="-210290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041" indent="-182861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332" indent="-182861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624" indent="-182861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0" y="1"/>
            <a:ext cx="9144000" cy="127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18" tIns="41460" rIns="82918" bIns="41460">
            <a:spAutoFit/>
          </a:bodyPr>
          <a:lstStyle/>
          <a:p>
            <a:pPr algn="ctr" defTabSz="827927" fontAlgn="base">
              <a:spcBef>
                <a:spcPct val="0"/>
              </a:spcBef>
              <a:spcAft>
                <a:spcPct val="0"/>
              </a:spcAft>
            </a:pPr>
            <a:endParaRPr lang="ru-RU" altLang="ru-RU" sz="1500" b="1">
              <a:solidFill>
                <a:srgbClr val="0000FF"/>
              </a:solidFill>
              <a:latin typeface="Calibri" pitchFamily="34" charset="0"/>
              <a:cs typeface="Times New Roman" pitchFamily="18" charset="0"/>
            </a:endParaRPr>
          </a:p>
          <a:p>
            <a:pPr algn="ctr" defTabSz="827927" fontAlgn="base">
              <a:spcBef>
                <a:spcPct val="0"/>
              </a:spcBef>
              <a:spcAft>
                <a:spcPct val="0"/>
              </a:spcAft>
            </a:pPr>
            <a:endParaRPr lang="ru-RU" altLang="ru-RU" sz="1500" b="1">
              <a:solidFill>
                <a:srgbClr val="0000FF"/>
              </a:solidFill>
              <a:latin typeface="Calibri" pitchFamily="34" charset="0"/>
              <a:cs typeface="Times New Roman" pitchFamily="18" charset="0"/>
            </a:endParaRPr>
          </a:p>
          <a:p>
            <a:pPr algn="ctr" defTabSz="827927" fontAlgn="base">
              <a:spcBef>
                <a:spcPct val="0"/>
              </a:spcBef>
              <a:spcAft>
                <a:spcPct val="0"/>
              </a:spcAft>
            </a:pPr>
            <a:endParaRPr lang="ru-RU" altLang="ru-RU" sz="1500" b="1">
              <a:solidFill>
                <a:srgbClr val="0000FF"/>
              </a:solidFill>
              <a:latin typeface="Calibri" pitchFamily="34" charset="0"/>
              <a:cs typeface="Times New Roman" pitchFamily="18" charset="0"/>
            </a:endParaRPr>
          </a:p>
          <a:p>
            <a:pPr algn="ctr" defTabSz="827927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5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Муниципальное  автономное дошкольное образовательное учреждение </a:t>
            </a:r>
          </a:p>
          <a:p>
            <a:pPr algn="ctr" defTabSz="827927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5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города Когалыма «Колокольчик»</a:t>
            </a:r>
            <a:r>
              <a:rPr lang="ru-RU" altLang="ru-RU" sz="1500" b="1">
                <a:solidFill>
                  <a:srgbClr val="0000FF"/>
                </a:solidFill>
                <a:latin typeface="Calibri" pitchFamily="34" charset="0"/>
                <a:cs typeface="Times New Roman" pitchFamily="18" charset="0"/>
              </a:rPr>
              <a:t>  </a:t>
            </a:r>
            <a:endParaRPr lang="ru-RU" altLang="ru-RU" sz="150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5029920" y="5062132"/>
            <a:ext cx="3823200" cy="1114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18" tIns="41460" rIns="82918" bIns="4146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defTabSz="40460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ru-RU" altLang="ru-RU" smtClean="0">
              <a:solidFill>
                <a:srgbClr val="0000FF"/>
              </a:solidFill>
            </a:endParaRPr>
          </a:p>
          <a:p>
            <a:pPr algn="r" defTabSz="40460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endParaRPr lang="ru-RU" altLang="ru-RU" smtClean="0">
              <a:solidFill>
                <a:srgbClr val="0000FF"/>
              </a:solidFill>
            </a:endParaRPr>
          </a:p>
          <a:p>
            <a:pPr algn="r" defTabSz="40460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ru-RU" altLang="ru-RU" smtClean="0">
                <a:solidFill>
                  <a:srgbClr val="0000FF"/>
                </a:solidFill>
                <a:cs typeface="Arial" charset="0"/>
              </a:rPr>
              <a:t>Старший воспитатель </a:t>
            </a:r>
          </a:p>
          <a:p>
            <a:pPr algn="r" defTabSz="40460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ru-RU" altLang="ru-RU" smtClean="0">
                <a:solidFill>
                  <a:srgbClr val="0000FF"/>
                </a:solidFill>
                <a:cs typeface="Arial" charset="0"/>
              </a:rPr>
              <a:t>Климина Анастасия Анатольевна </a:t>
            </a:r>
          </a:p>
        </p:txBody>
      </p:sp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3211200" y="6280500"/>
            <a:ext cx="2721600" cy="34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18" tIns="41460" rIns="82918" bIns="4146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60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404604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</a:pPr>
            <a:r>
              <a:rPr lang="ru-RU" altLang="ru-RU" b="1" dirty="0" smtClean="0">
                <a:solidFill>
                  <a:srgbClr val="0000FF"/>
                </a:solidFill>
              </a:rPr>
              <a:t>г. Когалым 2022 г.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2708920"/>
            <a:ext cx="6696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00FF"/>
                </a:solidFill>
                <a:latin typeface="Times New Roman"/>
                <a:ea typeface="Times New Roman"/>
              </a:rPr>
              <a:t>«Формирование духовно-нравственных ценностных ориентаций</a:t>
            </a:r>
            <a:endParaRPr lang="ru-RU" sz="2800" dirty="0">
              <a:solidFill>
                <a:srgbClr val="0000FF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b="1" dirty="0">
                <a:solidFill>
                  <a:srgbClr val="0000FF"/>
                </a:solidFill>
                <a:latin typeface="Times New Roman"/>
                <a:ea typeface="Times New Roman"/>
              </a:rPr>
              <a:t>у детей дошкольного возраста»</a:t>
            </a:r>
            <a:endParaRPr lang="ru-RU" sz="2800" dirty="0">
              <a:solidFill>
                <a:srgbClr val="0000FF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556353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63688" y="836712"/>
            <a:ext cx="5184576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 КРАСОТЫ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www.matrony.ru/wp-content/uploads/2016/03/moms-back-sad-kids-PM-altanaka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02" y="1484784"/>
            <a:ext cx="7621097" cy="50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199744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36934" y="849240"/>
            <a:ext cx="5904656" cy="6480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НРАВСТВЕННЫЕ  ЦЕННОСТИ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novoselsk.ru/upload/iblock/1c9/1c940580723a891e0fda65cfe7655c5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64926" y="1646936"/>
            <a:ext cx="6048672" cy="492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945715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71600" y="749314"/>
            <a:ext cx="7267566" cy="115212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СОХРАНЕНИЯ  И УКРЕПЛЕНИЯ РОДНЫХ ПРАВОСЛАВНЫХ ТРАДИЦИЙ </a:t>
            </a:r>
          </a:p>
          <a:p>
            <a:pPr algn="ctr">
              <a:defRPr/>
            </a:pP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(Слова, Образа, Дела, Праздника)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cdn.azbyka.ru/wp-content/uploads/2015/09/velikij-post-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0645" y="1988840"/>
            <a:ext cx="7195558" cy="475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098208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49.userapi.com/impg/lfl-tqqWBVSb5JgtoYrCBQoBj87RjKGmITuZ9A/iGvONf6lHv4.jpg?size=970x727&amp;quality=96&amp;sign=44a9480aa4e04535c7eb70016580b0ec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570"/>
          <a:stretch/>
        </p:blipFill>
        <p:spPr bwMode="auto">
          <a:xfrm>
            <a:off x="392571" y="935523"/>
            <a:ext cx="8520157" cy="582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281452"/>
      </p:ext>
    </p:extLst>
  </p:cSld>
  <p:clrMapOvr>
    <a:masterClrMapping/>
  </p:clrMapOvr>
  <p:transition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2306" y="764704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>
                <a:solidFill>
                  <a:srgbClr val="0000FF"/>
                </a:solidFill>
                <a:latin typeface="Times New Roman"/>
                <a:ea typeface="Times New Roman"/>
              </a:rPr>
              <a:t>«Особая сфера воспитательной работы – ограждение детей, подростков и юношества от одной из самых больших бед – пустоты души и </a:t>
            </a:r>
            <a:r>
              <a:rPr lang="ru-RU" sz="2800" b="1" i="1" dirty="0" err="1">
                <a:solidFill>
                  <a:srgbClr val="0000FF"/>
                </a:solidFill>
                <a:latin typeface="Times New Roman"/>
                <a:ea typeface="Times New Roman"/>
              </a:rPr>
              <a:t>бездуховности</a:t>
            </a:r>
            <a:r>
              <a:rPr lang="ru-RU" sz="2800" b="1" i="1" dirty="0">
                <a:solidFill>
                  <a:srgbClr val="0000FF"/>
                </a:solidFill>
                <a:latin typeface="Times New Roman"/>
                <a:ea typeface="Times New Roman"/>
              </a:rPr>
              <a:t>…» </a:t>
            </a:r>
            <a:r>
              <a:rPr lang="ru-RU" sz="2400" b="1" dirty="0">
                <a:solidFill>
                  <a:srgbClr val="0000FF"/>
                </a:solidFill>
                <a:latin typeface="Times New Roman"/>
                <a:ea typeface="Times New Roman"/>
              </a:rPr>
              <a:t>- писал В.А. Сухомлинский</a:t>
            </a:r>
            <a:r>
              <a:rPr lang="ru-RU" sz="2400" b="1" dirty="0" smtClean="0">
                <a:solidFill>
                  <a:srgbClr val="0000FF"/>
                </a:solidFill>
                <a:latin typeface="Times New Roman"/>
                <a:ea typeface="Times New Roman"/>
              </a:rPr>
              <a:t>.</a:t>
            </a:r>
          </a:p>
          <a:p>
            <a:pPr algn="just"/>
            <a:endParaRPr lang="ru-RU" sz="2800" b="1" dirty="0">
              <a:solidFill>
                <a:srgbClr val="0000FF"/>
              </a:solidFill>
              <a:effectLst/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FF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>
              <a:solidFill>
                <a:srgbClr val="0000FF"/>
              </a:solidFill>
              <a:effectLst/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FF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>
              <a:solidFill>
                <a:srgbClr val="0000FF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1078" y="2564904"/>
            <a:ext cx="6120680" cy="4080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168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261892/00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483" y="1587380"/>
            <a:ext cx="3275543" cy="461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692696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Программа «Социокультурные истоки»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cf2.ppt-online.org/files2/slide/7/7htimpO5wbWuzUx21P9aMVXTceZSIlLN3RYJQHqys/slide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3026" y="1587380"/>
            <a:ext cx="5698648" cy="461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554122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1315363" y="664978"/>
            <a:ext cx="6772474" cy="64806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СИСТЕМА ЦЕННОСТЕЙ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5600" y="1873636"/>
            <a:ext cx="2786400" cy="133933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РОДНОЙ КУЛЬТУРЫ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55238" y="1866492"/>
            <a:ext cx="2786400" cy="12744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ДЕЯТЕЛЬНОСТИ ЧЕЛОВЕКА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84601" y="1873637"/>
            <a:ext cx="2786400" cy="126733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СОЦИОКУЛЬТУРНЫЕ ЦЕННОСТИ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09600" y="3429000"/>
            <a:ext cx="3568000" cy="147079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ВНЕШНЕГО МИРА, СОСТАВЛЯЮЩИЕ ПРИРОДНО-КУЛЬТУРНОЕ ПРОСТРАНСТВО РОССИИ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40546" y="5188126"/>
            <a:ext cx="2786400" cy="133721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КРАСОТЫ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106323" y="5229200"/>
            <a:ext cx="2786400" cy="129614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НРАВСТВЕННЫЕ ЦЕННОСТИ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102094" y="5229200"/>
            <a:ext cx="2786400" cy="129614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СОХРАНЕНИЯ  И УКРЕПЛЕНИЯ РОДНЫХ ПРАВОСЛАВНЫХ ТРАДИЦИЙ </a:t>
            </a:r>
            <a:endParaRPr lang="ru-RU" sz="1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1371746" y="1419989"/>
            <a:ext cx="324000" cy="259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2928202" y="3140967"/>
            <a:ext cx="324000" cy="187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4377600" y="1429216"/>
            <a:ext cx="324000" cy="259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7423201" y="1429216"/>
            <a:ext cx="324000" cy="2592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5925557" y="3140967"/>
            <a:ext cx="324000" cy="187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863769" y="3428999"/>
            <a:ext cx="3568000" cy="147079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ВНУТРЕННЕГО МИРА ЧЕЛОВЕКА </a:t>
            </a:r>
          </a:p>
          <a:p>
            <a:pPr algn="ctr">
              <a:defRPr/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(Вера, Надежда, Любовь, Мудрость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трелка вниз 40"/>
          <p:cNvSpPr/>
          <p:nvPr/>
        </p:nvSpPr>
        <p:spPr>
          <a:xfrm>
            <a:off x="1396800" y="4977407"/>
            <a:ext cx="324000" cy="187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Стрелка вниз 41"/>
          <p:cNvSpPr/>
          <p:nvPr/>
        </p:nvSpPr>
        <p:spPr>
          <a:xfrm>
            <a:off x="4377600" y="4977407"/>
            <a:ext cx="324000" cy="187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Стрелка вниз 42"/>
          <p:cNvSpPr/>
          <p:nvPr/>
        </p:nvSpPr>
        <p:spPr>
          <a:xfrm>
            <a:off x="7577801" y="5000908"/>
            <a:ext cx="324000" cy="187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045985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03648" y="836712"/>
            <a:ext cx="6566640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 РОДНОЙ  КУЛЬТУРЫ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2" descr="https://www.samddn.ru/upload/iblock/ecf/obryad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www.samddn.ru/upload/iblock/ecf/obryad-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ds05.infourok.ru/uploads/ex/06bb/00174bc2-81a2f2bc/img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ds05.infourok.ru/uploads/ex/06bb/00174bc2-81a2f2bc/img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 descr="C:\Users\Uzer.METODIST-1\Desktop\img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975" y="1602239"/>
            <a:ext cx="8570944" cy="492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25540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83568" y="836712"/>
            <a:ext cx="7776864" cy="39514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 ДЕЯТЕЛЬНОСТИ  ЧЕЛОВЕКА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.ytimg.com/vi/c4mrimuAhu0/maxresdefaul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9423" y="1362908"/>
            <a:ext cx="7885153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241117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93475" y="764704"/>
            <a:ext cx="6703257" cy="5013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СОЦИОКУЛЬТУРНЫЕ  ЦЕННОСТИ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ds05.infourok.ru/uploads/ex/04bd/000582fc-c03fe6f5/img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7" y="1412775"/>
            <a:ext cx="7147873" cy="53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047755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783253"/>
            <a:ext cx="7992888" cy="86409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 ВНЕШНЕГО  МИРА, СОСТАВЛЯЮЩИЕ  ПРИРОДНО-КУЛЬТУРНОЕ  ПРОСТРАНСТВО РОССИИ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catherineasquithgallery.com/uploads/posts/2021-02/1613647802_43-p-fon-lesa-dlya-prezentatsii-dlya-detei-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224" y="1799618"/>
            <a:ext cx="7924207" cy="486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716805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39552" y="856571"/>
            <a:ext cx="8208912" cy="77222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ЦЕННОСТИ  ВНУТРЕННЕГО  МИРА ЧЕЛОВЕКА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(Вера, Надежда, Любовь, Мудрость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i.ytimg.com/vi/KbJSpG5t9xI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87818"/>
            <a:ext cx="8192909" cy="488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339017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157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Metodist</dc:creator>
  <cp:lastModifiedBy>Metodist</cp:lastModifiedBy>
  <cp:revision>21</cp:revision>
  <dcterms:created xsi:type="dcterms:W3CDTF">2022-03-02T09:07:04Z</dcterms:created>
  <dcterms:modified xsi:type="dcterms:W3CDTF">2022-04-06T05:27:40Z</dcterms:modified>
</cp:coreProperties>
</file>