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42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5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3450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546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4971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891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325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78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7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62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99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2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19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0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7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237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F7354-8427-470A-A4DF-A7ACD7E5130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880C934-1BEB-416E-863B-FBE64127F9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20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2699" y="1589295"/>
            <a:ext cx="8906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Откуда берутся лентяи?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4892" y="5589430"/>
            <a:ext cx="5589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Выручаева</a:t>
            </a:r>
            <a:r>
              <a:rPr lang="ru-RU" dirty="0" smtClean="0"/>
              <a:t> Виктория Сергеевна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5313" y="1957589"/>
            <a:ext cx="91053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ПРАВИЛО 4: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sz="3600" dirty="0" smtClean="0"/>
          </a:p>
          <a:p>
            <a:r>
              <a:rPr lang="ru-RU" sz="3600" b="1" dirty="0" smtClean="0">
                <a:solidFill>
                  <a:srgbClr val="7030A0"/>
                </a:solidFill>
              </a:rPr>
              <a:t>Хорошо </a:t>
            </a:r>
            <a:r>
              <a:rPr lang="ru-RU" sz="3600" b="1" dirty="0">
                <a:solidFill>
                  <a:srgbClr val="7030A0"/>
                </a:solidFill>
              </a:rPr>
              <a:t>составить план </a:t>
            </a:r>
            <a:r>
              <a:rPr lang="ru-RU" sz="3600" b="1" dirty="0" smtClean="0">
                <a:solidFill>
                  <a:srgbClr val="7030A0"/>
                </a:solidFill>
              </a:rPr>
              <a:t>своих </a:t>
            </a:r>
            <a:r>
              <a:rPr lang="ru-RU" sz="3600" b="1" dirty="0">
                <a:solidFill>
                  <a:srgbClr val="7030A0"/>
                </a:solidFill>
              </a:rPr>
              <a:t>действий, дел. </a:t>
            </a:r>
          </a:p>
        </p:txBody>
      </p:sp>
    </p:spTree>
    <p:extLst>
      <p:ext uri="{BB962C8B-B14F-4D97-AF65-F5344CB8AC3E}">
        <p14:creationId xmlns:p14="http://schemas.microsoft.com/office/powerpoint/2010/main" val="25992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2" y="811368"/>
            <a:ext cx="994249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Подводя итог нашему разговору, продолжите фразу: 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sz="3600" dirty="0"/>
          </a:p>
          <a:p>
            <a:r>
              <a:rPr lang="ru-RU" sz="3600" dirty="0">
                <a:solidFill>
                  <a:srgbClr val="7030A0"/>
                </a:solidFill>
              </a:rPr>
              <a:t>Хочешь победить лень,  … </a:t>
            </a:r>
          </a:p>
          <a:p>
            <a:r>
              <a:rPr lang="ru-RU" sz="3600" dirty="0">
                <a:solidFill>
                  <a:srgbClr val="7030A0"/>
                </a:solidFill>
              </a:rPr>
              <a:t>Сегодня мне больше всего понравилось…</a:t>
            </a:r>
          </a:p>
          <a:p>
            <a:r>
              <a:rPr lang="ru-RU" sz="3600" dirty="0">
                <a:solidFill>
                  <a:srgbClr val="7030A0"/>
                </a:solidFill>
              </a:rPr>
              <a:t>Сегодня я научился…</a:t>
            </a:r>
          </a:p>
          <a:p>
            <a:r>
              <a:rPr lang="ru-RU" sz="3600" dirty="0">
                <a:solidFill>
                  <a:srgbClr val="7030A0"/>
                </a:solidFill>
              </a:rPr>
              <a:t>Сегодня я понял…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26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102" y="1931831"/>
            <a:ext cx="69159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Она </a:t>
            </a:r>
            <a:r>
              <a:rPr lang="ru-RU" sz="2800" dirty="0">
                <a:solidFill>
                  <a:srgbClr val="C00000"/>
                </a:solidFill>
              </a:rPr>
              <a:t>боится слова «труд»,</a:t>
            </a:r>
          </a:p>
          <a:p>
            <a:r>
              <a:rPr lang="ru-RU" sz="2800" dirty="0">
                <a:solidFill>
                  <a:srgbClr val="C00000"/>
                </a:solidFill>
              </a:rPr>
              <a:t>Там, где работают, ее не ждут.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К вам заходит словно тень,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Берегитесь! </a:t>
            </a:r>
            <a:r>
              <a:rPr lang="ru-RU" sz="2800" dirty="0" smtClean="0">
                <a:solidFill>
                  <a:srgbClr val="C00000"/>
                </a:solidFill>
              </a:rPr>
              <a:t>Это…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13657" y="553792"/>
            <a:ext cx="6735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Отгадайте загадку: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3070" y="4417866"/>
            <a:ext cx="5074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Лень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38675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4558" y="1841679"/>
            <a:ext cx="8384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54558" y="1262965"/>
            <a:ext cx="915687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В толковом словаре слово лень объясняется так: </a:t>
            </a:r>
          </a:p>
          <a:p>
            <a:r>
              <a:rPr lang="ru-RU" sz="4400" dirty="0">
                <a:solidFill>
                  <a:srgbClr val="C00000"/>
                </a:solidFill>
              </a:rPr>
              <a:t>«Лень ─ это отсутствие желания действовать, работать, любовь к безделью».</a:t>
            </a:r>
          </a:p>
        </p:txBody>
      </p:sp>
    </p:spTree>
    <p:extLst>
      <p:ext uri="{BB962C8B-B14F-4D97-AF65-F5344CB8AC3E}">
        <p14:creationId xmlns:p14="http://schemas.microsoft.com/office/powerpoint/2010/main" val="6859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1678" y="540913"/>
            <a:ext cx="927279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Как называют людей, которыми  овладела лень? </a:t>
            </a:r>
            <a:r>
              <a:rPr lang="ru-RU" dirty="0"/>
              <a:t> 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2890" y="2088035"/>
            <a:ext cx="940157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Лентяй, лодырь</a:t>
            </a:r>
            <a:r>
              <a:rPr lang="ru-RU" sz="3200" b="1" dirty="0">
                <a:solidFill>
                  <a:srgbClr val="7030A0"/>
                </a:solidFill>
              </a:rPr>
              <a:t>, </a:t>
            </a:r>
            <a:r>
              <a:rPr lang="ru-RU" sz="3200" b="1" dirty="0" smtClean="0">
                <a:solidFill>
                  <a:srgbClr val="7030A0"/>
                </a:solidFill>
              </a:rPr>
              <a:t>бездельник</a:t>
            </a:r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	лентяй </a:t>
            </a:r>
            <a:r>
              <a:rPr lang="ru-RU" sz="3200" dirty="0">
                <a:solidFill>
                  <a:srgbClr val="7030A0"/>
                </a:solidFill>
              </a:rPr>
              <a:t>- ленивый человек, тот, кто не любит работать; 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	бездельник </a:t>
            </a:r>
            <a:r>
              <a:rPr lang="ru-RU" sz="3200" dirty="0">
                <a:solidFill>
                  <a:srgbClr val="7030A0"/>
                </a:solidFill>
              </a:rPr>
              <a:t>- тот, кто бездельничает, ведет праздный образ жизни; </a:t>
            </a:r>
            <a:endParaRPr lang="ru-RU" sz="3200" dirty="0" smtClean="0">
              <a:solidFill>
                <a:srgbClr val="7030A0"/>
              </a:solidFill>
            </a:endParaRPr>
          </a:p>
          <a:p>
            <a:r>
              <a:rPr lang="ru-RU" sz="3200" dirty="0">
                <a:solidFill>
                  <a:srgbClr val="7030A0"/>
                </a:solidFill>
              </a:rPr>
              <a:t>	</a:t>
            </a:r>
            <a:r>
              <a:rPr lang="ru-RU" sz="3200" dirty="0" smtClean="0">
                <a:solidFill>
                  <a:srgbClr val="7030A0"/>
                </a:solidFill>
              </a:rPr>
              <a:t>лодырь </a:t>
            </a:r>
            <a:r>
              <a:rPr lang="ru-RU" sz="3200" dirty="0">
                <a:solidFill>
                  <a:srgbClr val="7030A0"/>
                </a:solidFill>
              </a:rPr>
              <a:t>– от немецкого </a:t>
            </a:r>
            <a:r>
              <a:rPr lang="ru-RU" sz="3200" dirty="0" err="1">
                <a:solidFill>
                  <a:srgbClr val="7030A0"/>
                </a:solidFill>
              </a:rPr>
              <a:t>лоддэр</a:t>
            </a:r>
            <a:r>
              <a:rPr lang="ru-RU" sz="3200" dirty="0">
                <a:solidFill>
                  <a:srgbClr val="7030A0"/>
                </a:solidFill>
              </a:rPr>
              <a:t> (</a:t>
            </a:r>
            <a:r>
              <a:rPr lang="ru-RU" sz="3200" dirty="0" err="1">
                <a:solidFill>
                  <a:srgbClr val="7030A0"/>
                </a:solidFill>
              </a:rPr>
              <a:t>лоттер</a:t>
            </a:r>
            <a:r>
              <a:rPr lang="ru-RU" sz="3200" dirty="0">
                <a:solidFill>
                  <a:srgbClr val="7030A0"/>
                </a:solidFill>
              </a:rPr>
              <a:t>), то есть бездельник, человек, который ничего не делает</a:t>
            </a:r>
          </a:p>
        </p:txBody>
      </p:sp>
    </p:spTree>
    <p:extLst>
      <p:ext uri="{BB962C8B-B14F-4D97-AF65-F5344CB8AC3E}">
        <p14:creationId xmlns:p14="http://schemas.microsoft.com/office/powerpoint/2010/main" val="203079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5768" y="837127"/>
            <a:ext cx="91311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Объясните, как вы понимаете эти пословицы. 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sz="3600" dirty="0">
              <a:solidFill>
                <a:srgbClr val="C00000"/>
              </a:solidFill>
            </a:endParaRPr>
          </a:p>
          <a:p>
            <a:r>
              <a:rPr lang="ru-RU" sz="3600" dirty="0">
                <a:solidFill>
                  <a:srgbClr val="7030A0"/>
                </a:solidFill>
              </a:rPr>
              <a:t>Хочешь есть калачи – не сиди на печи.</a:t>
            </a:r>
          </a:p>
          <a:p>
            <a:r>
              <a:rPr lang="ru-RU" sz="3600" dirty="0">
                <a:solidFill>
                  <a:srgbClr val="7030A0"/>
                </a:solidFill>
              </a:rPr>
              <a:t>Летом не потопаешь, зимой не полопаешь</a:t>
            </a:r>
            <a:r>
              <a:rPr lang="ru-RU" sz="3600" dirty="0" smtClean="0">
                <a:solidFill>
                  <a:srgbClr val="7030A0"/>
                </a:solidFill>
              </a:rPr>
              <a:t>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5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8344" y="1455312"/>
            <a:ext cx="85258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ПРАВИЛО 1: 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ctr"/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«</a:t>
            </a:r>
            <a:r>
              <a:rPr lang="ru-RU" sz="4000" b="1" dirty="0">
                <a:solidFill>
                  <a:srgbClr val="7030A0"/>
                </a:solidFill>
              </a:rPr>
              <a:t>Действуй здесь и сейчас!» Не откладывай на завтра то, что можно сделать сегодня.</a:t>
            </a:r>
          </a:p>
        </p:txBody>
      </p:sp>
    </p:spTree>
    <p:extLst>
      <p:ext uri="{BB962C8B-B14F-4D97-AF65-F5344CB8AC3E}">
        <p14:creationId xmlns:p14="http://schemas.microsoft.com/office/powerpoint/2010/main" val="27135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80315" y="656823"/>
            <a:ext cx="87318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Разгадайте кроссворд</a:t>
            </a:r>
            <a:r>
              <a:rPr lang="ru-RU" sz="4000" dirty="0">
                <a:solidFill>
                  <a:srgbClr val="C00000"/>
                </a:solidFill>
              </a:rPr>
              <a:t>.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dirty="0">
                <a:solidFill>
                  <a:srgbClr val="C00000"/>
                </a:solidFill>
              </a:rPr>
              <a:t>В</a:t>
            </a:r>
            <a:r>
              <a:rPr lang="ru-RU" sz="4000" dirty="0" smtClean="0">
                <a:solidFill>
                  <a:srgbClr val="C00000"/>
                </a:solidFill>
              </a:rPr>
              <a:t>ы </a:t>
            </a:r>
            <a:r>
              <a:rPr lang="ru-RU" sz="4000" dirty="0">
                <a:solidFill>
                  <a:srgbClr val="C00000"/>
                </a:solidFill>
              </a:rPr>
              <a:t>узнаете, какое лекарство есть от лени</a:t>
            </a:r>
            <a:r>
              <a:rPr lang="ru-RU" dirty="0">
                <a:solidFill>
                  <a:srgbClr val="C00000"/>
                </a:solidFill>
              </a:rPr>
              <a:t>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329136"/>
              </p:ext>
            </p:extLst>
          </p:nvPr>
        </p:nvGraphicFramePr>
        <p:xfrm>
          <a:off x="1880315" y="2867696"/>
          <a:ext cx="8127999" cy="14833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365056540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21450267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751396260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187304434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663134445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809438908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319983506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6807348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6769881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b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4000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Р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438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У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944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д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950766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001089"/>
              </p:ext>
            </p:extLst>
          </p:nvPr>
        </p:nvGraphicFramePr>
        <p:xfrm>
          <a:off x="1880315" y="2867696"/>
          <a:ext cx="8127999" cy="14833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470057351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229199548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16289483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468516133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819037795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548228522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821759195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1563253874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809076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511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131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679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676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36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8642" y="1339403"/>
            <a:ext cx="108568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ПРАВИЛО 2: </a:t>
            </a:r>
            <a:endParaRPr lang="ru-RU" sz="4000" dirty="0" smtClean="0">
              <a:solidFill>
                <a:srgbClr val="C00000"/>
              </a:solidFill>
            </a:endParaRPr>
          </a:p>
          <a:p>
            <a:pPr algn="ctr"/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7030A0"/>
                </a:solidFill>
              </a:rPr>
              <a:t>Трудиться </a:t>
            </a:r>
            <a:r>
              <a:rPr lang="ru-RU" sz="4000" b="1" dirty="0">
                <a:solidFill>
                  <a:srgbClr val="7030A0"/>
                </a:solidFill>
              </a:rPr>
              <a:t>нужно и в школе на уроках, и дома, выполняя домашнее задание. И, конечно, необходимо помогать своим родителям в домашних делах.</a:t>
            </a:r>
          </a:p>
        </p:txBody>
      </p:sp>
    </p:spTree>
    <p:extLst>
      <p:ext uri="{BB962C8B-B14F-4D97-AF65-F5344CB8AC3E}">
        <p14:creationId xmlns:p14="http://schemas.microsoft.com/office/powerpoint/2010/main" val="418959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2890" y="1210614"/>
            <a:ext cx="86288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ПРАВИЛО 3: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sz="3600" dirty="0" smtClean="0"/>
          </a:p>
          <a:p>
            <a:r>
              <a:rPr lang="ru-RU" sz="3600" b="1" dirty="0" smtClean="0">
                <a:solidFill>
                  <a:srgbClr val="7030A0"/>
                </a:solidFill>
              </a:rPr>
              <a:t>Каждая </a:t>
            </a:r>
            <a:r>
              <a:rPr lang="ru-RU" sz="3600" b="1" dirty="0">
                <a:solidFill>
                  <a:srgbClr val="7030A0"/>
                </a:solidFill>
              </a:rPr>
              <a:t>вещь должна иметь свое место.</a:t>
            </a:r>
          </a:p>
        </p:txBody>
      </p:sp>
    </p:spTree>
    <p:extLst>
      <p:ext uri="{BB962C8B-B14F-4D97-AF65-F5344CB8AC3E}">
        <p14:creationId xmlns:p14="http://schemas.microsoft.com/office/powerpoint/2010/main" val="113166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</TotalTime>
  <Words>180</Words>
  <Application>Microsoft Office PowerPoint</Application>
  <PresentationFormat>Широкоэкранный</PresentationFormat>
  <Paragraphs>62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Master</dc:creator>
  <cp:lastModifiedBy>Master</cp:lastModifiedBy>
  <cp:revision>14</cp:revision>
  <dcterms:created xsi:type="dcterms:W3CDTF">2022-04-03T12:47:34Z</dcterms:created>
  <dcterms:modified xsi:type="dcterms:W3CDTF">2022-04-03T13:30:40Z</dcterms:modified>
</cp:coreProperties>
</file>