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57"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37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2931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914035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14946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692610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63789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7308271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87444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Нижний колонтитул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Номер слайда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50024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омер слайда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568696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Нижний колонтитул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омер слайда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51658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891044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30829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841938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920575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982557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74043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957328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Нижний колонтитул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Номер слайда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975827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ижний колонтитул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омер слайда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4886409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Нижний колонтитул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Номер слайда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52678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606110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ижний колонтитул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Номер слайда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47998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00419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73C3399C-142F-40F5-BE04-A419337CF9DD}" type="datetimeFigureOut">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06.04.2022</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EE3E39A-FCFD-43B4-B890-B703AFD86D78}" type="slidenum">
              <a:rPr kumimoji="0" lang="ru-RU"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004378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17.xml"/><Relationship Id="rId5" Type="http://schemas.openxmlformats.org/officeDocument/2006/relationships/image" Target="../media/image18.jp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1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jpeg"/><Relationship Id="rId1" Type="http://schemas.openxmlformats.org/officeDocument/2006/relationships/slideLayout" Target="../slideLayouts/slideLayout1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1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17.xml"/><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7.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0" y="116632"/>
            <a:ext cx="9144000" cy="1446550"/>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400" b="1" i="0"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Музыкальная культура</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400" b="1" i="0"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народов ханты и манси</a:t>
            </a:r>
            <a:endParaRPr kumimoji="0" lang="ru-RU" sz="4400" b="1" i="0"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1702014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76491" y="4345620"/>
            <a:ext cx="8229600" cy="1133923"/>
          </a:xfrm>
        </p:spPr>
        <p:txBody>
          <a:bodyPr>
            <a:noAutofit/>
          </a:bodyPr>
          <a:lstStyle/>
          <a:p>
            <a:r>
              <a:rPr lang="ru-RU" sz="2400" b="1" dirty="0" err="1" smtClean="0">
                <a:solidFill>
                  <a:srgbClr val="002060"/>
                </a:solidFill>
                <a:latin typeface="Times New Roman" pitchFamily="18" charset="0"/>
                <a:cs typeface="Times New Roman" pitchFamily="18" charset="0"/>
              </a:rPr>
              <a:t>Тумран</a:t>
            </a:r>
            <a:r>
              <a:rPr lang="ru-RU" sz="2400" b="1" dirty="0" smtClean="0">
                <a:solidFill>
                  <a:srgbClr val="002060"/>
                </a:solidFill>
                <a:latin typeface="Times New Roman" pitchFamily="18" charset="0"/>
                <a:cs typeface="Times New Roman" pitchFamily="18" charset="0"/>
              </a:rPr>
              <a:t> или </a:t>
            </a:r>
            <a:r>
              <a:rPr lang="ru-RU" sz="2400" b="1" dirty="0" err="1" smtClean="0">
                <a:solidFill>
                  <a:srgbClr val="002060"/>
                </a:solidFill>
                <a:latin typeface="Times New Roman" pitchFamily="18" charset="0"/>
                <a:cs typeface="Times New Roman" pitchFamily="18" charset="0"/>
              </a:rPr>
              <a:t>конколь-лонколь</a:t>
            </a:r>
            <a:r>
              <a:rPr lang="ru-RU" sz="2400" b="1" dirty="0" smtClean="0">
                <a:solidFill>
                  <a:srgbClr val="002060"/>
                </a:solidFill>
                <a:latin typeface="Times New Roman" pitchFamily="18" charset="0"/>
                <a:cs typeface="Times New Roman" pitchFamily="18" charset="0"/>
              </a:rPr>
              <a:t> </a:t>
            </a:r>
            <a:br>
              <a:rPr lang="ru-RU" sz="2400" b="1"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хантыйский губной язычковый инструмент. </a:t>
            </a:r>
            <a:br>
              <a:rPr lang="ru-RU" sz="2400" dirty="0" smtClean="0">
                <a:solidFill>
                  <a:srgbClr val="002060"/>
                </a:solidFill>
                <a:latin typeface="Times New Roman" pitchFamily="18" charset="0"/>
                <a:cs typeface="Times New Roman" pitchFamily="18" charset="0"/>
              </a:rPr>
            </a:br>
            <a:endParaRPr lang="ru-RU" sz="2400" dirty="0">
              <a:solidFill>
                <a:srgbClr val="002060"/>
              </a:solidFill>
            </a:endParaRPr>
          </a:p>
        </p:txBody>
      </p:sp>
      <p:pic>
        <p:nvPicPr>
          <p:cNvPr id="6"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5536" y="1268760"/>
            <a:ext cx="2337083" cy="1351249"/>
          </a:xfrm>
          <a:prstGeom prst="rect">
            <a:avLst/>
          </a:prstGeom>
          <a:noFill/>
          <a:ln w="9525">
            <a:noFill/>
            <a:miter lim="800000"/>
            <a:headEnd/>
            <a:tailEnd/>
          </a:ln>
          <a:effectLst/>
        </p:spPr>
      </p:pic>
      <p:pic>
        <p:nvPicPr>
          <p:cNvPr id="2" name="Рисунок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47864" y="116631"/>
            <a:ext cx="5635352" cy="3748515"/>
          </a:xfrm>
          <a:prstGeom prst="rect">
            <a:avLst/>
          </a:prstGeom>
        </p:spPr>
      </p:pic>
    </p:spTree>
    <p:extLst>
      <p:ext uri="{BB962C8B-B14F-4D97-AF65-F5344CB8AC3E}">
        <p14:creationId xmlns:p14="http://schemas.microsoft.com/office/powerpoint/2010/main" val="1729920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20246" y="2348880"/>
            <a:ext cx="3024335"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Нин-</a:t>
            </a:r>
            <a:r>
              <a:rPr kumimoji="0" lang="ru-RU" sz="2400" b="1" i="0" u="none" strike="noStrike" kern="1200" cap="none" spc="0" normalizeH="0" baseline="0" noProof="0" dirty="0" err="1" smtClean="0">
                <a:ln>
                  <a:noFill/>
                </a:ln>
                <a:solidFill>
                  <a:srgbClr val="1F497D"/>
                </a:solidFill>
                <a:effectLst/>
                <a:uLnTx/>
                <a:uFillTx/>
                <a:latin typeface="Times New Roman" pitchFamily="18" charset="0"/>
                <a:ea typeface="+mn-ea"/>
                <a:cs typeface="Times New Roman" pitchFamily="18" charset="0"/>
              </a:rPr>
              <a:t>юх</a:t>
            </a:r>
            <a:r>
              <a:rPr kumimoji="0" lang="ru-RU" sz="2400" b="1"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 и </a:t>
            </a:r>
            <a:r>
              <a:rPr kumimoji="0" lang="ru-RU" sz="2400" b="1" i="0" u="none" strike="noStrike" kern="1200" cap="none" spc="0" normalizeH="0" baseline="0" noProof="0" dirty="0" err="1" smtClean="0">
                <a:ln>
                  <a:noFill/>
                </a:ln>
                <a:solidFill>
                  <a:srgbClr val="1F497D"/>
                </a:solidFill>
                <a:effectLst/>
                <a:uLnTx/>
                <a:uFillTx/>
                <a:latin typeface="Times New Roman" pitchFamily="18" charset="0"/>
                <a:ea typeface="+mn-ea"/>
                <a:cs typeface="Times New Roman" pitchFamily="18" charset="0"/>
              </a:rPr>
              <a:t>хум-юх</a:t>
            </a:r>
            <a:endParaRPr kumimoji="0" lang="ru-RU" sz="2400" b="1"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корпус овальный</a:t>
            </a:r>
            <a:endParaRPr kumimoji="0" lang="ru-RU" sz="2400" b="0" i="0" u="none" strike="noStrike" kern="1200" cap="none" spc="0" normalizeH="0" baseline="0" noProof="0" dirty="0">
              <a:ln>
                <a:noFill/>
              </a:ln>
              <a:solidFill>
                <a:srgbClr val="1F497D"/>
              </a:solidFill>
              <a:effectLst/>
              <a:uLnTx/>
              <a:uFillTx/>
              <a:latin typeface="Times New Roman" pitchFamily="18" charset="0"/>
              <a:ea typeface="+mn-ea"/>
              <a:cs typeface="Times New Roman" pitchFamily="18" charset="0"/>
            </a:endParaRPr>
          </a:p>
        </p:txBody>
      </p:sp>
      <p:sp>
        <p:nvSpPr>
          <p:cNvPr id="3" name="Прямоугольник 2"/>
          <p:cNvSpPr/>
          <p:nvPr/>
        </p:nvSpPr>
        <p:spPr>
          <a:xfrm>
            <a:off x="0" y="5301208"/>
            <a:ext cx="4521597"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err="1" smtClean="0">
                <a:ln>
                  <a:noFill/>
                </a:ln>
                <a:solidFill>
                  <a:srgbClr val="1F497D"/>
                </a:solidFill>
                <a:effectLst/>
                <a:uLnTx/>
                <a:uFillTx/>
                <a:latin typeface="Times New Roman" pitchFamily="18" charset="0"/>
                <a:ea typeface="+mn-ea"/>
                <a:cs typeface="Times New Roman" pitchFamily="18" charset="0"/>
              </a:rPr>
              <a:t>Кугель-юх</a:t>
            </a:r>
            <a:r>
              <a:rPr kumimoji="0" lang="ru-RU" sz="2400" b="1"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с выемкой, наподобие скрипки.  </a:t>
            </a:r>
            <a:endParaRPr kumimoji="0" lang="ru-RU" sz="2400" b="0" i="0" u="none" strike="noStrike" kern="1200" cap="none" spc="0" normalizeH="0" baseline="0" noProof="0" dirty="0">
              <a:ln>
                <a:noFill/>
              </a:ln>
              <a:solidFill>
                <a:srgbClr val="1F497D"/>
              </a:solidFill>
              <a:effectLst/>
              <a:uLnTx/>
              <a:uFillTx/>
              <a:latin typeface="Times New Roman" pitchFamily="18" charset="0"/>
              <a:ea typeface="+mn-ea"/>
              <a:cs typeface="Times New Roman" pitchFamily="18" charset="0"/>
            </a:endParaRPr>
          </a:p>
        </p:txBody>
      </p:sp>
      <p:pic>
        <p:nvPicPr>
          <p:cNvPr id="8" name="Picture 5" descr="муз инструменты 0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552" y="116632"/>
            <a:ext cx="2880320" cy="2160240"/>
          </a:xfrm>
          <a:prstGeom prst="rect">
            <a:avLst/>
          </a:prstGeom>
          <a:noFill/>
        </p:spPr>
      </p:pic>
      <p:pic>
        <p:nvPicPr>
          <p:cNvPr id="10" name="Picture 6" descr="муз инструменты 01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2148" y="3194503"/>
            <a:ext cx="2820529" cy="1928826"/>
          </a:xfrm>
          <a:prstGeom prst="rect">
            <a:avLst/>
          </a:prstGeom>
          <a:noFill/>
        </p:spPr>
      </p:pic>
      <p:pic>
        <p:nvPicPr>
          <p:cNvPr id="5" name="Рисунок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932040" y="188640"/>
            <a:ext cx="3600400" cy="5760640"/>
          </a:xfrm>
          <a:prstGeom prst="rect">
            <a:avLst/>
          </a:prstGeom>
        </p:spPr>
      </p:pic>
    </p:spTree>
    <p:extLst>
      <p:ext uri="{BB962C8B-B14F-4D97-AF65-F5344CB8AC3E}">
        <p14:creationId xmlns:p14="http://schemas.microsoft.com/office/powerpoint/2010/main" val="2651931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 name="Содержимое 4" descr="нерыпь скрипка манси.jpg"/>
          <p:cNvPicPr>
            <a:picLocks/>
          </p:cNvPicPr>
          <p:nvPr/>
        </p:nvPicPr>
        <p:blipFill>
          <a:blip r:embed="rId3">
            <a:extLst>
              <a:ext uri="{28A0092B-C50C-407E-A947-70E740481C1C}">
                <a14:useLocalDpi xmlns:a14="http://schemas.microsoft.com/office/drawing/2010/main"/>
              </a:ext>
            </a:extLst>
          </a:blip>
          <a:srcRect/>
          <a:stretch>
            <a:fillRect/>
          </a:stretch>
        </p:blipFill>
        <p:spPr bwMode="auto">
          <a:xfrm>
            <a:off x="179512" y="116632"/>
            <a:ext cx="1793156" cy="2067322"/>
          </a:xfrm>
          <a:prstGeom prst="rect">
            <a:avLst/>
          </a:prstGeom>
          <a:noFill/>
          <a:ln w="9525">
            <a:noFill/>
            <a:miter lim="800000"/>
            <a:headEnd/>
            <a:tailEnd/>
          </a:ln>
          <a:effectLst/>
        </p:spPr>
      </p:pic>
      <p:sp>
        <p:nvSpPr>
          <p:cNvPr id="11" name="Прямоугольник 10"/>
          <p:cNvSpPr/>
          <p:nvPr/>
        </p:nvSpPr>
        <p:spPr>
          <a:xfrm>
            <a:off x="0" y="2232790"/>
            <a:ext cx="344446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800" b="0" i="0" u="none" strike="noStrike" kern="1200" cap="none" spc="0" normalizeH="0" baseline="0" noProof="0" dirty="0">
                <a:ln>
                  <a:noFill/>
                </a:ln>
                <a:solidFill>
                  <a:prstClr val="black"/>
                </a:solidFill>
                <a:effectLst/>
                <a:uLnTx/>
                <a:uFillTx/>
                <a:latin typeface="Calibri"/>
                <a:ea typeface="+mn-ea"/>
                <a:cs typeface="+mn-cs"/>
              </a:rPr>
              <a:t> </a:t>
            </a:r>
            <a:r>
              <a:rPr kumimoji="0" lang="ru-RU" sz="2400" b="1" i="0" u="none" strike="noStrike" kern="1200" cap="none" spc="0" normalizeH="0" baseline="0" noProof="0" dirty="0" err="1">
                <a:ln>
                  <a:noFill/>
                </a:ln>
                <a:solidFill>
                  <a:srgbClr val="1F497D"/>
                </a:solidFill>
                <a:effectLst/>
                <a:uLnTx/>
                <a:uFillTx/>
                <a:latin typeface="Times New Roman" panose="02020603050405020304" pitchFamily="18" charset="0"/>
                <a:ea typeface="+mn-ea"/>
                <a:cs typeface="Times New Roman" panose="02020603050405020304" pitchFamily="18" charset="0"/>
              </a:rPr>
              <a:t>Нерыпь</a:t>
            </a:r>
            <a:r>
              <a:rPr kumimoji="0" lang="ru-RU" sz="2400" b="1" i="0" u="none" strike="noStrike" kern="1200" cap="none" spc="0" normalizeH="0" baseline="0" noProof="0" dirty="0">
                <a:ln>
                  <a:noFill/>
                </a:ln>
                <a:solidFill>
                  <a:srgbClr val="1F497D"/>
                </a:solidFill>
                <a:effectLst/>
                <a:uLnTx/>
                <a:uFillTx/>
                <a:latin typeface="Times New Roman" panose="02020603050405020304" pitchFamily="18" charset="0"/>
                <a:ea typeface="+mn-ea"/>
                <a:cs typeface="Times New Roman" panose="02020603050405020304" pitchFamily="18" charset="0"/>
              </a:rPr>
              <a:t>- </a:t>
            </a:r>
            <a:r>
              <a:rPr kumimoji="0" lang="ru-RU" sz="2400" b="0" i="0" u="none" strike="noStrike" kern="1200" cap="none" spc="0" normalizeH="0" baseline="0" noProof="0" dirty="0">
                <a:ln>
                  <a:noFill/>
                </a:ln>
                <a:solidFill>
                  <a:srgbClr val="1F497D"/>
                </a:solidFill>
                <a:effectLst/>
                <a:uLnTx/>
                <a:uFillTx/>
                <a:latin typeface="Times New Roman" panose="02020603050405020304" pitchFamily="18" charset="0"/>
                <a:ea typeface="+mn-ea"/>
                <a:cs typeface="Times New Roman" panose="02020603050405020304" pitchFamily="18" charset="0"/>
              </a:rPr>
              <a:t>скрипка манси</a:t>
            </a:r>
          </a:p>
        </p:txBody>
      </p:sp>
      <p:sp>
        <p:nvSpPr>
          <p:cNvPr id="2" name="Прямоугольник 1"/>
          <p:cNvSpPr/>
          <p:nvPr/>
        </p:nvSpPr>
        <p:spPr>
          <a:xfrm>
            <a:off x="3995936" y="5373216"/>
            <a:ext cx="5341912"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Бубен </a:t>
            </a: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ударный музыкальный  инструмент </a:t>
            </a:r>
            <a:endParaRPr kumimoji="0" lang="ru-RU" sz="2400" b="0" i="0" u="none" strike="noStrike" kern="1200" cap="none" spc="0" normalizeH="0" baseline="0" noProof="0" dirty="0">
              <a:ln>
                <a:noFill/>
              </a:ln>
              <a:solidFill>
                <a:srgbClr val="1F497D"/>
              </a:solidFill>
              <a:effectLst/>
              <a:uLnTx/>
              <a:uFillTx/>
              <a:latin typeface="Times New Roman" pitchFamily="18" charset="0"/>
              <a:ea typeface="+mn-ea"/>
              <a:cs typeface="Times New Roman" pitchFamily="18" charset="0"/>
            </a:endParaRPr>
          </a:p>
        </p:txBody>
      </p:sp>
      <p:pic>
        <p:nvPicPr>
          <p:cNvPr id="12" name="Picture 4" descr="C:\Users\5\Pictures\Рисунок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04248" y="3230361"/>
            <a:ext cx="1800200" cy="2142855"/>
          </a:xfrm>
          <a:prstGeom prst="rect">
            <a:avLst/>
          </a:prstGeom>
          <a:noFill/>
        </p:spPr>
      </p:pic>
      <p:pic>
        <p:nvPicPr>
          <p:cNvPr id="3" name="Рисунок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90128" y="96882"/>
            <a:ext cx="4644008" cy="2987645"/>
          </a:xfrm>
          <a:prstGeom prst="rect">
            <a:avLst/>
          </a:prstGeom>
        </p:spPr>
      </p:pic>
      <p:pic>
        <p:nvPicPr>
          <p:cNvPr id="4" name="Рисунок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504" y="3158491"/>
            <a:ext cx="4211960" cy="2864133"/>
          </a:xfrm>
          <a:prstGeom prst="rect">
            <a:avLst/>
          </a:prstGeom>
        </p:spPr>
      </p:pic>
    </p:spTree>
    <p:extLst>
      <p:ext uri="{BB962C8B-B14F-4D97-AF65-F5344CB8AC3E}">
        <p14:creationId xmlns:p14="http://schemas.microsoft.com/office/powerpoint/2010/main" val="33732496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357290" y="571480"/>
            <a:ext cx="7200800" cy="267765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Народная  хореография  представлена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 прежде всего обрядовыми танцами.</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  Среди них различаются танцы мужские,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женские и общие. Особое место праздника занимают подражательные танцы-пантомимы филина, вороны,  если про медведя, то подражают ему,  если лебедя то делают лебединые движения. </a:t>
            </a:r>
            <a:endParaRPr kumimoji="0" lang="ru-RU" sz="2400" b="0" i="0" u="none" strike="noStrike" kern="1200" cap="none" spc="0" normalizeH="0" baseline="0" noProof="0" dirty="0">
              <a:ln>
                <a:noFill/>
              </a:ln>
              <a:solidFill>
                <a:srgbClr val="1F497D"/>
              </a:solidFill>
              <a:effectLst/>
              <a:uLnTx/>
              <a:uFillTx/>
              <a:latin typeface="Times New Roman" pitchFamily="18" charset="0"/>
              <a:ea typeface="+mn-ea"/>
              <a:cs typeface="Times New Roman" pitchFamily="18" charset="0"/>
            </a:endParaRPr>
          </a:p>
        </p:txBody>
      </p:sp>
      <p:sp>
        <p:nvSpPr>
          <p:cNvPr id="7" name="TextBox 6">
            <a:hlinkClick r:id="rId3" action="ppaction://hlinksldjump"/>
          </p:cNvPr>
          <p:cNvSpPr txBox="1"/>
          <p:nvPr/>
        </p:nvSpPr>
        <p:spPr>
          <a:xfrm>
            <a:off x="1571604" y="142852"/>
            <a:ext cx="424698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200" b="1" i="0" u="none" strike="noStrike" kern="1200" cap="none" spc="0" normalizeH="0" baseline="0" noProof="0" dirty="0" smtClean="0">
                <a:ln>
                  <a:noFill/>
                </a:ln>
                <a:solidFill>
                  <a:srgbClr val="1F497D"/>
                </a:solidFill>
                <a:effectLst/>
                <a:uLnTx/>
                <a:uFillTx/>
                <a:latin typeface="Times New Roman" pitchFamily="18" charset="0"/>
                <a:ea typeface="+mn-ea"/>
                <a:cs typeface="Times New Roman" pitchFamily="18" charset="0"/>
              </a:rPr>
              <a:t>Танцы </a:t>
            </a:r>
            <a:endParaRPr kumimoji="0" lang="ru-RU" sz="3200" b="1" i="0" u="none" strike="noStrike" kern="1200" cap="none" spc="0" normalizeH="0" baseline="0" noProof="0" dirty="0">
              <a:ln>
                <a:noFill/>
              </a:ln>
              <a:solidFill>
                <a:srgbClr val="1F497D"/>
              </a:solidFill>
              <a:effectLst/>
              <a:uLnTx/>
              <a:uFillTx/>
              <a:latin typeface="Times New Roman" pitchFamily="18" charset="0"/>
              <a:ea typeface="+mn-ea"/>
              <a:cs typeface="Times New Roman" pitchFamily="18" charset="0"/>
            </a:endParaRPr>
          </a:p>
        </p:txBody>
      </p:sp>
      <p:pic>
        <p:nvPicPr>
          <p:cNvPr id="8" name="Рисунок 7" descr="G:\музыка и танцы ханты и манси\1.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85852" y="3214686"/>
            <a:ext cx="2600325" cy="1762125"/>
          </a:xfrm>
          <a:prstGeom prst="rect">
            <a:avLst/>
          </a:prstGeom>
          <a:noFill/>
          <a:ln w="9525">
            <a:noFill/>
            <a:miter lim="800000"/>
            <a:headEnd/>
            <a:tailEnd/>
          </a:ln>
        </p:spPr>
      </p:pic>
      <p:sp>
        <p:nvSpPr>
          <p:cNvPr id="10" name="TextBox 9">
            <a:hlinkClick r:id="rId3" action="ppaction://hlinksldjump"/>
          </p:cNvPr>
          <p:cNvSpPr txBox="1"/>
          <p:nvPr/>
        </p:nvSpPr>
        <p:spPr>
          <a:xfrm>
            <a:off x="1428728" y="5000636"/>
            <a:ext cx="2000264"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000" b="1"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Танец Филина </a:t>
            </a:r>
            <a:endParaRPr kumimoji="0" lang="ru-RU" sz="20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p:txBody>
      </p:sp>
      <p:pic>
        <p:nvPicPr>
          <p:cNvPr id="11" name="Рисунок 10" descr="G:\музыка и танцы ханты и манси\2.jpg"/>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57950" y="2786058"/>
            <a:ext cx="2676259" cy="1908994"/>
          </a:xfrm>
          <a:prstGeom prst="rect">
            <a:avLst/>
          </a:prstGeom>
          <a:noFill/>
          <a:ln w="9525">
            <a:noFill/>
            <a:miter lim="800000"/>
            <a:headEnd/>
            <a:tailEnd/>
          </a:ln>
        </p:spPr>
      </p:pic>
      <p:sp>
        <p:nvSpPr>
          <p:cNvPr id="12" name="TextBox 11">
            <a:hlinkClick r:id="rId3" action="ppaction://hlinksldjump"/>
          </p:cNvPr>
          <p:cNvSpPr txBox="1"/>
          <p:nvPr/>
        </p:nvSpPr>
        <p:spPr>
          <a:xfrm>
            <a:off x="6858016" y="4786322"/>
            <a:ext cx="210384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000" b="1"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Танец Вороны </a:t>
            </a:r>
            <a:endParaRPr kumimoji="0" lang="ru-RU" sz="20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p:txBody>
      </p:sp>
      <p:pic>
        <p:nvPicPr>
          <p:cNvPr id="13" name="Рисунок 12" descr="G:\музыка и танцы ханты и манси\4.jpg"/>
          <p:cNvPicPr/>
          <p:nvPr/>
        </p:nvPicPr>
        <p:blipFill>
          <a:blip r:embed="rId6" cstate="screen">
            <a:extLst>
              <a:ext uri="{28A0092B-C50C-407E-A947-70E740481C1C}">
                <a14:useLocalDpi xmlns:a14="http://schemas.microsoft.com/office/drawing/2010/main"/>
              </a:ext>
            </a:extLst>
          </a:blip>
          <a:srcRect/>
          <a:stretch>
            <a:fillRect/>
          </a:stretch>
        </p:blipFill>
        <p:spPr bwMode="auto">
          <a:xfrm>
            <a:off x="3857620" y="3786190"/>
            <a:ext cx="2602650" cy="1724025"/>
          </a:xfrm>
          <a:prstGeom prst="rect">
            <a:avLst/>
          </a:prstGeom>
          <a:noFill/>
          <a:ln w="9525">
            <a:noFill/>
            <a:miter lim="800000"/>
            <a:headEnd/>
            <a:tailEnd/>
          </a:ln>
        </p:spPr>
      </p:pic>
      <p:sp>
        <p:nvSpPr>
          <p:cNvPr id="14" name="TextBox 13">
            <a:hlinkClick r:id="rId3" action="ppaction://hlinksldjump"/>
          </p:cNvPr>
          <p:cNvSpPr txBox="1"/>
          <p:nvPr/>
        </p:nvSpPr>
        <p:spPr>
          <a:xfrm>
            <a:off x="4143372" y="3357562"/>
            <a:ext cx="210384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000" b="1" i="0" u="none" strike="noStrike" kern="1200" cap="none" spc="0" normalizeH="0" baseline="0" noProof="0" dirty="0" smtClean="0">
                <a:ln>
                  <a:noFill/>
                </a:ln>
                <a:solidFill>
                  <a:srgbClr val="FF0000"/>
                </a:solidFill>
                <a:effectLst/>
                <a:uLnTx/>
                <a:uFillTx/>
                <a:latin typeface="Times New Roman" pitchFamily="18" charset="0"/>
                <a:ea typeface="+mn-ea"/>
                <a:cs typeface="Times New Roman" pitchFamily="18" charset="0"/>
              </a:rPr>
              <a:t>Танец Лебедя </a:t>
            </a:r>
            <a:endParaRPr kumimoji="0" lang="ru-RU" sz="2000" b="1" i="0" u="none" strike="noStrike" kern="1200" cap="none" spc="0" normalizeH="0" baseline="0" noProof="0" dirty="0">
              <a:ln>
                <a:noFill/>
              </a:ln>
              <a:solidFill>
                <a:srgbClr val="FF0000"/>
              </a:solidFill>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1265722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57290" y="2500306"/>
            <a:ext cx="7500990" cy="1143000"/>
          </a:xfrm>
        </p:spPr>
        <p:txBody>
          <a:bodyPr>
            <a:normAutofit fontScale="90000"/>
          </a:bodyPr>
          <a:lstStyle/>
          <a:p>
            <a:pPr algn="l"/>
            <a:r>
              <a:rPr lang="ru-RU" sz="2700" b="1" dirty="0" smtClean="0">
                <a:solidFill>
                  <a:srgbClr val="FF0000"/>
                </a:solidFill>
              </a:rPr>
              <a:t>                               </a:t>
            </a:r>
            <a:r>
              <a:rPr lang="ru-RU" sz="2700" b="1" dirty="0" smtClean="0">
                <a:solidFill>
                  <a:schemeClr val="tx2"/>
                </a:solidFill>
                <a:latin typeface="Times New Roman" panose="02020603050405020304" pitchFamily="18" charset="0"/>
                <a:cs typeface="Times New Roman" panose="02020603050405020304" pitchFamily="18" charset="0"/>
              </a:rPr>
              <a:t>Вороний день</a:t>
            </a:r>
            <a:r>
              <a:rPr lang="ru-RU" sz="2700" dirty="0" smtClean="0">
                <a:solidFill>
                  <a:schemeClr val="tx2"/>
                </a:solidFill>
                <a:latin typeface="Times New Roman" panose="02020603050405020304" pitchFamily="18" charset="0"/>
                <a:cs typeface="Times New Roman" panose="02020603050405020304" pitchFamily="18" charset="0"/>
              </a:rPr>
              <a:t/>
            </a:r>
            <a:br>
              <a:rPr lang="ru-RU" sz="27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Этот день считался женским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праздником, который выражал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заботу о детях, стремление к лучшей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жизни. Вся женская половина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занималась накрытием стола, на котором главным блюдом была каша. Праздник имел интересное название, так как был посвящен вороне. Птица самая первая прилетала на Север, своим карканьем она будила природу. Ей посвящали песни, проводили разные ритуалы, танцевали, надевая на себя вороньи костюмы. Многие ханты и манси связывали этот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праздник с богиней, которая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помогала во время родов и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определяла дальнейший путь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человека. Праздник проходил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задорно и весело.</a:t>
            </a:r>
            <a:br>
              <a:rPr lang="ru-RU" sz="2200" dirty="0" smtClean="0">
                <a:solidFill>
                  <a:schemeClr val="tx2"/>
                </a:solidFill>
                <a:latin typeface="Times New Roman" panose="02020603050405020304" pitchFamily="18" charset="0"/>
                <a:cs typeface="Times New Roman" panose="02020603050405020304" pitchFamily="18" charset="0"/>
              </a:rPr>
            </a:br>
            <a:r>
              <a:rPr lang="ru-RU" dirty="0" smtClean="0"/>
              <a:t/>
            </a:r>
            <a:br>
              <a:rPr lang="ru-RU" dirty="0" smtClean="0"/>
            </a:br>
            <a:endParaRPr lang="ru-RU" dirty="0"/>
          </a:p>
        </p:txBody>
      </p:sp>
      <p:pic>
        <p:nvPicPr>
          <p:cNvPr id="6" name="Рисунок 5" descr="ÐÐ°ÑÑÐ¸Ð½ÐºÐ¸ Ð¿Ð¾ Ð·Ð°Ð¿ÑÐ¾ÑÑ Ð¿ÑÐ°Ð·Ð´Ð½Ð¸ÐºÐ¸ ÑÐ°Ð½ÑÐ¾Ð² Ð¸ Ð¼Ð°Ð½ÑÐ¸"/>
          <p:cNvPicPr/>
          <p:nvPr/>
        </p:nvPicPr>
        <p:blipFill>
          <a:blip r:embed="rId3" cstate="screen">
            <a:extLst>
              <a:ext uri="{BEBA8EAE-BF5A-486C-A8C5-ECC9F3942E4B}">
                <a14:imgProps xmlns:a14="http://schemas.microsoft.com/office/drawing/2010/main">
                  <a14:imgLayer r:embed="rId4">
                    <a14:imgEffect>
                      <a14:sharpenSoften amount="25000"/>
                    </a14:imgEffect>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5143504" y="3143248"/>
            <a:ext cx="3571884" cy="2328868"/>
          </a:xfrm>
          <a:prstGeom prst="rect">
            <a:avLst/>
          </a:prstGeom>
          <a:ln>
            <a:noFill/>
          </a:ln>
          <a:effectLst>
            <a:softEdge rad="112500"/>
          </a:effectLst>
        </p:spPr>
      </p:pic>
    </p:spTree>
    <p:extLst>
      <p:ext uri="{BB962C8B-B14F-4D97-AF65-F5344CB8AC3E}">
        <p14:creationId xmlns:p14="http://schemas.microsoft.com/office/powerpoint/2010/main" val="3972997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85820" y="1500174"/>
            <a:ext cx="7858180" cy="3143264"/>
          </a:xfrm>
        </p:spPr>
        <p:txBody>
          <a:bodyPr>
            <a:normAutofit fontScale="90000"/>
          </a:bodyPr>
          <a:lstStyle/>
          <a:p>
            <a:pPr algn="l"/>
            <a:r>
              <a:rPr lang="ru-RU" sz="1800" b="1" dirty="0" smtClean="0">
                <a:solidFill>
                  <a:srgbClr val="FF0000"/>
                </a:solidFill>
              </a:rPr>
              <a:t>                             </a:t>
            </a:r>
            <a:r>
              <a:rPr lang="ru-RU" sz="1800" b="1" dirty="0" smtClean="0">
                <a:solidFill>
                  <a:schemeClr val="tx2"/>
                </a:solidFill>
                <a:latin typeface="Times New Roman" panose="02020603050405020304" pitchFamily="18" charset="0"/>
                <a:cs typeface="Times New Roman" panose="02020603050405020304" pitchFamily="18" charset="0"/>
              </a:rPr>
              <a:t>МЕДВЕЖИЙ ПРАЗДНИК</a:t>
            </a:r>
            <a:r>
              <a:rPr lang="ru-RU" sz="1800" dirty="0" smtClean="0">
                <a:solidFill>
                  <a:schemeClr val="tx2"/>
                </a:solidFill>
                <a:latin typeface="Times New Roman" panose="02020603050405020304" pitchFamily="18" charset="0"/>
                <a:cs typeface="Times New Roman" panose="02020603050405020304" pitchFamily="18" charset="0"/>
              </a:rPr>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Один из самых любимых народами Севера праздников.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Ханты и манси считают медведя сыном великих</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 божеств, которым они поклоняются, и воспринимают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медведя как своего брата. К тому же, животное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считают хозяином тайги. Несмотря на это, люди охотятся</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 на медведя. После успешной охоты проводится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праздник с применением обрядов, в которых они стараются показать жалость к животному и загладить свою вину за то, что они его убили. Считается, что после таких обрядов, все, кто принимал участие в празднике, будут жить в полном достатке. Медвежьи шкуры кладут в жертвенный угол и  наряжают. Если это была медведица, на голову ей надевают платок и бусы из бисера. Если медведь – надевают намордник из бересты. Поют песни, посвященные хозяину тайги,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танцуют  в масках и костюмах животных. Во время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праздника  другие наряжаются в костюмы вороны,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пытаются  утащить мясо и душу убитого медведя.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Участники  праздника отгоняют нападающих птиц,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придавая  веселое настроение всем присутствующим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на  мероприятии. По окончании торжественного и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показательного выступления проводятся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спортивные состязания. Продается много </a:t>
            </a:r>
            <a:br>
              <a:rPr lang="ru-RU" sz="1800" dirty="0" smtClean="0">
                <a:solidFill>
                  <a:schemeClr val="tx2"/>
                </a:solidFill>
                <a:latin typeface="Times New Roman" panose="02020603050405020304" pitchFamily="18" charset="0"/>
                <a:cs typeface="Times New Roman" panose="02020603050405020304" pitchFamily="18" charset="0"/>
              </a:rPr>
            </a:br>
            <a:r>
              <a:rPr lang="ru-RU" sz="1800" dirty="0" smtClean="0">
                <a:solidFill>
                  <a:schemeClr val="tx2"/>
                </a:solidFill>
                <a:latin typeface="Times New Roman" panose="02020603050405020304" pitchFamily="18" charset="0"/>
                <a:cs typeface="Times New Roman" panose="02020603050405020304" pitchFamily="18" charset="0"/>
              </a:rPr>
              <a:t>украшений, сделанных своими руками. Праздник мог продолжаться несколько недель.</a:t>
            </a:r>
            <a:r>
              <a:rPr lang="ru-RU" dirty="0" smtClean="0">
                <a:solidFill>
                  <a:schemeClr val="tx2"/>
                </a:solidFill>
                <a:latin typeface="Times New Roman" panose="02020603050405020304" pitchFamily="18" charset="0"/>
                <a:cs typeface="Times New Roman" panose="02020603050405020304" pitchFamily="18" charset="0"/>
              </a:rPr>
              <a:t/>
            </a:r>
            <a:br>
              <a:rPr lang="ru-RU" dirty="0" smtClean="0">
                <a:solidFill>
                  <a:schemeClr val="tx2"/>
                </a:solidFill>
                <a:latin typeface="Times New Roman" panose="02020603050405020304" pitchFamily="18" charset="0"/>
                <a:cs typeface="Times New Roman" panose="02020603050405020304" pitchFamily="18" charset="0"/>
              </a:rPr>
            </a:br>
            <a:endParaRPr lang="ru-RU" dirty="0">
              <a:solidFill>
                <a:schemeClr val="tx2"/>
              </a:solidFill>
              <a:latin typeface="Times New Roman" panose="02020603050405020304" pitchFamily="18" charset="0"/>
              <a:cs typeface="Times New Roman" panose="02020603050405020304" pitchFamily="18" charset="0"/>
            </a:endParaRPr>
          </a:p>
        </p:txBody>
      </p:sp>
      <p:pic>
        <p:nvPicPr>
          <p:cNvPr id="6" name="Рисунок 5" descr="ÐÐ°ÑÑÐ¸Ð½ÐºÐ¸ Ð¿Ð¾ Ð·Ð°Ð¿ÑÐ¾ÑÑ Ð¼ÐµÐ´Ð²ÐµÐ¶Ð¸Ð¹ Ð¿ÑÐ°Ð·Ð´Ð½Ð¸Ðº ÑÐ°Ð½ÑÐ¾Ð² Ð¸ Ð¼Ð°Ð½ÑÐ¸"/>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00760" y="2928934"/>
            <a:ext cx="2995611" cy="2214578"/>
          </a:xfrm>
          <a:prstGeom prst="rect">
            <a:avLst/>
          </a:prstGeom>
          <a:ln>
            <a:noFill/>
          </a:ln>
          <a:effectLst>
            <a:softEdge rad="112500"/>
          </a:effectLst>
        </p:spPr>
      </p:pic>
    </p:spTree>
    <p:extLst>
      <p:ext uri="{BB962C8B-B14F-4D97-AF65-F5344CB8AC3E}">
        <p14:creationId xmlns:p14="http://schemas.microsoft.com/office/powerpoint/2010/main" val="939046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57290" y="142852"/>
            <a:ext cx="6540109" cy="4429156"/>
          </a:xfrm>
        </p:spPr>
        <p:txBody>
          <a:bodyPr>
            <a:normAutofit fontScale="90000"/>
          </a:bodyPr>
          <a:lstStyle/>
          <a:p>
            <a:pPr algn="l"/>
            <a:r>
              <a:rPr lang="ru-RU" sz="2700" dirty="0" smtClean="0"/>
              <a:t>                       </a:t>
            </a:r>
            <a:br>
              <a:rPr lang="ru-RU" sz="2700" dirty="0" smtClean="0"/>
            </a:br>
            <a:r>
              <a:rPr lang="ru-RU" sz="2700" dirty="0" smtClean="0"/>
              <a:t/>
            </a:r>
            <a:br>
              <a:rPr lang="ru-RU" sz="2700" dirty="0" smtClean="0"/>
            </a:br>
            <a:r>
              <a:rPr lang="ru-RU" sz="2700" b="1" dirty="0" smtClean="0">
                <a:solidFill>
                  <a:srgbClr val="FF0000"/>
                </a:solidFill>
              </a:rPr>
              <a:t>                      </a:t>
            </a:r>
            <a:r>
              <a:rPr lang="ru-RU" sz="2200" b="1" dirty="0" smtClean="0">
                <a:solidFill>
                  <a:schemeClr val="tx2"/>
                </a:solidFill>
                <a:latin typeface="Times New Roman" panose="02020603050405020304" pitchFamily="18" charset="0"/>
                <a:cs typeface="Times New Roman" panose="02020603050405020304" pitchFamily="18" charset="0"/>
              </a:rPr>
              <a:t>День оленевода</a:t>
            </a:r>
            <a:r>
              <a:rPr lang="ru-RU" sz="2200" dirty="0" smtClean="0">
                <a:solidFill>
                  <a:schemeClr val="tx2"/>
                </a:solidFill>
                <a:latin typeface="Times New Roman" panose="02020603050405020304" pitchFamily="18" charset="0"/>
                <a:cs typeface="Times New Roman" panose="02020603050405020304" pitchFamily="18" charset="0"/>
              </a:rPr>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 это новая традиция. Десятки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оленьих упряжек съезжаются к месту празднования в тундре. Это праздник ловкости и смелости. Главное зрелище здесь – разнообразные гонки на оленях – рысью, махом, стоя на нартах, на лыжах за оленями и на оленьей шкуре.  Одновременно с гонками  проходят соревнования по  традиционным северным  видам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спорта: прыжки через  нарты, бег на</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охотничьих лыжах,  стрельба, метание</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топора на  дальность.</a:t>
            </a:r>
            <a:r>
              <a:rPr lang="ru-RU" dirty="0" smtClean="0">
                <a:solidFill>
                  <a:schemeClr val="tx2"/>
                </a:solidFill>
                <a:latin typeface="Times New Roman" panose="02020603050405020304" pitchFamily="18" charset="0"/>
                <a:cs typeface="Times New Roman" panose="02020603050405020304" pitchFamily="18" charset="0"/>
              </a:rPr>
              <a:t/>
            </a:r>
            <a:br>
              <a:rPr lang="ru-RU" dirty="0" smtClean="0">
                <a:solidFill>
                  <a:schemeClr val="tx2"/>
                </a:solidFill>
                <a:latin typeface="Times New Roman" panose="02020603050405020304" pitchFamily="18" charset="0"/>
                <a:cs typeface="Times New Roman" panose="02020603050405020304" pitchFamily="18" charset="0"/>
              </a:rPr>
            </a:br>
            <a:endParaRPr lang="ru-RU" dirty="0">
              <a:solidFill>
                <a:schemeClr val="tx2"/>
              </a:solidFill>
              <a:latin typeface="Times New Roman" panose="02020603050405020304" pitchFamily="18" charset="0"/>
              <a:cs typeface="Times New Roman" panose="02020603050405020304" pitchFamily="18" charset="0"/>
            </a:endParaRPr>
          </a:p>
        </p:txBody>
      </p:sp>
      <p:pic>
        <p:nvPicPr>
          <p:cNvPr id="6" name="Рисунок 5" descr="ÐÐ°ÑÑÐ¸Ð½ÐºÐ¸ Ð¿Ð¾ Ð·Ð°Ð¿ÑÐ¾ÑÑ Ð»Ð¾ÑÐ¸Ð½ÑÐ¹ Ð¿ÑÐ°Ð·Ð´Ð½Ð¸Ðº ÑÐ°Ð½ÑÐ¾Ð² Ð¸ Ð¼Ð°Ð½ÑÐ¸"/>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15008" y="3071810"/>
            <a:ext cx="3214682" cy="2311417"/>
          </a:xfrm>
          <a:prstGeom prst="rect">
            <a:avLst/>
          </a:prstGeom>
          <a:ln>
            <a:noFill/>
          </a:ln>
          <a:effectLst>
            <a:softEdge rad="112500"/>
          </a:effectLst>
        </p:spPr>
      </p:pic>
    </p:spTree>
    <p:extLst>
      <p:ext uri="{BB962C8B-B14F-4D97-AF65-F5344CB8AC3E}">
        <p14:creationId xmlns:p14="http://schemas.microsoft.com/office/powerpoint/2010/main" val="1846967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57290" y="857232"/>
            <a:ext cx="7118779" cy="2500330"/>
          </a:xfrm>
        </p:spPr>
        <p:txBody>
          <a:bodyPr>
            <a:normAutofit fontScale="90000"/>
          </a:bodyPr>
          <a:lstStyle/>
          <a:p>
            <a:pPr algn="l"/>
            <a:r>
              <a:rPr lang="ru-RU" sz="2700" b="1" dirty="0" smtClean="0">
                <a:solidFill>
                  <a:srgbClr val="FF0000"/>
                </a:solidFill>
              </a:rPr>
              <a:t>                         </a:t>
            </a:r>
            <a:r>
              <a:rPr lang="ru-RU" sz="2700" b="1" dirty="0" smtClean="0">
                <a:solidFill>
                  <a:schemeClr val="tx2"/>
                </a:solidFill>
                <a:latin typeface="Times New Roman" panose="02020603050405020304" pitchFamily="18" charset="0"/>
                <a:cs typeface="Times New Roman" panose="02020603050405020304" pitchFamily="18" charset="0"/>
              </a:rPr>
              <a:t>Проводы Лебедя</a:t>
            </a:r>
            <a:r>
              <a:rPr lang="ru-RU" sz="2700" dirty="0" smtClean="0">
                <a:solidFill>
                  <a:schemeClr val="tx2"/>
                </a:solidFill>
                <a:latin typeface="Times New Roman" panose="02020603050405020304" pitchFamily="18" charset="0"/>
                <a:cs typeface="Times New Roman" panose="02020603050405020304" pitchFamily="18" charset="0"/>
              </a:rPr>
              <a:t/>
            </a:r>
            <a:br>
              <a:rPr lang="ru-RU" sz="2700" dirty="0" smtClean="0">
                <a:solidFill>
                  <a:schemeClr val="tx2"/>
                </a:solidFill>
                <a:latin typeface="Times New Roman" panose="02020603050405020304" pitchFamily="18" charset="0"/>
                <a:cs typeface="Times New Roman" panose="02020603050405020304" pitchFamily="18" charset="0"/>
              </a:rPr>
            </a:br>
            <a:r>
              <a:rPr lang="ru-RU" sz="2700" dirty="0" smtClean="0">
                <a:solidFill>
                  <a:schemeClr val="tx2"/>
                </a:solidFill>
                <a:latin typeface="Times New Roman" panose="02020603050405020304" pitchFamily="18" charset="0"/>
                <a:cs typeface="Times New Roman" panose="02020603050405020304" pitchFamily="18" charset="0"/>
              </a:rPr>
              <a:t> </a:t>
            </a:r>
            <a:br>
              <a:rPr lang="ru-RU" sz="2700" dirty="0" smtClean="0">
                <a:solidFill>
                  <a:schemeClr val="tx2"/>
                </a:solidFill>
                <a:latin typeface="Times New Roman" panose="02020603050405020304" pitchFamily="18" charset="0"/>
                <a:cs typeface="Times New Roman" panose="02020603050405020304" pitchFamily="18" charset="0"/>
              </a:rPr>
            </a:br>
            <a:r>
              <a:rPr lang="ru-RU" sz="2700" dirty="0" smtClean="0">
                <a:solidFill>
                  <a:schemeClr val="tx2"/>
                </a:solidFill>
                <a:latin typeface="Times New Roman" panose="02020603050405020304" pitchFamily="18" charset="0"/>
                <a:cs typeface="Times New Roman" panose="02020603050405020304" pitchFamily="18" charset="0"/>
              </a:rPr>
              <a:t>Это осенний праздник народа ханты,</a:t>
            </a:r>
            <a:br>
              <a:rPr lang="ru-RU" sz="2700" dirty="0" smtClean="0">
                <a:solidFill>
                  <a:schemeClr val="tx2"/>
                </a:solidFill>
                <a:latin typeface="Times New Roman" panose="02020603050405020304" pitchFamily="18" charset="0"/>
                <a:cs typeface="Times New Roman" panose="02020603050405020304" pitchFamily="18" charset="0"/>
              </a:rPr>
            </a:br>
            <a:r>
              <a:rPr lang="ru-RU" sz="2700" dirty="0" smtClean="0">
                <a:solidFill>
                  <a:schemeClr val="tx2"/>
                </a:solidFill>
                <a:latin typeface="Times New Roman" panose="02020603050405020304" pitchFamily="18" charset="0"/>
                <a:cs typeface="Times New Roman" panose="02020603050405020304" pitchFamily="18" charset="0"/>
              </a:rPr>
              <a:t> посвященный отлету лебедей. </a:t>
            </a:r>
            <a:br>
              <a:rPr lang="ru-RU" sz="2700" dirty="0" smtClean="0">
                <a:solidFill>
                  <a:schemeClr val="tx2"/>
                </a:solidFill>
                <a:latin typeface="Times New Roman" panose="02020603050405020304" pitchFamily="18" charset="0"/>
                <a:cs typeface="Times New Roman" panose="02020603050405020304" pitchFamily="18" charset="0"/>
              </a:rPr>
            </a:br>
            <a:r>
              <a:rPr lang="ru-RU" sz="2700" dirty="0" smtClean="0">
                <a:solidFill>
                  <a:schemeClr val="tx2"/>
                </a:solidFill>
                <a:latin typeface="Times New Roman" panose="02020603050405020304" pitchFamily="18" charset="0"/>
                <a:cs typeface="Times New Roman" panose="02020603050405020304" pitchFamily="18" charset="0"/>
              </a:rPr>
              <a:t>Существуют особые, известные с древности, священные места для проведения ритуала. </a:t>
            </a:r>
            <a:br>
              <a:rPr lang="ru-RU" sz="2700" dirty="0" smtClean="0">
                <a:solidFill>
                  <a:schemeClr val="tx2"/>
                </a:solidFill>
                <a:latin typeface="Times New Roman" panose="02020603050405020304" pitchFamily="18" charset="0"/>
                <a:cs typeface="Times New Roman" panose="02020603050405020304" pitchFamily="18" charset="0"/>
              </a:rPr>
            </a:br>
            <a:r>
              <a:rPr lang="ru-RU" sz="2700" dirty="0" smtClean="0">
                <a:solidFill>
                  <a:schemeClr val="tx2"/>
                </a:solidFill>
                <a:latin typeface="Times New Roman" panose="02020603050405020304" pitchFamily="18" charset="0"/>
                <a:cs typeface="Times New Roman" panose="02020603050405020304" pitchFamily="18" charset="0"/>
              </a:rPr>
              <a:t>Нарядно одетые люди собираются там, зажигают костер, кладут подарки для Лебедя, танцуют и поют</a:t>
            </a:r>
            <a:r>
              <a:rPr lang="ru-RU" sz="2700" dirty="0" smtClean="0">
                <a:solidFill>
                  <a:srgbClr val="0070C0"/>
                </a:solidFill>
              </a:rPr>
              <a:t>.</a:t>
            </a:r>
            <a:r>
              <a:rPr lang="ru-RU" dirty="0" smtClean="0">
                <a:solidFill>
                  <a:srgbClr val="0070C0"/>
                </a:solidFill>
              </a:rPr>
              <a:t/>
            </a:r>
            <a:br>
              <a:rPr lang="ru-RU" dirty="0" smtClean="0">
                <a:solidFill>
                  <a:srgbClr val="0070C0"/>
                </a:solidFill>
              </a:rPr>
            </a:br>
            <a:endParaRPr lang="ru-RU" dirty="0">
              <a:solidFill>
                <a:srgbClr val="0070C0"/>
              </a:solidFill>
            </a:endParaRPr>
          </a:p>
        </p:txBody>
      </p:sp>
      <p:pic>
        <p:nvPicPr>
          <p:cNvPr id="6" name="Рисунок 5" descr="G:\музыка и танцы ханты и манси\4.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14678" y="3286124"/>
            <a:ext cx="3102716" cy="2143140"/>
          </a:xfrm>
          <a:prstGeom prst="rect">
            <a:avLst/>
          </a:prstGeom>
          <a:noFill/>
          <a:ln w="9525">
            <a:noFill/>
            <a:miter lim="800000"/>
            <a:headEnd/>
            <a:tailEnd/>
          </a:ln>
        </p:spPr>
      </p:pic>
    </p:spTree>
    <p:extLst>
      <p:ext uri="{BB962C8B-B14F-4D97-AF65-F5344CB8AC3E}">
        <p14:creationId xmlns:p14="http://schemas.microsoft.com/office/powerpoint/2010/main" val="3890157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85852" y="2786058"/>
            <a:ext cx="7715304" cy="1143000"/>
          </a:xfrm>
        </p:spPr>
        <p:txBody>
          <a:bodyPr>
            <a:normAutofit fontScale="90000"/>
          </a:bodyPr>
          <a:lstStyle/>
          <a:p>
            <a:pPr algn="l"/>
            <a:r>
              <a:rPr lang="ru-RU" sz="2200" dirty="0" smtClean="0">
                <a:solidFill>
                  <a:schemeClr val="tx2"/>
                </a:solidFill>
                <a:latin typeface="Times New Roman" panose="02020603050405020304" pitchFamily="18" charset="0"/>
                <a:cs typeface="Times New Roman" panose="02020603050405020304" pitchFamily="18" charset="0"/>
              </a:rPr>
              <a:t>В день праздника на площади селения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ставится длинный стол, на него выставляется</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угощение, среди которого главное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ритуальная каша саламат с кедровыми орешками и фигурки трясогузки из теста. Собираются все жители.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Ритуал проводит самая старшая женщина села. Она произносит «Прилетела наша весенняя птица-</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Трясогузка! Прилетела священная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пташка, зима не вернется. Прошу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Духов Неба, пусть пошлют нам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долгое жаркое лето, теплые дожди,</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чтобы скоро зацвели ягодники.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Пусть реки и озера рыбой</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 пополнятся, а леса – зверями».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Потом девочки исполняют танец </a:t>
            </a:r>
            <a:br>
              <a:rPr lang="ru-RU" sz="2200" dirty="0" smtClean="0">
                <a:solidFill>
                  <a:schemeClr val="tx2"/>
                </a:solidFill>
                <a:latin typeface="Times New Roman" panose="02020603050405020304" pitchFamily="18" charset="0"/>
                <a:cs typeface="Times New Roman" panose="02020603050405020304" pitchFamily="18" charset="0"/>
              </a:rPr>
            </a:br>
            <a:r>
              <a:rPr lang="ru-RU" sz="2200" dirty="0" smtClean="0">
                <a:solidFill>
                  <a:schemeClr val="tx2"/>
                </a:solidFill>
                <a:latin typeface="Times New Roman" panose="02020603050405020304" pitchFamily="18" charset="0"/>
                <a:cs typeface="Times New Roman" panose="02020603050405020304" pitchFamily="18" charset="0"/>
              </a:rPr>
              <a:t>Трясогузки, подражая порывистым, быстрым движениям птички.</a:t>
            </a:r>
            <a:r>
              <a:rPr lang="ru-RU" dirty="0" smtClean="0">
                <a:solidFill>
                  <a:schemeClr val="tx2"/>
                </a:solidFill>
                <a:latin typeface="Times New Roman" panose="02020603050405020304" pitchFamily="18" charset="0"/>
                <a:cs typeface="Times New Roman" panose="02020603050405020304" pitchFamily="18" charset="0"/>
              </a:rPr>
              <a:t/>
            </a:r>
            <a:br>
              <a:rPr lang="ru-RU" dirty="0" smtClean="0">
                <a:solidFill>
                  <a:schemeClr val="tx2"/>
                </a:solidFill>
                <a:latin typeface="Times New Roman" panose="02020603050405020304" pitchFamily="18" charset="0"/>
                <a:cs typeface="Times New Roman" panose="02020603050405020304" pitchFamily="18" charset="0"/>
              </a:rPr>
            </a:br>
            <a:endParaRPr lang="ru-RU" dirty="0">
              <a:solidFill>
                <a:schemeClr val="tx2"/>
              </a:solidFill>
              <a:latin typeface="Times New Roman" panose="02020603050405020304" pitchFamily="18" charset="0"/>
              <a:cs typeface="Times New Roman" panose="02020603050405020304" pitchFamily="18" charset="0"/>
            </a:endParaRPr>
          </a:p>
        </p:txBody>
      </p:sp>
      <p:sp>
        <p:nvSpPr>
          <p:cNvPr id="5121" name="Rectangle 1"/>
          <p:cNvSpPr>
            <a:spLocks noChangeArrowheads="1"/>
          </p:cNvSpPr>
          <p:nvPr/>
        </p:nvSpPr>
        <p:spPr bwMode="auto">
          <a:xfrm>
            <a:off x="2214546" y="0"/>
            <a:ext cx="400052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2800" b="1" i="0" u="none" strike="noStrike" kern="1200" cap="none" spc="0" normalizeH="0" baseline="0" noProof="0" dirty="0" smtClean="0">
                <a:ln>
                  <a:noFill/>
                </a:ln>
                <a:solidFill>
                  <a:srgbClr val="1F497D"/>
                </a:solidFill>
                <a:effectLst/>
                <a:uLnTx/>
                <a:uFillTx/>
                <a:latin typeface="Times New Roman" panose="02020603050405020304" pitchFamily="18" charset="0"/>
                <a:ea typeface="Calibri" pitchFamily="34" charset="0"/>
                <a:cs typeface="Times New Roman" panose="02020603050405020304" pitchFamily="18" charset="0"/>
              </a:rPr>
              <a:t>Праздник Трясогузки</a:t>
            </a:r>
            <a:endParaRPr kumimoji="0" lang="ru-RU" sz="1800" b="0" i="0" u="none" strike="noStrike" kern="1200" cap="none" spc="0" normalizeH="0" baseline="0" noProof="0" dirty="0" smtClean="0">
              <a:ln>
                <a:noFill/>
              </a:ln>
              <a:solidFill>
                <a:srgbClr val="1F497D"/>
              </a:solidFill>
              <a:effectLst/>
              <a:uLnTx/>
              <a:uFillTx/>
              <a:latin typeface="Times New Roman" panose="02020603050405020304" pitchFamily="18" charset="0"/>
              <a:ea typeface="+mn-ea"/>
              <a:cs typeface="Times New Roman" panose="02020603050405020304" pitchFamily="18" charset="0"/>
            </a:endParaRPr>
          </a:p>
        </p:txBody>
      </p:sp>
      <p:pic>
        <p:nvPicPr>
          <p:cNvPr id="7" name="Рисунок 6" descr="G:\музыка и танцы ханты и манси\3.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86380" y="2500306"/>
            <a:ext cx="3500462" cy="2714644"/>
          </a:xfrm>
          <a:prstGeom prst="rect">
            <a:avLst/>
          </a:prstGeom>
          <a:noFill/>
          <a:ln w="9525">
            <a:noFill/>
            <a:miter lim="800000"/>
            <a:headEnd/>
            <a:tailEnd/>
          </a:ln>
        </p:spPr>
      </p:pic>
    </p:spTree>
    <p:extLst>
      <p:ext uri="{BB962C8B-B14F-4D97-AF65-F5344CB8AC3E}">
        <p14:creationId xmlns:p14="http://schemas.microsoft.com/office/powerpoint/2010/main" val="2853449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21587" y="2285980"/>
            <a:ext cx="7929586" cy="3214710"/>
          </a:xfrm>
        </p:spPr>
        <p:txBody>
          <a:bodyPr>
            <a:noAutofit/>
          </a:bodyPr>
          <a:lstStyle/>
          <a:p>
            <a:pPr algn="l"/>
            <a:r>
              <a:rPr lang="ru-RU" sz="2400" dirty="0" smtClean="0">
                <a:solidFill>
                  <a:schemeClr val="tx2"/>
                </a:solidFill>
                <a:latin typeface="Times New Roman" panose="02020603050405020304" pitchFamily="18" charset="0"/>
                <a:cs typeface="Times New Roman" panose="02020603050405020304" pitchFamily="18" charset="0"/>
              </a:rPr>
              <a:t>Ханты и манси - одни из наиболее музыкально - одаренных народов северной Сибири. </a:t>
            </a:r>
            <a:br>
              <a:rPr lang="ru-RU" sz="2400" dirty="0" smtClean="0">
                <a:solidFill>
                  <a:schemeClr val="tx2"/>
                </a:solidFill>
                <a:latin typeface="Times New Roman" panose="02020603050405020304" pitchFamily="18" charset="0"/>
                <a:cs typeface="Times New Roman" panose="02020603050405020304" pitchFamily="18" charset="0"/>
              </a:rPr>
            </a:br>
            <a:r>
              <a:rPr lang="ru-RU" sz="2400" dirty="0" smtClean="0">
                <a:solidFill>
                  <a:schemeClr val="tx2"/>
                </a:solidFill>
                <a:latin typeface="Times New Roman" panose="02020603050405020304" pitchFamily="18" charset="0"/>
                <a:cs typeface="Times New Roman" panose="02020603050405020304" pitchFamily="18" charset="0"/>
              </a:rPr>
              <a:t>                                          Их с рождения окружает мир              </a:t>
            </a:r>
            <a:br>
              <a:rPr lang="ru-RU" sz="2400" dirty="0" smtClean="0">
                <a:solidFill>
                  <a:schemeClr val="tx2"/>
                </a:solidFill>
                <a:latin typeface="Times New Roman" panose="02020603050405020304" pitchFamily="18" charset="0"/>
                <a:cs typeface="Times New Roman" panose="02020603050405020304" pitchFamily="18" charset="0"/>
              </a:rPr>
            </a:br>
            <a:r>
              <a:rPr lang="ru-RU" sz="2400" dirty="0" smtClean="0">
                <a:solidFill>
                  <a:schemeClr val="tx2"/>
                </a:solidFill>
                <a:latin typeface="Times New Roman" panose="02020603050405020304" pitchFamily="18" charset="0"/>
                <a:cs typeface="Times New Roman" panose="02020603050405020304" pitchFamily="18" charset="0"/>
              </a:rPr>
              <a:t>                                          музыки, мир танца и песни.  </a:t>
            </a:r>
            <a:br>
              <a:rPr lang="ru-RU" sz="2400" dirty="0" smtClean="0">
                <a:solidFill>
                  <a:schemeClr val="tx2"/>
                </a:solidFill>
                <a:latin typeface="Times New Roman" panose="02020603050405020304" pitchFamily="18" charset="0"/>
                <a:cs typeface="Times New Roman" panose="02020603050405020304" pitchFamily="18" charset="0"/>
              </a:rPr>
            </a:br>
            <a:r>
              <a:rPr lang="ru-RU" sz="2400" dirty="0" smtClean="0">
                <a:solidFill>
                  <a:schemeClr val="tx2"/>
                </a:solidFill>
                <a:latin typeface="Times New Roman" panose="02020603050405020304" pitchFamily="18" charset="0"/>
                <a:cs typeface="Times New Roman" panose="02020603050405020304" pitchFamily="18" charset="0"/>
              </a:rPr>
              <a:t>                                          В музыке ханты и манси свои  </a:t>
            </a:r>
            <a:br>
              <a:rPr lang="ru-RU" sz="2400" dirty="0" smtClean="0">
                <a:solidFill>
                  <a:schemeClr val="tx2"/>
                </a:solidFill>
                <a:latin typeface="Times New Roman" panose="02020603050405020304" pitchFamily="18" charset="0"/>
                <a:cs typeface="Times New Roman" panose="02020603050405020304" pitchFamily="18" charset="0"/>
              </a:rPr>
            </a:br>
            <a:r>
              <a:rPr lang="ru-RU" sz="2400" dirty="0" smtClean="0">
                <a:solidFill>
                  <a:schemeClr val="tx2"/>
                </a:solidFill>
                <a:latin typeface="Times New Roman" panose="02020603050405020304" pitchFamily="18" charset="0"/>
                <a:cs typeface="Times New Roman" panose="02020603050405020304" pitchFamily="18" charset="0"/>
              </a:rPr>
              <a:t>                                          мысли, желания и надежды,          </a:t>
            </a:r>
            <a:br>
              <a:rPr lang="ru-RU" sz="2400" dirty="0" smtClean="0">
                <a:solidFill>
                  <a:schemeClr val="tx2"/>
                </a:solidFill>
                <a:latin typeface="Times New Roman" panose="02020603050405020304" pitchFamily="18" charset="0"/>
                <a:cs typeface="Times New Roman" panose="02020603050405020304" pitchFamily="18" charset="0"/>
              </a:rPr>
            </a:br>
            <a:r>
              <a:rPr lang="ru-RU" sz="2400" dirty="0" smtClean="0">
                <a:solidFill>
                  <a:schemeClr val="tx2"/>
                </a:solidFill>
                <a:latin typeface="Times New Roman" panose="02020603050405020304" pitchFamily="18" charset="0"/>
                <a:cs typeface="Times New Roman" panose="02020603050405020304" pitchFamily="18" charset="0"/>
              </a:rPr>
              <a:t>                                          помыслы и успехи, прославляет ум </a:t>
            </a:r>
            <a:br>
              <a:rPr lang="ru-RU" sz="2400" dirty="0" smtClean="0">
                <a:solidFill>
                  <a:schemeClr val="tx2"/>
                </a:solidFill>
                <a:latin typeface="Times New Roman" panose="02020603050405020304" pitchFamily="18" charset="0"/>
                <a:cs typeface="Times New Roman" panose="02020603050405020304" pitchFamily="18" charset="0"/>
              </a:rPr>
            </a:br>
            <a:r>
              <a:rPr lang="ru-RU" sz="2400" dirty="0" smtClean="0">
                <a:solidFill>
                  <a:schemeClr val="tx2"/>
                </a:solidFill>
                <a:latin typeface="Times New Roman" panose="02020603050405020304" pitchFamily="18" charset="0"/>
                <a:cs typeface="Times New Roman" panose="02020603050405020304" pitchFamily="18" charset="0"/>
              </a:rPr>
              <a:t>                                          и силу, поют о грусти, о любви, вызванной несбывшейся мечтой.</a:t>
            </a:r>
            <a:endParaRPr lang="ru-RU" sz="2400" dirty="0">
              <a:solidFill>
                <a:schemeClr val="tx2"/>
              </a:solidFill>
              <a:latin typeface="Times New Roman" panose="02020603050405020304" pitchFamily="18" charset="0"/>
              <a:cs typeface="Times New Roman" panose="02020603050405020304" pitchFamily="18" charset="0"/>
            </a:endParaRPr>
          </a:p>
        </p:txBody>
      </p:sp>
      <p:pic>
        <p:nvPicPr>
          <p:cNvPr id="6" name="Рисунок 5" descr="G:\музыка и танцы ханты и манси\5.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86380" y="214290"/>
            <a:ext cx="2714644" cy="1785950"/>
          </a:xfrm>
          <a:prstGeom prst="rect">
            <a:avLst/>
          </a:prstGeom>
          <a:noFill/>
          <a:ln w="9525">
            <a:noFill/>
            <a:miter lim="800000"/>
            <a:headEnd/>
            <a:tailEnd/>
          </a:ln>
        </p:spPr>
      </p:pic>
      <p:pic>
        <p:nvPicPr>
          <p:cNvPr id="7" name="Рисунок 6" descr="G:\музыка и танцы ханты и манси\7.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57356" y="214290"/>
            <a:ext cx="2500330" cy="1857388"/>
          </a:xfrm>
          <a:prstGeom prst="rect">
            <a:avLst/>
          </a:prstGeom>
          <a:noFill/>
          <a:ln w="9525">
            <a:noFill/>
            <a:miter lim="800000"/>
            <a:headEnd/>
            <a:tailEnd/>
          </a:ln>
        </p:spPr>
      </p:pic>
      <p:pic>
        <p:nvPicPr>
          <p:cNvPr id="8" name="Рисунок 7" descr="G:\музыка и танцы ханты и манси\6.jpg"/>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43042" y="2857496"/>
            <a:ext cx="2286016" cy="2071678"/>
          </a:xfrm>
          <a:prstGeom prst="rect">
            <a:avLst/>
          </a:prstGeom>
          <a:noFill/>
          <a:ln w="9525">
            <a:noFill/>
            <a:miter lim="800000"/>
            <a:headEnd/>
            <a:tailEnd/>
          </a:ln>
        </p:spPr>
      </p:pic>
    </p:spTree>
    <p:extLst>
      <p:ext uri="{BB962C8B-B14F-4D97-AF65-F5344CB8AC3E}">
        <p14:creationId xmlns:p14="http://schemas.microsoft.com/office/powerpoint/2010/main" val="1060976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7504" y="2492896"/>
            <a:ext cx="8640961" cy="3744416"/>
          </a:xfrm>
        </p:spPr>
        <p:txBody>
          <a:bodyPr>
            <a:noAutofit/>
          </a:bodyPr>
          <a:lstStyle/>
          <a:p>
            <a:pPr lvl="2" algn="l" eaLnBrk="1" hangingPunct="1"/>
            <a:r>
              <a:rPr lang="ru-RU" altLang="ru-RU" sz="2400" dirty="0" smtClean="0">
                <a:solidFill>
                  <a:srgbClr val="002060"/>
                </a:solidFill>
                <a:latin typeface="Times New Roman" panose="02020603050405020304" pitchFamily="18" charset="0"/>
                <a:cs typeface="Times New Roman" panose="02020603050405020304" pitchFamily="18" charset="0"/>
              </a:rPr>
              <a:t>Своим именем этот край обязан</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 живописной местности, расположенной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вокруг могучих рек:  Оби и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Иртыша.    «Югра» в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переводе означает « люди на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воде»,    старое название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 « ханты» -  остяк («ясах»)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означает «люди с Оби»,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а  «манси» называли «вогулами»,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что означало «дикие».</a:t>
            </a:r>
            <a:r>
              <a:rPr lang="ru-RU" altLang="ru-RU" sz="2400" dirty="0" smtClean="0">
                <a:solidFill>
                  <a:srgbClr val="000066"/>
                </a:solidFill>
                <a:latin typeface="Bahnschrift SemiBold" pitchFamily="34" charset="0"/>
              </a:rPr>
              <a:t/>
            </a:r>
            <a:br>
              <a:rPr lang="ru-RU" altLang="ru-RU" sz="2400" dirty="0" smtClean="0">
                <a:solidFill>
                  <a:srgbClr val="000066"/>
                </a:solidFill>
                <a:latin typeface="Bahnschrift SemiBold" pitchFamily="34" charset="0"/>
              </a:rPr>
            </a:br>
            <a:endParaRPr lang="ru-RU" sz="2400" dirty="0"/>
          </a:p>
        </p:txBody>
      </p:sp>
      <p:pic>
        <p:nvPicPr>
          <p:cNvPr id="6" name="Picture 3" descr="H:\Documents and Settings\User\Мои документы\Мои рисунки\карта ХМАО.gif"/>
          <p:cNvPicPr>
            <a:picLocks noChangeAspect="1" noChangeArrowheads="1"/>
          </p:cNvPicPr>
          <p:nvPr/>
        </p:nvPicPr>
        <p:blipFill>
          <a:blip r:embed="rId3" cstate="screen">
            <a:extLst>
              <a:ext uri="{28A0092B-C50C-407E-A947-70E740481C1C}">
                <a14:useLocalDpi xmlns:a14="http://schemas.microsoft.com/office/drawing/2010/main"/>
              </a:ext>
            </a:extLst>
          </a:blip>
          <a:srcRect r="-31"/>
          <a:stretch>
            <a:fillRect/>
          </a:stretch>
        </p:blipFill>
        <p:spPr bwMode="auto">
          <a:xfrm>
            <a:off x="4572000" y="2809251"/>
            <a:ext cx="4462099" cy="314002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5536" y="32792"/>
            <a:ext cx="3495502" cy="2331720"/>
          </a:xfrm>
          <a:prstGeom prst="rect">
            <a:avLst/>
          </a:prstGeom>
        </p:spPr>
      </p:pic>
      <p:pic>
        <p:nvPicPr>
          <p:cNvPr id="3" name="Рисунок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48064" y="32793"/>
            <a:ext cx="3491880" cy="2322236"/>
          </a:xfrm>
          <a:prstGeom prst="rect">
            <a:avLst/>
          </a:prstGeom>
        </p:spPr>
      </p:pic>
    </p:spTree>
    <p:extLst>
      <p:ext uri="{BB962C8B-B14F-4D97-AF65-F5344CB8AC3E}">
        <p14:creationId xmlns:p14="http://schemas.microsoft.com/office/powerpoint/2010/main" val="3179619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14400" y="1785926"/>
            <a:ext cx="8229600" cy="1143000"/>
          </a:xfrm>
        </p:spPr>
        <p:txBody>
          <a:bodyPr/>
          <a:lstStyle/>
          <a:p>
            <a:r>
              <a:rPr lang="ru-RU" dirty="0" smtClean="0">
                <a:solidFill>
                  <a:schemeClr val="tx2"/>
                </a:solidFill>
                <a:latin typeface="Times New Roman" panose="02020603050405020304" pitchFamily="18" charset="0"/>
                <a:cs typeface="Times New Roman" panose="02020603050405020304" pitchFamily="18" charset="0"/>
              </a:rPr>
              <a:t>СПАСИБО ЗА ВНИМАНИЕ!</a:t>
            </a:r>
            <a:endParaRPr lang="ru-RU" dirty="0">
              <a:solidFill>
                <a:schemeClr val="tx2"/>
              </a:solidFill>
              <a:latin typeface="Times New Roman" panose="02020603050405020304" pitchFamily="18" charset="0"/>
              <a:cs typeface="Times New Roman" panose="02020603050405020304" pitchFamily="18" charset="0"/>
            </a:endParaRPr>
          </a:p>
        </p:txBody>
      </p:sp>
      <p:pic>
        <p:nvPicPr>
          <p:cNvPr id="6" name="Рисунок 5" descr="G:\музыка и танцы ханты и манси\11.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71604" y="214290"/>
            <a:ext cx="2857520" cy="1857388"/>
          </a:xfrm>
          <a:prstGeom prst="rect">
            <a:avLst/>
          </a:prstGeom>
          <a:noFill/>
          <a:ln w="9525">
            <a:noFill/>
            <a:miter lim="800000"/>
            <a:headEnd/>
            <a:tailEnd/>
          </a:ln>
        </p:spPr>
      </p:pic>
      <p:pic>
        <p:nvPicPr>
          <p:cNvPr id="7" name="Рисунок 6" descr="G:\музыка и танцы ханты и манси\10.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29256" y="2786058"/>
            <a:ext cx="3237577" cy="2587363"/>
          </a:xfrm>
          <a:prstGeom prst="rect">
            <a:avLst/>
          </a:prstGeom>
          <a:noFill/>
          <a:ln w="9525">
            <a:noFill/>
            <a:miter lim="800000"/>
            <a:headEnd/>
            <a:tailEnd/>
          </a:ln>
        </p:spPr>
      </p:pic>
    </p:spTree>
    <p:extLst>
      <p:ext uri="{BB962C8B-B14F-4D97-AF65-F5344CB8AC3E}">
        <p14:creationId xmlns:p14="http://schemas.microsoft.com/office/powerpoint/2010/main" val="523361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99593" y="476672"/>
            <a:ext cx="7488832" cy="5328592"/>
          </a:xfrm>
        </p:spPr>
        <p:txBody>
          <a:bodyPr>
            <a:normAutofit fontScale="90000"/>
          </a:bodyPr>
          <a:lstStyle/>
          <a:p>
            <a:pPr algn="l"/>
            <a:r>
              <a:rPr lang="ru-RU" sz="2400" dirty="0" smtClean="0">
                <a:solidFill>
                  <a:srgbClr val="0070C0"/>
                </a:solidFill>
                <a:latin typeface="Times New Roman" pitchFamily="18" charset="0"/>
                <a:cs typeface="Times New Roman" pitchFamily="18" charset="0"/>
              </a:rPr>
              <a:t/>
            </a:r>
            <a:br>
              <a:rPr lang="ru-RU" sz="2400" dirty="0" smtClean="0">
                <a:solidFill>
                  <a:srgbClr val="0070C0"/>
                </a:solidFill>
                <a:latin typeface="Times New Roman" pitchFamily="18" charset="0"/>
                <a:cs typeface="Times New Roman" pitchFamily="18" charset="0"/>
              </a:rPr>
            </a:br>
            <a:r>
              <a:rPr lang="ru-RU" sz="3200" dirty="0" smtClean="0">
                <a:solidFill>
                  <a:srgbClr val="002060"/>
                </a:solidFill>
                <a:latin typeface="Times New Roman" pitchFamily="18" charset="0"/>
                <a:cs typeface="Times New Roman" pitchFamily="18" charset="0"/>
              </a:rPr>
              <a:t>О древнем происхождении  музыки ханты и манси свидетельствуют изображения музыкантов и музыкальных  инструментов на камнях (со 2-го тыс. до н. э.), сохранившиеся на территориях их расселения, а также традиционные эпические сказания и сказки.</a:t>
            </a:r>
            <a:br>
              <a:rPr lang="ru-RU" sz="3200" dirty="0" smtClean="0">
                <a:solidFill>
                  <a:srgbClr val="002060"/>
                </a:solidFill>
                <a:latin typeface="Times New Roman" pitchFamily="18" charset="0"/>
                <a:cs typeface="Times New Roman" pitchFamily="18" charset="0"/>
              </a:rPr>
            </a:br>
            <a:r>
              <a:rPr lang="ru-RU" sz="3200" dirty="0" smtClean="0">
                <a:solidFill>
                  <a:srgbClr val="002060"/>
                </a:solidFill>
                <a:latin typeface="Times New Roman" pitchFamily="18" charset="0"/>
                <a:cs typeface="Times New Roman" pitchFamily="18" charset="0"/>
              </a:rPr>
              <a:t>Истоки национальной музыки  -  многообразны.</a:t>
            </a:r>
            <a:r>
              <a:rPr lang="ru-RU" sz="3200" b="1" dirty="0" smtClean="0">
                <a:solidFill>
                  <a:srgbClr val="002060"/>
                </a:solidFill>
                <a:latin typeface="Times New Roman" pitchFamily="18" charset="0"/>
                <a:cs typeface="Times New Roman" pitchFamily="18" charset="0"/>
              </a:rPr>
              <a:t/>
            </a:r>
            <a:br>
              <a:rPr lang="ru-RU" sz="3200" b="1" dirty="0" smtClean="0">
                <a:solidFill>
                  <a:srgbClr val="002060"/>
                </a:solidFill>
                <a:latin typeface="Times New Roman" pitchFamily="18" charset="0"/>
                <a:cs typeface="Times New Roman" pitchFamily="18" charset="0"/>
              </a:rPr>
            </a:br>
            <a:endParaRPr lang="ru-RU" sz="3200" dirty="0">
              <a:solidFill>
                <a:srgbClr val="002060"/>
              </a:solidFill>
            </a:endParaRPr>
          </a:p>
        </p:txBody>
      </p:sp>
    </p:spTree>
    <p:extLst>
      <p:ext uri="{BB962C8B-B14F-4D97-AF65-F5344CB8AC3E}">
        <p14:creationId xmlns:p14="http://schemas.microsoft.com/office/powerpoint/2010/main" val="3749407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3568" y="3068960"/>
            <a:ext cx="8064896" cy="3552978"/>
          </a:xfrm>
        </p:spPr>
        <p:txBody>
          <a:bodyPr>
            <a:normAutofit fontScale="90000"/>
          </a:bodyPr>
          <a:lstStyle/>
          <a:p>
            <a:pPr algn="l"/>
            <a:r>
              <a:rPr lang="ru-RU" altLang="ru-RU" sz="2400" dirty="0" smtClean="0">
                <a:solidFill>
                  <a:srgbClr val="002060"/>
                </a:solidFill>
                <a:latin typeface="Times New Roman" panose="02020603050405020304" pitchFamily="18" charset="0"/>
                <a:cs typeface="Times New Roman" panose="02020603050405020304" pitchFamily="18" charset="0"/>
              </a:rPr>
              <a:t>Из поколения в поколение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долгими зимними вечерами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слушали ханты и манси у костра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и очага былинные песни о героических деяниях далеких предков. Песни у ханты довольно разнообразны по жанру: бытовые,  ритуальные, лирические, эпические, любовные, песни – жалобы, песни – биографии, песни – посвящения (ребенку, животному).</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t>   </a:t>
            </a:r>
            <a:r>
              <a:rPr lang="ru-RU" altLang="ru-RU" dirty="0" smtClean="0"/>
              <a:t/>
            </a:r>
            <a:br>
              <a:rPr lang="ru-RU" altLang="ru-RU" dirty="0" smtClean="0"/>
            </a:br>
            <a:endParaRPr lang="ru-RU" dirty="0"/>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04" y="188640"/>
            <a:ext cx="4427984" cy="255715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16016" y="764704"/>
            <a:ext cx="4224469" cy="3168352"/>
          </a:xfrm>
          <a:prstGeom prst="rect">
            <a:avLst/>
          </a:prstGeom>
        </p:spPr>
      </p:pic>
    </p:spTree>
    <p:extLst>
      <p:ext uri="{BB962C8B-B14F-4D97-AF65-F5344CB8AC3E}">
        <p14:creationId xmlns:p14="http://schemas.microsoft.com/office/powerpoint/2010/main" val="36056216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3528" y="1268760"/>
            <a:ext cx="8352927" cy="5472609"/>
          </a:xfrm>
        </p:spPr>
        <p:txBody>
          <a:bodyPr>
            <a:noAutofit/>
          </a:bodyPr>
          <a:lstStyle/>
          <a:p>
            <a:pPr algn="l"/>
            <a:r>
              <a:rPr lang="ru-RU" altLang="ru-RU" sz="1800" dirty="0" smtClean="0">
                <a:solidFill>
                  <a:srgbClr val="002060"/>
                </a:solidFill>
                <a:latin typeface="Times New Roman" panose="02020603050405020304" pitchFamily="18" charset="0"/>
                <a:cs typeface="Times New Roman" panose="02020603050405020304" pitchFamily="18" charset="0"/>
              </a:rPr>
              <a:t>Музыка представлена обрядовыми </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dirty="0" smtClean="0">
                <a:solidFill>
                  <a:srgbClr val="002060"/>
                </a:solidFill>
                <a:latin typeface="Times New Roman" panose="02020603050405020304" pitchFamily="18" charset="0"/>
                <a:cs typeface="Times New Roman" panose="02020603050405020304" pitchFamily="18" charset="0"/>
              </a:rPr>
              <a:t>песнопениями, инструментальными </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dirty="0" smtClean="0">
                <a:solidFill>
                  <a:srgbClr val="002060"/>
                </a:solidFill>
                <a:latin typeface="Times New Roman" panose="02020603050405020304" pitchFamily="18" charset="0"/>
                <a:cs typeface="Times New Roman" panose="02020603050405020304" pitchFamily="18" charset="0"/>
              </a:rPr>
              <a:t>наигрышами, шаманскими ритуалами, </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dirty="0" smtClean="0">
                <a:solidFill>
                  <a:srgbClr val="002060"/>
                </a:solidFill>
                <a:latin typeface="Times New Roman" panose="02020603050405020304" pitchFamily="18" charset="0"/>
                <a:cs typeface="Times New Roman" panose="02020603050405020304" pitchFamily="18" charset="0"/>
              </a:rPr>
              <a:t>а также повествовательными лирическими </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dirty="0" smtClean="0">
                <a:solidFill>
                  <a:srgbClr val="002060"/>
                </a:solidFill>
                <a:latin typeface="Times New Roman" panose="02020603050405020304" pitchFamily="18" charset="0"/>
                <a:cs typeface="Times New Roman" panose="02020603050405020304" pitchFamily="18" charset="0"/>
              </a:rPr>
              <a:t>и эпическими жанрами.</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b="1" dirty="0" smtClean="0">
                <a:solidFill>
                  <a:srgbClr val="002060"/>
                </a:solidFill>
                <a:latin typeface="Times New Roman" panose="02020603050405020304" pitchFamily="18" charset="0"/>
                <a:cs typeface="Times New Roman" panose="02020603050405020304" pitchFamily="18" charset="0"/>
              </a:rPr>
              <a:t>Лирическая музыка представлена </a:t>
            </a:r>
            <a:r>
              <a:rPr lang="ru-RU" altLang="ru-RU" sz="1800" dirty="0" smtClean="0">
                <a:solidFill>
                  <a:srgbClr val="002060"/>
                </a:solidFill>
                <a:latin typeface="Times New Roman" panose="02020603050405020304" pitchFamily="18" charset="0"/>
                <a:cs typeface="Times New Roman" panose="02020603050405020304" pitchFamily="18" charset="0"/>
              </a:rPr>
              <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dirty="0" smtClean="0">
                <a:solidFill>
                  <a:srgbClr val="002060"/>
                </a:solidFill>
                <a:latin typeface="Times New Roman" panose="02020603050405020304" pitchFamily="18" charset="0"/>
                <a:cs typeface="Times New Roman" panose="02020603050405020304" pitchFamily="18" charset="0"/>
              </a:rPr>
              <a:t>личностными песенными импровизациями, танцевальными жанрами и наигрышами. В богатом мансийском фольклоре жанры делятся на </a:t>
            </a:r>
            <a:r>
              <a:rPr lang="ru-RU" altLang="ru-RU" sz="1800" b="1" dirty="0" smtClean="0">
                <a:solidFill>
                  <a:srgbClr val="002060"/>
                </a:solidFill>
                <a:latin typeface="Times New Roman" panose="02020603050405020304" pitchFamily="18" charset="0"/>
                <a:cs typeface="Times New Roman" panose="02020603050405020304" pitchFamily="18" charset="0"/>
              </a:rPr>
              <a:t>священные и обыденные. </a:t>
            </a:r>
            <a:br>
              <a:rPr lang="ru-RU" altLang="ru-RU" sz="1800" b="1" dirty="0" smtClean="0">
                <a:solidFill>
                  <a:srgbClr val="002060"/>
                </a:solidFill>
                <a:latin typeface="Times New Roman" panose="02020603050405020304" pitchFamily="18" charset="0"/>
                <a:cs typeface="Times New Roman" panose="02020603050405020304" pitchFamily="18" charset="0"/>
              </a:rPr>
            </a:br>
            <a:r>
              <a:rPr lang="ru-RU" altLang="ru-RU" sz="1800" b="1" dirty="0" smtClean="0">
                <a:solidFill>
                  <a:srgbClr val="002060"/>
                </a:solidFill>
                <a:latin typeface="Times New Roman" panose="02020603050405020304" pitchFamily="18" charset="0"/>
                <a:cs typeface="Times New Roman" panose="02020603050405020304" pitchFamily="18" charset="0"/>
              </a:rPr>
              <a:t>Священные жанры </a:t>
            </a:r>
            <a:r>
              <a:rPr lang="ru-RU" altLang="ru-RU" sz="1800" dirty="0" smtClean="0">
                <a:solidFill>
                  <a:srgbClr val="002060"/>
                </a:solidFill>
                <a:latin typeface="Times New Roman" panose="02020603050405020304" pitchFamily="18" charset="0"/>
                <a:cs typeface="Times New Roman" panose="02020603050405020304" pitchFamily="18" charset="0"/>
              </a:rPr>
              <a:t>чаще всего исполнялись после захода солнца, преимущественно поздней осенью и зимой, их исполнение обычно было приурочено к праздникам и ритуалам.</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b="1" dirty="0" smtClean="0">
                <a:solidFill>
                  <a:srgbClr val="002060"/>
                </a:solidFill>
                <a:latin typeface="Times New Roman" panose="02020603050405020304" pitchFamily="18" charset="0"/>
                <a:cs typeface="Times New Roman" panose="02020603050405020304" pitchFamily="18" charset="0"/>
              </a:rPr>
              <a:t>Шаманская музыка </a:t>
            </a:r>
            <a:r>
              <a:rPr lang="ru-RU" altLang="ru-RU" sz="1800" dirty="0" smtClean="0">
                <a:solidFill>
                  <a:srgbClr val="002060"/>
                </a:solidFill>
                <a:latin typeface="Times New Roman" panose="02020603050405020304" pitchFamily="18" charset="0"/>
                <a:cs typeface="Times New Roman" panose="02020603050405020304" pitchFamily="18" charset="0"/>
              </a:rPr>
              <a:t>(</a:t>
            </a:r>
            <a:r>
              <a:rPr lang="ru-RU" altLang="ru-RU" sz="1800" dirty="0" err="1" smtClean="0">
                <a:solidFill>
                  <a:srgbClr val="002060"/>
                </a:solidFill>
                <a:latin typeface="Times New Roman" panose="02020603050405020304" pitchFamily="18" charset="0"/>
                <a:cs typeface="Times New Roman" panose="02020603050405020304" pitchFamily="18" charset="0"/>
              </a:rPr>
              <a:t>кайне</a:t>
            </a:r>
            <a:r>
              <a:rPr lang="ru-RU" altLang="ru-RU" sz="1800" dirty="0" smtClean="0">
                <a:solidFill>
                  <a:srgbClr val="002060"/>
                </a:solidFill>
                <a:latin typeface="Times New Roman" panose="02020603050405020304" pitchFamily="18" charset="0"/>
                <a:cs typeface="Times New Roman" panose="02020603050405020304" pitchFamily="18" charset="0"/>
              </a:rPr>
              <a:t> </a:t>
            </a:r>
            <a:r>
              <a:rPr lang="ru-RU" altLang="ru-RU" sz="1800" dirty="0" err="1" smtClean="0">
                <a:solidFill>
                  <a:srgbClr val="002060"/>
                </a:solidFill>
                <a:latin typeface="Times New Roman" panose="02020603050405020304" pitchFamily="18" charset="0"/>
                <a:cs typeface="Times New Roman" panose="02020603050405020304" pitchFamily="18" charset="0"/>
              </a:rPr>
              <a:t>эрыг</a:t>
            </a:r>
            <a:r>
              <a:rPr lang="ru-RU" altLang="ru-RU" sz="1800" dirty="0" smtClean="0">
                <a:solidFill>
                  <a:srgbClr val="002060"/>
                </a:solidFill>
                <a:latin typeface="Times New Roman" panose="02020603050405020304" pitchFamily="18" charset="0"/>
                <a:cs typeface="Times New Roman" panose="02020603050405020304" pitchFamily="18" charset="0"/>
              </a:rPr>
              <a:t> - северная, </a:t>
            </a:r>
            <a:r>
              <a:rPr lang="ru-RU" altLang="ru-RU" sz="1800" dirty="0" err="1" smtClean="0">
                <a:solidFill>
                  <a:srgbClr val="002060"/>
                </a:solidFill>
                <a:latin typeface="Times New Roman" panose="02020603050405020304" pitchFamily="18" charset="0"/>
                <a:cs typeface="Times New Roman" panose="02020603050405020304" pitchFamily="18" charset="0"/>
              </a:rPr>
              <a:t>кайх</a:t>
            </a:r>
            <a:r>
              <a:rPr lang="ru-RU" altLang="ru-RU" sz="1800" dirty="0" smtClean="0">
                <a:solidFill>
                  <a:srgbClr val="002060"/>
                </a:solidFill>
                <a:latin typeface="Times New Roman" panose="02020603050405020304" pitchFamily="18" charset="0"/>
                <a:cs typeface="Times New Roman" panose="02020603050405020304" pitchFamily="18" charset="0"/>
              </a:rPr>
              <a:t> </a:t>
            </a:r>
            <a:r>
              <a:rPr lang="ru-RU" altLang="ru-RU" sz="1800" dirty="0" err="1" smtClean="0">
                <a:solidFill>
                  <a:srgbClr val="002060"/>
                </a:solidFill>
                <a:latin typeface="Times New Roman" panose="02020603050405020304" pitchFamily="18" charset="0"/>
                <a:cs typeface="Times New Roman" panose="02020603050405020304" pitchFamily="18" charset="0"/>
              </a:rPr>
              <a:t>ерэй</a:t>
            </a:r>
            <a:r>
              <a:rPr lang="ru-RU" altLang="ru-RU" sz="1800" dirty="0" smtClean="0">
                <a:solidFill>
                  <a:srgbClr val="002060"/>
                </a:solidFill>
                <a:latin typeface="Times New Roman" panose="02020603050405020304" pitchFamily="18" charset="0"/>
                <a:cs typeface="Times New Roman" panose="02020603050405020304" pitchFamily="18" charset="0"/>
              </a:rPr>
              <a:t> - южная) является персональной формой музыкального общения с духами. Шаманские напевы сопровождаются ударами в бубен.</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1800" b="1" dirty="0" smtClean="0">
                <a:solidFill>
                  <a:srgbClr val="002060"/>
                </a:solidFill>
                <a:latin typeface="Times New Roman" panose="02020603050405020304" pitchFamily="18" charset="0"/>
                <a:cs typeface="Times New Roman" panose="02020603050405020304" pitchFamily="18" charset="0"/>
              </a:rPr>
              <a:t>Эпическая (повествовательная - от слова эпос) </a:t>
            </a:r>
            <a:r>
              <a:rPr lang="ru-RU" altLang="ru-RU" sz="1800" dirty="0" smtClean="0">
                <a:solidFill>
                  <a:srgbClr val="002060"/>
                </a:solidFill>
                <a:latin typeface="Times New Roman" panose="02020603050405020304" pitchFamily="18" charset="0"/>
                <a:cs typeface="Times New Roman" panose="02020603050405020304" pitchFamily="18" charset="0"/>
              </a:rPr>
              <a:t>музыка включает: мифологические песни о возникновении мира, богов, людей и героические песни - о подвигах героев племени, песенные вставки в сказках. </a:t>
            </a:r>
            <a:br>
              <a:rPr lang="ru-RU" altLang="ru-RU" sz="1800" dirty="0" smtClean="0">
                <a:solidFill>
                  <a:srgbClr val="002060"/>
                </a:solidFill>
                <a:latin typeface="Times New Roman" panose="02020603050405020304" pitchFamily="18" charset="0"/>
                <a:cs typeface="Times New Roman" panose="02020603050405020304" pitchFamily="18" charset="0"/>
              </a:rPr>
            </a:br>
            <a:r>
              <a:rPr lang="ru-RU" altLang="ru-RU" sz="2000" dirty="0" smtClean="0">
                <a:solidFill>
                  <a:srgbClr val="002060"/>
                </a:solidFill>
                <a:latin typeface="Times New Roman" panose="02020603050405020304" pitchFamily="18" charset="0"/>
                <a:cs typeface="Times New Roman" panose="02020603050405020304" pitchFamily="18" charset="0"/>
              </a:rPr>
              <a:t/>
            </a:r>
            <a:br>
              <a:rPr lang="ru-RU" altLang="ru-RU" sz="2000" dirty="0" smtClean="0">
                <a:solidFill>
                  <a:srgbClr val="002060"/>
                </a:solidFill>
                <a:latin typeface="Times New Roman" panose="02020603050405020304" pitchFamily="18" charset="0"/>
                <a:cs typeface="Times New Roman" panose="02020603050405020304" pitchFamily="18" charset="0"/>
              </a:rPr>
            </a:br>
            <a:endParaRPr lang="ru-RU" sz="2000" dirty="0">
              <a:solidFill>
                <a:srgbClr val="002060"/>
              </a:solidFill>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4048" y="116632"/>
            <a:ext cx="4057256" cy="2706158"/>
          </a:xfrm>
          <a:prstGeom prst="rect">
            <a:avLst/>
          </a:prstGeom>
        </p:spPr>
      </p:pic>
    </p:spTree>
    <p:extLst>
      <p:ext uri="{BB962C8B-B14F-4D97-AF65-F5344CB8AC3E}">
        <p14:creationId xmlns:p14="http://schemas.microsoft.com/office/powerpoint/2010/main" val="3722595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51520" y="1628800"/>
            <a:ext cx="8510301" cy="4608512"/>
          </a:xfrm>
        </p:spPr>
        <p:txBody>
          <a:bodyPr>
            <a:noAutofit/>
          </a:bodyPr>
          <a:lstStyle/>
          <a:p>
            <a:pPr algn="l"/>
            <a:r>
              <a:rPr lang="ru-RU" sz="2400" dirty="0" smtClean="0">
                <a:solidFill>
                  <a:srgbClr val="002060"/>
                </a:solidFill>
                <a:latin typeface="Times New Roman" panose="02020603050405020304" pitchFamily="18" charset="0"/>
                <a:cs typeface="Times New Roman" panose="02020603050405020304" pitchFamily="18" charset="0"/>
              </a:rPr>
              <a:t>Каждый человек имеет как </a:t>
            </a:r>
            <a:br>
              <a:rPr lang="ru-RU" sz="2400" dirty="0" smtClean="0">
                <a:solidFill>
                  <a:srgbClr val="002060"/>
                </a:solidFill>
                <a:latin typeface="Times New Roman" panose="02020603050405020304" pitchFamily="18" charset="0"/>
                <a:cs typeface="Times New Roman" panose="02020603050405020304" pitchFamily="18" charset="0"/>
              </a:rPr>
            </a:br>
            <a:r>
              <a:rPr lang="ru-RU" sz="2400" dirty="0" smtClean="0">
                <a:solidFill>
                  <a:srgbClr val="002060"/>
                </a:solidFill>
                <a:latin typeface="Times New Roman" panose="02020603050405020304" pitchFamily="18" charset="0"/>
                <a:cs typeface="Times New Roman" panose="02020603050405020304" pitchFamily="18" charset="0"/>
              </a:rPr>
              <a:t>минимум две собственные личные</a:t>
            </a:r>
            <a:br>
              <a:rPr lang="ru-RU" sz="2400" dirty="0" smtClean="0">
                <a:solidFill>
                  <a:srgbClr val="002060"/>
                </a:solidFill>
                <a:latin typeface="Times New Roman" panose="02020603050405020304" pitchFamily="18" charset="0"/>
                <a:cs typeface="Times New Roman" panose="02020603050405020304" pitchFamily="18" charset="0"/>
              </a:rPr>
            </a:br>
            <a:r>
              <a:rPr lang="ru-RU" sz="2400" dirty="0" smtClean="0">
                <a:solidFill>
                  <a:srgbClr val="002060"/>
                </a:solidFill>
                <a:latin typeface="Times New Roman" panose="02020603050405020304" pitchFamily="18" charset="0"/>
                <a:cs typeface="Times New Roman" panose="02020603050405020304" pitchFamily="18" charset="0"/>
              </a:rPr>
              <a:t> именные песни (у </a:t>
            </a:r>
            <a:r>
              <a:rPr lang="ru-RU" sz="2400" dirty="0" err="1" smtClean="0">
                <a:solidFill>
                  <a:srgbClr val="002060"/>
                </a:solidFill>
                <a:latin typeface="Times New Roman" panose="02020603050405020304" pitchFamily="18" charset="0"/>
                <a:cs typeface="Times New Roman" panose="02020603050405020304" pitchFamily="18" charset="0"/>
              </a:rPr>
              <a:t>хантов</a:t>
            </a:r>
            <a:r>
              <a:rPr lang="ru-RU" sz="2400" dirty="0" smtClean="0">
                <a:solidFill>
                  <a:srgbClr val="002060"/>
                </a:solidFill>
                <a:latin typeface="Times New Roman" panose="02020603050405020304" pitchFamily="18" charset="0"/>
                <a:cs typeface="Times New Roman" panose="02020603050405020304" pitchFamily="18" charset="0"/>
              </a:rPr>
              <a:t> - </a:t>
            </a:r>
            <a:r>
              <a:rPr lang="ru-RU" sz="2400" dirty="0" err="1" smtClean="0">
                <a:solidFill>
                  <a:srgbClr val="002060"/>
                </a:solidFill>
                <a:latin typeface="Times New Roman" panose="02020603050405020304" pitchFamily="18" charset="0"/>
                <a:cs typeface="Times New Roman" panose="02020603050405020304" pitchFamily="18" charset="0"/>
              </a:rPr>
              <a:t>маарэм</a:t>
            </a:r>
            <a:r>
              <a:rPr lang="ru-RU" sz="2400" dirty="0" smtClean="0">
                <a:solidFill>
                  <a:srgbClr val="002060"/>
                </a:solidFill>
                <a:latin typeface="Times New Roman" panose="02020603050405020304" pitchFamily="18" charset="0"/>
                <a:cs typeface="Times New Roman" panose="02020603050405020304" pitchFamily="18" charset="0"/>
              </a:rPr>
              <a:t>, </a:t>
            </a:r>
            <a:br>
              <a:rPr lang="ru-RU" sz="2400" dirty="0" smtClean="0">
                <a:solidFill>
                  <a:srgbClr val="002060"/>
                </a:solidFill>
                <a:latin typeface="Times New Roman" panose="02020603050405020304" pitchFamily="18" charset="0"/>
                <a:cs typeface="Times New Roman" panose="02020603050405020304" pitchFamily="18" charset="0"/>
              </a:rPr>
            </a:br>
            <a:r>
              <a:rPr lang="ru-RU" sz="2400" dirty="0" err="1" smtClean="0">
                <a:solidFill>
                  <a:srgbClr val="002060"/>
                </a:solidFill>
                <a:latin typeface="Times New Roman" panose="02020603050405020304" pitchFamily="18" charset="0"/>
                <a:cs typeface="Times New Roman" panose="02020603050405020304" pitchFamily="18" charset="0"/>
              </a:rPr>
              <a:t>у</a:t>
            </a:r>
            <a:r>
              <a:rPr lang="ru-RU" sz="2400" dirty="0" smtClean="0">
                <a:solidFill>
                  <a:srgbClr val="002060"/>
                </a:solidFill>
                <a:latin typeface="Times New Roman" panose="02020603050405020304" pitchFamily="18" charset="0"/>
                <a:cs typeface="Times New Roman" panose="02020603050405020304" pitchFamily="18" charset="0"/>
              </a:rPr>
              <a:t> манси - </a:t>
            </a:r>
            <a:r>
              <a:rPr lang="ru-RU" sz="2400" dirty="0" err="1" smtClean="0">
                <a:solidFill>
                  <a:srgbClr val="002060"/>
                </a:solidFill>
                <a:latin typeface="Times New Roman" panose="02020603050405020304" pitchFamily="18" charset="0"/>
                <a:cs typeface="Times New Roman" panose="02020603050405020304" pitchFamily="18" charset="0"/>
              </a:rPr>
              <a:t>амки</a:t>
            </a:r>
            <a:r>
              <a:rPr lang="ru-RU" sz="2400" dirty="0" smtClean="0">
                <a:solidFill>
                  <a:srgbClr val="002060"/>
                </a:solidFill>
                <a:latin typeface="Times New Roman" panose="02020603050405020304" pitchFamily="18" charset="0"/>
                <a:cs typeface="Times New Roman" panose="02020603050405020304" pitchFamily="18" charset="0"/>
              </a:rPr>
              <a:t> </a:t>
            </a:r>
            <a:r>
              <a:rPr lang="ru-RU" sz="2400" dirty="0" err="1" smtClean="0">
                <a:solidFill>
                  <a:srgbClr val="002060"/>
                </a:solidFill>
                <a:latin typeface="Times New Roman" panose="02020603050405020304" pitchFamily="18" charset="0"/>
                <a:cs typeface="Times New Roman" panose="02020603050405020304" pitchFamily="18" charset="0"/>
              </a:rPr>
              <a:t>эргум</a:t>
            </a:r>
            <a:r>
              <a:rPr lang="ru-RU" sz="2400" dirty="0" smtClean="0">
                <a:solidFill>
                  <a:srgbClr val="002060"/>
                </a:solidFill>
                <a:latin typeface="Times New Roman" panose="02020603050405020304" pitchFamily="18" charset="0"/>
                <a:cs typeface="Times New Roman" panose="02020603050405020304" pitchFamily="18" charset="0"/>
              </a:rPr>
              <a:t>) : детскую личную именную песню, подаренную ребёнку вскоре после рождения матерью, и взрослую личную именную песню, сочинённую им к совершеннолетию (некоторые имеют также личный именной инструментальный наигрыш). Эти песни - обереги, призванные охранять и приносить счастье, сопровождают их владельца всю жизнь. Реже встречается третья разновидность личных именных песен - песня-автобиография, сочиняемая пожилым человеком в предчувствии смерти.</a:t>
            </a:r>
            <a:endParaRPr lang="ru-RU" sz="2400" dirty="0">
              <a:solidFill>
                <a:srgbClr val="002060"/>
              </a:solidFill>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2459" y="116632"/>
            <a:ext cx="3997420" cy="2664296"/>
          </a:xfrm>
          <a:prstGeom prst="rect">
            <a:avLst/>
          </a:prstGeom>
        </p:spPr>
      </p:pic>
    </p:spTree>
    <p:extLst>
      <p:ext uri="{BB962C8B-B14F-4D97-AF65-F5344CB8AC3E}">
        <p14:creationId xmlns:p14="http://schemas.microsoft.com/office/powerpoint/2010/main" val="2809427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42976" y="928670"/>
            <a:ext cx="5481079" cy="1080120"/>
          </a:xfrm>
        </p:spPr>
        <p:txBody>
          <a:bodyPr>
            <a:noAutofit/>
          </a:bodyPr>
          <a:lstStyle/>
          <a:p>
            <a:r>
              <a:rPr lang="ru-RU" altLang="ru-RU" sz="2400" dirty="0" smtClean="0">
                <a:solidFill>
                  <a:srgbClr val="002060"/>
                </a:solidFill>
                <a:latin typeface="Times New Roman" panose="02020603050405020304" pitchFamily="18" charset="0"/>
                <a:cs typeface="Times New Roman" panose="02020603050405020304" pitchFamily="18" charset="0"/>
              </a:rPr>
              <a:t>Мелодии эпических песен могут сопровождаться игрой на цитре, </a:t>
            </a:r>
            <a:br>
              <a:rPr lang="ru-RU" altLang="ru-RU" sz="2400" dirty="0" smtClean="0">
                <a:solidFill>
                  <a:srgbClr val="002060"/>
                </a:solidFill>
                <a:latin typeface="Times New Roman" panose="02020603050405020304" pitchFamily="18" charset="0"/>
                <a:cs typeface="Times New Roman" panose="02020603050405020304" pitchFamily="18" charset="0"/>
              </a:rPr>
            </a:br>
            <a:r>
              <a:rPr lang="ru-RU" altLang="ru-RU" sz="2400" dirty="0" smtClean="0">
                <a:solidFill>
                  <a:srgbClr val="002060"/>
                </a:solidFill>
                <a:latin typeface="Times New Roman" panose="02020603050405020304" pitchFamily="18" charset="0"/>
                <a:cs typeface="Times New Roman" panose="02020603050405020304" pitchFamily="18" charset="0"/>
              </a:rPr>
              <a:t>арфе и смычковой лютне. </a:t>
            </a:r>
            <a:br>
              <a:rPr lang="ru-RU" altLang="ru-RU" sz="2400" dirty="0" smtClean="0">
                <a:solidFill>
                  <a:srgbClr val="002060"/>
                </a:solidFill>
                <a:latin typeface="Times New Roman" panose="02020603050405020304" pitchFamily="18" charset="0"/>
                <a:cs typeface="Times New Roman" panose="02020603050405020304" pitchFamily="18" charset="0"/>
              </a:rPr>
            </a:br>
            <a:endParaRPr lang="ru-RU" sz="2400" dirty="0">
              <a:solidFill>
                <a:srgbClr val="002060"/>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571604" y="2786058"/>
            <a:ext cx="7200800" cy="1938992"/>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Times New Roman" pitchFamily="18" charset="0"/>
                <a:cs typeface="Times New Roman" pitchFamily="18" charset="0"/>
              </a:rPr>
              <a:t>Хантыйские музыкальные инструменты изготавливались из природного материала – дерева, кости, жил, волоса, травы, листьев.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Times New Roman" pitchFamily="18" charset="0"/>
                <a:cs typeface="Times New Roman" pitchFamily="18" charset="0"/>
              </a:rPr>
              <a:t>В настоящее время имеются сведения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Times New Roman" pitchFamily="18" charset="0"/>
                <a:cs typeface="Times New Roman" pitchFamily="18" charset="0"/>
              </a:rPr>
              <a:t>о 27-ми </a:t>
            </a:r>
            <a:r>
              <a:rPr kumimoji="0" lang="ru-RU" sz="2400" b="0" i="0" u="none" strike="noStrike" kern="1200" cap="none" spc="0" normalizeH="0" baseline="0" noProof="0" dirty="0" err="1" smtClean="0">
                <a:ln>
                  <a:noFill/>
                </a:ln>
                <a:solidFill>
                  <a:srgbClr val="002060"/>
                </a:solidFill>
                <a:effectLst/>
                <a:uLnTx/>
                <a:uFillTx/>
                <a:latin typeface="Times New Roman" pitchFamily="18" charset="0"/>
                <a:ea typeface="Times New Roman" pitchFamily="18" charset="0"/>
                <a:cs typeface="Times New Roman" pitchFamily="18" charset="0"/>
              </a:rPr>
              <a:t>фоноинструментах</a:t>
            </a:r>
            <a:r>
              <a:rPr kumimoji="0" lang="ru-RU" sz="2400" b="0" i="0" u="none" strike="noStrike" kern="1200" cap="none" spc="0" normalizeH="0" baseline="0" noProof="0" dirty="0" smtClean="0">
                <a:ln>
                  <a:noFill/>
                </a:ln>
                <a:solidFill>
                  <a:srgbClr val="002060"/>
                </a:solidFill>
                <a:effectLst/>
                <a:uLnTx/>
                <a:uFillTx/>
                <a:latin typeface="Times New Roman" pitchFamily="18" charset="0"/>
                <a:ea typeface="Times New Roman" pitchFamily="18" charset="0"/>
                <a:cs typeface="Times New Roman" pitchFamily="18" charset="0"/>
              </a:rPr>
              <a:t>.</a:t>
            </a:r>
          </a:p>
        </p:txBody>
      </p:sp>
    </p:spTree>
    <p:extLst>
      <p:ext uri="{BB962C8B-B14F-4D97-AF65-F5344CB8AC3E}">
        <p14:creationId xmlns:p14="http://schemas.microsoft.com/office/powerpoint/2010/main" val="3424501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27584" y="4005064"/>
            <a:ext cx="7607099" cy="1805744"/>
          </a:xfrm>
        </p:spPr>
        <p:txBody>
          <a:bodyPr>
            <a:normAutofit/>
          </a:bodyPr>
          <a:lstStyle/>
          <a:p>
            <a:r>
              <a:rPr lang="ru-RU" sz="2400" b="1" dirty="0" err="1" smtClean="0">
                <a:solidFill>
                  <a:srgbClr val="002060"/>
                </a:solidFill>
                <a:latin typeface="Times New Roman" pitchFamily="18" charset="0"/>
                <a:cs typeface="Times New Roman" pitchFamily="18" charset="0"/>
              </a:rPr>
              <a:t>Санквылтап</a:t>
            </a:r>
            <a:r>
              <a:rPr lang="ru-RU" sz="2400" b="1" dirty="0" smtClean="0">
                <a:solidFill>
                  <a:srgbClr val="002060"/>
                </a:solidFill>
                <a:latin typeface="Times New Roman" pitchFamily="18" charset="0"/>
                <a:cs typeface="Times New Roman" pitchFamily="18" charset="0"/>
              </a:rPr>
              <a:t> или </a:t>
            </a:r>
            <a:r>
              <a:rPr lang="ru-RU" sz="2400" b="1" dirty="0" err="1" smtClean="0">
                <a:solidFill>
                  <a:srgbClr val="002060"/>
                </a:solidFill>
                <a:latin typeface="Times New Roman" pitchFamily="18" charset="0"/>
                <a:cs typeface="Times New Roman" pitchFamily="18" charset="0"/>
              </a:rPr>
              <a:t>Нарс-юх</a:t>
            </a:r>
            <a:r>
              <a:rPr lang="ru-RU" sz="2400" b="1" dirty="0" smtClean="0">
                <a:solidFill>
                  <a:srgbClr val="002060"/>
                </a:solidFill>
                <a:latin typeface="Times New Roman" pitchFamily="18" charset="0"/>
                <a:cs typeface="Times New Roman" pitchFamily="18" charset="0"/>
              </a:rPr>
              <a:t> </a:t>
            </a:r>
            <a:br>
              <a:rPr lang="ru-RU" sz="2400" b="1"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 национальный струнный щипковый инструмент, в переводе означает «Звенящая доска »</a:t>
            </a:r>
            <a:br>
              <a:rPr lang="ru-RU" sz="2400" dirty="0" smtClean="0">
                <a:solidFill>
                  <a:srgbClr val="002060"/>
                </a:solidFill>
                <a:latin typeface="Times New Roman" pitchFamily="18" charset="0"/>
                <a:cs typeface="Times New Roman" pitchFamily="18" charset="0"/>
              </a:rPr>
            </a:br>
            <a:endParaRPr lang="ru-RU" sz="2400" dirty="0">
              <a:solidFill>
                <a:srgbClr val="002060"/>
              </a:solidFill>
            </a:endParaRPr>
          </a:p>
        </p:txBody>
      </p:sp>
      <p:pic>
        <p:nvPicPr>
          <p:cNvPr id="7" name="Picture 5" descr="муз инструменты 00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9512" y="829629"/>
            <a:ext cx="3744416" cy="2180877"/>
          </a:xfrm>
          <a:prstGeom prst="rect">
            <a:avLst/>
          </a:prstGeom>
          <a:noFill/>
        </p:spPr>
      </p:pic>
      <p:pic>
        <p:nvPicPr>
          <p:cNvPr id="2" name="Рисунок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55976" y="548680"/>
            <a:ext cx="4463950" cy="2974904"/>
          </a:xfrm>
          <a:prstGeom prst="rect">
            <a:avLst/>
          </a:prstGeom>
        </p:spPr>
      </p:pic>
    </p:spTree>
    <p:extLst>
      <p:ext uri="{BB962C8B-B14F-4D97-AF65-F5344CB8AC3E}">
        <p14:creationId xmlns:p14="http://schemas.microsoft.com/office/powerpoint/2010/main" val="6661738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9552" y="3933056"/>
            <a:ext cx="8229600" cy="1503040"/>
          </a:xfrm>
        </p:spPr>
        <p:txBody>
          <a:bodyPr>
            <a:noAutofit/>
          </a:bodyPr>
          <a:lstStyle/>
          <a:p>
            <a:r>
              <a:rPr lang="ru-RU" sz="2400" b="1" dirty="0" smtClean="0">
                <a:solidFill>
                  <a:srgbClr val="002060"/>
                </a:solidFill>
                <a:latin typeface="Times New Roman" pitchFamily="18" charset="0"/>
                <a:cs typeface="Times New Roman" pitchFamily="18" charset="0"/>
              </a:rPr>
              <a:t>Журавль </a:t>
            </a:r>
            <a:br>
              <a:rPr lang="ru-RU" sz="2400" b="1" dirty="0" smtClean="0">
                <a:solidFill>
                  <a:srgbClr val="002060"/>
                </a:solidFill>
                <a:latin typeface="Times New Roman" pitchFamily="18" charset="0"/>
                <a:cs typeface="Times New Roman" pitchFamily="18" charset="0"/>
              </a:rPr>
            </a:br>
            <a:r>
              <a:rPr lang="ru-RU" sz="2400" dirty="0" smtClean="0">
                <a:solidFill>
                  <a:srgbClr val="002060"/>
                </a:solidFill>
                <a:latin typeface="Times New Roman" pitchFamily="18" charset="0"/>
                <a:cs typeface="Times New Roman" pitchFamily="18" charset="0"/>
              </a:rPr>
              <a:t>национальный струнный щипковый музыкальный инструмент</a:t>
            </a:r>
            <a:r>
              <a:rPr lang="ru-RU" sz="2400" dirty="0" smtClean="0">
                <a:solidFill>
                  <a:srgbClr val="0070C0"/>
                </a:solidFill>
                <a:latin typeface="Times New Roman" pitchFamily="18" charset="0"/>
                <a:cs typeface="Times New Roman" pitchFamily="18" charset="0"/>
              </a:rPr>
              <a:t/>
            </a:r>
            <a:br>
              <a:rPr lang="ru-RU" sz="2400" dirty="0" smtClean="0">
                <a:solidFill>
                  <a:srgbClr val="0070C0"/>
                </a:solidFill>
                <a:latin typeface="Times New Roman" pitchFamily="18" charset="0"/>
                <a:cs typeface="Times New Roman" pitchFamily="18" charset="0"/>
              </a:rPr>
            </a:br>
            <a:endParaRPr lang="ru-RU" sz="2400" dirty="0">
              <a:solidFill>
                <a:srgbClr val="0070C0"/>
              </a:solidFill>
            </a:endParaRPr>
          </a:p>
        </p:txBody>
      </p:sp>
      <p:pic>
        <p:nvPicPr>
          <p:cNvPr id="6" name="Picture 4" descr="C:\Users\5\Pictures\Рисунок10.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51520" y="620688"/>
            <a:ext cx="2717349" cy="2746615"/>
          </a:xfrm>
          <a:prstGeom prst="rect">
            <a:avLst/>
          </a:prstGeom>
          <a:noFill/>
        </p:spPr>
      </p:pic>
      <p:pic>
        <p:nvPicPr>
          <p:cNvPr id="2" name="Рисунок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110873" y="260648"/>
            <a:ext cx="5760640" cy="3240360"/>
          </a:xfrm>
          <a:prstGeom prst="rect">
            <a:avLst/>
          </a:prstGeom>
        </p:spPr>
      </p:pic>
    </p:spTree>
    <p:extLst>
      <p:ext uri="{BB962C8B-B14F-4D97-AF65-F5344CB8AC3E}">
        <p14:creationId xmlns:p14="http://schemas.microsoft.com/office/powerpoint/2010/main" val="13652107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175</Words>
  <Application>Microsoft Office PowerPoint</Application>
  <PresentationFormat>Экран (4:3)</PresentationFormat>
  <Paragraphs>37</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20</vt:i4>
      </vt:variant>
    </vt:vector>
  </HeadingPairs>
  <TitlesOfParts>
    <vt:vector size="26" baseType="lpstr">
      <vt:lpstr>Arial</vt:lpstr>
      <vt:lpstr>Bahnschrift SemiBold</vt:lpstr>
      <vt:lpstr>Calibri</vt:lpstr>
      <vt:lpstr>Times New Roman</vt:lpstr>
      <vt:lpstr>Тема Office</vt:lpstr>
      <vt:lpstr>2_Тема Office</vt:lpstr>
      <vt:lpstr>Презентация PowerPoint</vt:lpstr>
      <vt:lpstr>Своим именем этот край обязан  живописной местности, расположенной  вокруг могучих рек:  Оби и  Иртыша.    «Югра» в  переводе означает « люди на  воде»,    старое название   « ханты» -  остяк («ясах»)  означает «люди с Оби»,  а  «манси» называли «вогулами»,  что означало «дикие». </vt:lpstr>
      <vt:lpstr> О древнем происхождении  музыки ханты и манси свидетельствуют изображения музыкантов и музыкальных  инструментов на камнях (со 2-го тыс. до н. э.), сохранившиеся на территориях их расселения, а также традиционные эпические сказания и сказки. Истоки национальной музыки  -  многообразны. </vt:lpstr>
      <vt:lpstr>Из поколения в поколение  долгими зимними вечерами  слушали ханты и манси у костра  и очага былинные песни о героических деяниях далеких предков. Песни у ханты довольно разнообразны по жанру: бытовые,  ритуальные, лирические, эпические, любовные, песни – жалобы, песни – биографии, песни – посвящения (ребенку, животному).     </vt:lpstr>
      <vt:lpstr>Музыка представлена обрядовыми  песнопениями, инструментальными  наигрышами, шаманскими ритуалами,  а также повествовательными лирическими  и эпическими жанрами. Лирическая музыка представлена  личностными песенными импровизациями, танцевальными жанрами и наигрышами. В богатом мансийском фольклоре жанры делятся на священные и обыденные.  Священные жанры чаще всего исполнялись после захода солнца, преимущественно поздней осенью и зимой, их исполнение обычно было приурочено к праздникам и ритуалам. Шаманская музыка (кайне эрыг - северная, кайх ерэй - южная) является персональной формой музыкального общения с духами. Шаманские напевы сопровождаются ударами в бубен. Эпическая (повествовательная - от слова эпос) музыка включает: мифологические песни о возникновении мира, богов, людей и героические песни - о подвигах героев племени, песенные вставки в сказках.   </vt:lpstr>
      <vt:lpstr>Каждый человек имеет как  минимум две собственные личные  именные песни (у хантов - маарэм,  у манси - амки эргум) : детскую личную именную песню, подаренную ребёнку вскоре после рождения матерью, и взрослую личную именную песню, сочинённую им к совершеннолетию (некоторые имеют также личный именной инструментальный наигрыш). Эти песни - обереги, призванные охранять и приносить счастье, сопровождают их владельца всю жизнь. Реже встречается третья разновидность личных именных песен - песня-автобиография, сочиняемая пожилым человеком в предчувствии смерти.</vt:lpstr>
      <vt:lpstr>Мелодии эпических песен могут сопровождаться игрой на цитре,  арфе и смычковой лютне.  </vt:lpstr>
      <vt:lpstr>Санквылтап или Нарс-юх   национальный струнный щипковый инструмент, в переводе означает «Звенящая доска » </vt:lpstr>
      <vt:lpstr>Журавль  национальный струнный щипковый музыкальный инструмент </vt:lpstr>
      <vt:lpstr>Тумран или конколь-лонколь  хантыйский губной язычковый инструмент.  </vt:lpstr>
      <vt:lpstr>Презентация PowerPoint</vt:lpstr>
      <vt:lpstr>Презентация PowerPoint</vt:lpstr>
      <vt:lpstr>Презентация PowerPoint</vt:lpstr>
      <vt:lpstr>                               Вороний день Этот день считался женским  праздником, который выражал  заботу о детях, стремление к лучшей  жизни. Вся женская половина  занималась накрытием стола, на котором главным блюдом была каша. Праздник имел интересное название, так как был посвящен вороне. Птица самая первая прилетала на Север, своим карканьем она будила природу. Ей посвящали песни, проводили разные ритуалы, танцевали, надевая на себя вороньи костюмы. Многие ханты и манси связывали этот  праздник с богиней, которая  помогала во время родов и  определяла дальнейший путь  человека. Праздник проходил  задорно и весело.  </vt:lpstr>
      <vt:lpstr>                             МЕДВЕЖИЙ ПРАЗДНИК Один из самых любимых народами Севера праздников.  Ханты и манси считают медведя сыном великих  божеств, которым они поклоняются, и воспринимают  медведя как своего брата. К тому же, животное  считают хозяином тайги. Несмотря на это, люди охотятся  на медведя. После успешной охоты проводится  праздник с применением обрядов, в которых они стараются показать жалость к животному и загладить свою вину за то, что они его убили. Считается, что после таких обрядов, все, кто принимал участие в празднике, будут жить в полном достатке. Медвежьи шкуры кладут в жертвенный угол и  наряжают. Если это была медведица, на голову ей надевают платок и бусы из бисера. Если медведь – надевают намордник из бересты. Поют песни, посвященные хозяину тайги,  танцуют  в масках и костюмах животных. Во время  праздника  другие наряжаются в костюмы вороны,  пытаются  утащить мясо и душу убитого медведя.  Участники  праздника отгоняют нападающих птиц,  придавая  веселое настроение всем присутствующим  на  мероприятии. По окончании торжественного и  показательного выступления проводятся  спортивные состязания. Продается много  украшений, сделанных своими руками. Праздник мог продолжаться несколько недель. </vt:lpstr>
      <vt:lpstr>                                               День оленевода   – это новая традиция. Десятки  оленьих упряжек съезжаются к месту празднования в тундре. Это праздник ловкости и смелости. Главное зрелище здесь – разнообразные гонки на оленях – рысью, махом, стоя на нартах, на лыжах за оленями и на оленьей шкуре.  Одновременно с гонками  проходят соревнования по  традиционным северным  видам  спорта: прыжки через  нарты, бег на  охотничьих лыжах,  стрельба, метание  топора на  дальность. </vt:lpstr>
      <vt:lpstr>                         Проводы Лебедя   Это осенний праздник народа ханты,  посвященный отлету лебедей.  Существуют особые, известные с древности, священные места для проведения ритуала.  Нарядно одетые люди собираются там, зажигают костер, кладут подарки для Лебедя, танцуют и поют. </vt:lpstr>
      <vt:lpstr>В день праздника на площади селения  ставится длинный стол, на него выставляется  угощение, среди которого главное –  ритуальная каша саламат с кедровыми орешками и фигурки трясогузки из теста. Собираются все жители.  Ритуал проводит самая старшая женщина села. Она произносит «Прилетела наша весенняя птица- Трясогузка! Прилетела священная  пташка, зима не вернется. Прошу  Духов Неба, пусть пошлют нам  долгое жаркое лето, теплые дожди,  чтобы скоро зацвели ягодники.  Пусть реки и озера рыбой  пополнятся, а леса – зверями».  Потом девочки исполняют танец  Трясогузки, подражая порывистым, быстрым движениям птички. </vt:lpstr>
      <vt:lpstr>Ханты и манси - одни из наиболее музыкально - одаренных народов северной Сибири.                                            Их с рождения окружает мир                                                         музыки, мир танца и песни.                                             В музыке ханты и манси свои                                             мысли, желания и надежды,                                                     помыслы и успехи, прославляет ум                                            и силу, поют о грусти, о любви, вызванной несбывшейся мечтой.</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MoiHome</dc:creator>
  <cp:lastModifiedBy>MoiHome</cp:lastModifiedBy>
  <cp:revision>2</cp:revision>
  <dcterms:created xsi:type="dcterms:W3CDTF">2022-02-16T14:35:21Z</dcterms:created>
  <dcterms:modified xsi:type="dcterms:W3CDTF">2022-04-06T17:06:22Z</dcterms:modified>
</cp:coreProperties>
</file>