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8" r:id="rId3"/>
    <p:sldId id="262"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9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tableStyles" Target="tableStyles.xml" /><Relationship Id="rId5" Type="http://schemas.openxmlformats.org/officeDocument/2006/relationships/slide" Target="slides/slide4.xml" /><Relationship Id="rId10"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7"/>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40"/>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342E5E7-5AC8-48AA-8B8D-11E492B611DE}" type="datetimeFigureOut">
              <a:rPr lang="ru-RU" smtClean="0"/>
              <a:pPr/>
              <a:t>31.03.2022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A8E79F-8D71-4E2E-9EB7-0817F961E7A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42E5E7-5AC8-48AA-8B8D-11E492B611DE}" type="datetimeFigureOut">
              <a:rPr lang="ru-RU" smtClean="0"/>
              <a:pPr/>
              <a:t>31.03.2022</a:t>
            </a:fld>
            <a:endParaRPr lang="ru-RU"/>
          </a:p>
        </p:txBody>
      </p:sp>
      <p:sp>
        <p:nvSpPr>
          <p:cNvPr id="5" name="Нижний колонтитул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A8E79F-8D71-4E2E-9EB7-0817F961E7A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3" Type="http://schemas.openxmlformats.org/officeDocument/2006/relationships/image" Target="../media/image2.png" /><Relationship Id="rId2" Type="http://schemas.openxmlformats.org/officeDocument/2006/relationships/image" Target="../media/image1.jpeg"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214291"/>
            <a:ext cx="8643999" cy="6357981"/>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2000234" y="2000240"/>
            <a:ext cx="6429420" cy="2308324"/>
          </a:xfrm>
          <a:prstGeom prst="rect">
            <a:avLst/>
          </a:prstGeom>
        </p:spPr>
        <p:txBody>
          <a:bodyPr wrap="square">
            <a:spAutoFit/>
          </a:bodyPr>
          <a:lstStyle/>
          <a:p>
            <a:pPr algn="ctr"/>
            <a:r>
              <a:rPr lang="ru-RU" sz="2400" b="1" u="sng" dirty="0">
                <a:solidFill>
                  <a:srgbClr val="7030A0"/>
                </a:solidFill>
                <a:latin typeface="Times New Roman" pitchFamily="18" charset="0"/>
                <a:cs typeface="Times New Roman" pitchFamily="18" charset="0"/>
              </a:rPr>
              <a:t>Консультация для родителей.</a:t>
            </a:r>
            <a:endParaRPr lang="ru-RU" sz="2400" b="1" dirty="0">
              <a:solidFill>
                <a:srgbClr val="7030A0"/>
              </a:solidFill>
              <a:latin typeface="Times New Roman" pitchFamily="18" charset="0"/>
              <a:cs typeface="Times New Roman" pitchFamily="18" charset="0"/>
            </a:endParaRPr>
          </a:p>
          <a:p>
            <a:endParaRPr lang="en-US" sz="4000" b="1" u="sng" dirty="0">
              <a:solidFill>
                <a:srgbClr val="7030A0"/>
              </a:solidFill>
              <a:latin typeface="Times New Roman" pitchFamily="18" charset="0"/>
              <a:cs typeface="Times New Roman" pitchFamily="18" charset="0"/>
            </a:endParaRPr>
          </a:p>
          <a:p>
            <a:r>
              <a:rPr lang="ru-RU" sz="4000" b="1" dirty="0">
                <a:solidFill>
                  <a:srgbClr val="7030A0"/>
                </a:solidFill>
                <a:latin typeface="Times New Roman" pitchFamily="18" charset="0"/>
                <a:cs typeface="Times New Roman" pitchFamily="18" charset="0"/>
              </a:rPr>
              <a:t>Развитие эмоционально-волевой сферы ребенка.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214291"/>
            <a:ext cx="8643999" cy="6357981"/>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2000234" y="2000242"/>
            <a:ext cx="6429420" cy="4278094"/>
          </a:xfrm>
          <a:prstGeom prst="rect">
            <a:avLst/>
          </a:prstGeom>
        </p:spPr>
        <p:txBody>
          <a:bodyPr wrap="square">
            <a:spAutoFit/>
          </a:bodyPr>
          <a:lstStyle/>
          <a:p>
            <a:r>
              <a:rPr lang="ru-RU" sz="1600" dirty="0">
                <a:solidFill>
                  <a:srgbClr val="7030A0"/>
                </a:solidFill>
                <a:latin typeface="Times New Roman" pitchFamily="18" charset="0"/>
                <a:cs typeface="Times New Roman" pitchFamily="18" charset="0"/>
              </a:rPr>
              <a:t>Проблема эмоционально-волевой сферы в развитии дошкольника сегодня весьма актуальна, именно эмоциональное развитие и воспитание является фундаментом, на котором закладывается и всю жизнь реконструируется здание человеческой личности. Психологи считают, что все изменения в познавательной деятельности, которые происходят на протяжении детства, необходимо связывать с глубокими изменениями в эмоционально-волевой сфере личности ребёнка.</a:t>
            </a:r>
          </a:p>
          <a:p>
            <a:r>
              <a:rPr lang="ru-RU" sz="1600" dirty="0">
                <a:solidFill>
                  <a:srgbClr val="7030A0"/>
                </a:solidFill>
                <a:latin typeface="Times New Roman" pitchFamily="18" charset="0"/>
                <a:cs typeface="Times New Roman" pitchFamily="18" charset="0"/>
              </a:rPr>
              <a:t>Появляясь на свет, ребенок овладевает не только речью, знаниями, он учится эмоциям. На «эмоциональной шкале» находятся разнообразные эмоциональные состояния: радость, забота, жалость, зависть, равнодушие и т. д. Очевидно ли богатство внутреннего мира родителей ребенку, видит ли родитель эмоциональные состояния своего малыша, умеет ли ему объяснить их, помочь пережить, справиться либо оберегает от любых печалей. Все это имеет прямое отношение к эмоциональному развитию ребенка. Мать, не способная вынести малейшее страдание ребенка, лишает малыша полезного огорчения, шанса научиться погоревать, не бояться своих отрицательных эмоций.</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214291"/>
            <a:ext cx="8643999" cy="6357981"/>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1857358" y="2000241"/>
            <a:ext cx="6929487" cy="4431983"/>
          </a:xfrm>
          <a:prstGeom prst="rect">
            <a:avLst/>
          </a:prstGeom>
        </p:spPr>
        <p:txBody>
          <a:bodyPr wrap="square">
            <a:spAutoFit/>
          </a:bodyPr>
          <a:lstStyle/>
          <a:p>
            <a:r>
              <a:rPr lang="ru-RU" sz="2000" b="1" dirty="0">
                <a:solidFill>
                  <a:srgbClr val="7030A0"/>
                </a:solidFill>
                <a:latin typeface="Times New Roman" pitchFamily="18" charset="0"/>
                <a:cs typeface="Times New Roman" pitchFamily="18" charset="0"/>
              </a:rPr>
              <a:t>Развивая эмоциональную сферу своего ребенка, родителям необходимо учитывать следующие моменты.</a:t>
            </a:r>
            <a:endParaRPr lang="en-US" sz="2000" b="1" dirty="0">
              <a:solidFill>
                <a:srgbClr val="7030A0"/>
              </a:solidFill>
              <a:latin typeface="Times New Roman" pitchFamily="18" charset="0"/>
              <a:cs typeface="Times New Roman" pitchFamily="18" charset="0"/>
            </a:endParaRPr>
          </a:p>
          <a:p>
            <a:endParaRPr lang="ru-RU" dirty="0">
              <a:solidFill>
                <a:srgbClr val="7030A0"/>
              </a:solidFill>
              <a:latin typeface="Times New Roman" pitchFamily="18" charset="0"/>
              <a:cs typeface="Times New Roman" pitchFamily="18" charset="0"/>
            </a:endParaRPr>
          </a:p>
          <a:p>
            <a:r>
              <a:rPr lang="ru-RU" sz="1600" dirty="0">
                <a:solidFill>
                  <a:srgbClr val="7030A0"/>
                </a:solidFill>
                <a:latin typeface="Times New Roman" pitchFamily="18" charset="0"/>
                <a:cs typeface="Times New Roman" pitchFamily="18" charset="0"/>
              </a:rPr>
              <a:t>• Обогащайте активный словарь ребенка словами, обозначающие эмоциональные состояния. Помогут вам в этом герои сказок и мультфильмов. Беседуйте о том, какие эмоции испытывают герои в той или иной момент, как меняется их настроение и почему.</a:t>
            </a:r>
          </a:p>
          <a:p>
            <a:r>
              <a:rPr lang="ru-RU" sz="1600" dirty="0">
                <a:solidFill>
                  <a:srgbClr val="7030A0"/>
                </a:solidFill>
                <a:latin typeface="Times New Roman" pitchFamily="18" charset="0"/>
                <a:cs typeface="Times New Roman" pitchFamily="18" charset="0"/>
              </a:rPr>
              <a:t>• Называя эмоциональное состояние, точно определяйте его словесно: «радость», «удивление», «грусть» и т. д. запомните сами и объясните ребенку: чувства не делятся на «хорошие» и «плохие». Злость иногда помогает вскрыть недовольство чужим поведением или собраться и справиться с тем, что давно не получалось. Страх не дает забывать о правилах безопасности и поэтому позволяет быть осторожным.</a:t>
            </a:r>
          </a:p>
          <a:p>
            <a:r>
              <a:rPr lang="ru-RU" sz="1600" dirty="0">
                <a:solidFill>
                  <a:srgbClr val="7030A0"/>
                </a:solidFill>
                <a:latin typeface="Times New Roman" pitchFamily="18" charset="0"/>
                <a:cs typeface="Times New Roman" pitchFamily="18" charset="0"/>
              </a:rPr>
              <a:t>• Научите ребенка разделять чувства и поступки: нет плохих чувств, есть плохие поступки: «Владик рассердился на тебя, ударил. Он поступил нехорошо. Он не нашел подходящих слов, чтобы выразить свое недовольство».</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214291"/>
            <a:ext cx="8643999" cy="6357981"/>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1928795" y="1928804"/>
            <a:ext cx="6572296" cy="4524315"/>
          </a:xfrm>
          <a:prstGeom prst="rect">
            <a:avLst/>
          </a:prstGeom>
        </p:spPr>
        <p:txBody>
          <a:bodyPr wrap="square">
            <a:spAutoFit/>
          </a:bodyPr>
          <a:lstStyle/>
          <a:p>
            <a:r>
              <a:rPr lang="ru-RU" sz="1600" dirty="0">
                <a:solidFill>
                  <a:srgbClr val="7030A0"/>
                </a:solidFill>
                <a:latin typeface="Times New Roman" pitchFamily="18" charset="0"/>
                <a:cs typeface="Times New Roman" pitchFamily="18" charset="0"/>
              </a:rPr>
              <a:t>• С уважением отнеситесь к чувствам малыша: он, как и взрослые, имеет право испытывать страх, гнев, грусть. Не призывайте его отказаться, например, от проявления гнева: «Не смей грубить мне! ». Лучше помогите ему понять свое состояние: «Я понимаю, ты сердишься на меня из-за того, что я занималась с твоим маленьким братом».</a:t>
            </a:r>
          </a:p>
          <a:p>
            <a:endParaRPr lang="en-US" sz="1600" dirty="0">
              <a:solidFill>
                <a:srgbClr val="7030A0"/>
              </a:solidFill>
              <a:latin typeface="Times New Roman" pitchFamily="18" charset="0"/>
              <a:cs typeface="Times New Roman" pitchFamily="18" charset="0"/>
            </a:endParaRPr>
          </a:p>
          <a:p>
            <a:r>
              <a:rPr lang="ru-RU" sz="1600" dirty="0">
                <a:solidFill>
                  <a:srgbClr val="7030A0"/>
                </a:solidFill>
                <a:latin typeface="Times New Roman" pitchFamily="18" charset="0"/>
                <a:cs typeface="Times New Roman" pitchFamily="18" charset="0"/>
              </a:rPr>
              <a:t>В этой работе необходимо быть последовательным и помнить, что одни ситуации разрешаются быстро, а другие требуют времени и терпения. Главное - не терять из виду цель, которую вы ставите перед ребенком и перед собой, обязательно отмечая успехи ребенка.</a:t>
            </a:r>
          </a:p>
          <a:p>
            <a:r>
              <a:rPr lang="ru-RU" sz="1600" dirty="0">
                <a:solidFill>
                  <a:srgbClr val="7030A0"/>
                </a:solidFill>
                <a:latin typeface="Times New Roman" pitchFamily="18" charset="0"/>
                <a:cs typeface="Times New Roman" pitchFamily="18" charset="0"/>
              </a:rPr>
              <a:t>С шести месяцев до трех лет ребенок выбирает линию поведения в жизни: будет это открытый, раскованный путь познания и доверия миру либо замкнутый, зажатый, если ребенок не получил от близкого взрослого поддержки, ласки, испугавшись при обследовании мира, или его взрослые ограничили. Детская безответственность есть необходимость. Однако родителей это обстоятельство часто выводит из себя. Но их задача – направлять ребенка в сторону развития ответственности, соразмерной возрасту, это требует терпения и ласки.</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214291"/>
            <a:ext cx="8643999" cy="6357981"/>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1857356" y="1928802"/>
            <a:ext cx="6786611" cy="4944193"/>
          </a:xfrm>
          <a:prstGeom prst="rect">
            <a:avLst/>
          </a:prstGeom>
        </p:spPr>
        <p:txBody>
          <a:bodyPr wrap="square">
            <a:spAutoFit/>
          </a:bodyPr>
          <a:lstStyle/>
          <a:p>
            <a:r>
              <a:rPr lang="ru-RU" sz="1600" dirty="0">
                <a:solidFill>
                  <a:srgbClr val="7030A0"/>
                </a:solidFill>
                <a:latin typeface="Times New Roman" pitchFamily="18" charset="0"/>
                <a:cs typeface="Times New Roman" pitchFamily="18" charset="0"/>
              </a:rPr>
              <a:t>Самостоятельное поведение ребенка не всегда удобно для взрослых. Однако несамостоятельное поведение оборачивается в дальнейшем зависимостью от множества обстоятельств, настроения окружения и своего собственного, ежедневной текучки. Несамостоятельный ребенок не умеет принимать помощь окружающих, если и принимает ее, то не с позиции сотрудничества, а как иждивенец. Самостоятельность – мера независимости человека. И от влияния природных сил, и от влияния требований мира социального, которому иногда тоже полезно противостоять. Работа по развитию эмоций поможет родителям понять мир переживаний ребенка, лучше узнать его состояние в различных ситуациях, понять, что именно его тревожит и радует. Это позволит (при необходимости) уделить особое внимание малышу, который испытывает эмоциональный дискомфорт, помочь преодолеть и исправить отрицательные черты характера. Таким образом, окружающие ребенка взрослые смогут установить с ним доверительные отношения, а это в свою очередь сможет облегчить процесс воспитания и развития.</a:t>
            </a:r>
          </a:p>
          <a:p>
            <a:r>
              <a:rPr lang="ru-RU" sz="1600" dirty="0">
                <a:solidFill>
                  <a:srgbClr val="7030A0"/>
                </a:solidFill>
                <a:latin typeface="Times New Roman" pitchFamily="18" charset="0"/>
                <a:cs typeface="Times New Roman" pitchFamily="18" charset="0"/>
              </a:rPr>
              <a:t>Эмоциональный мир ребенка требует бережности и постоянного педагогического труда от родителей.</a:t>
            </a:r>
            <a:br>
              <a:rPr lang="ru-RU" dirty="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ile_007.jpg"/>
          <p:cNvPicPr>
            <a:picLocks noGrp="1" noChangeAspect="1"/>
          </p:cNvPicPr>
          <p:nvPr>
            <p:ph idx="1"/>
          </p:nvPr>
        </p:nvPicPr>
        <p:blipFill>
          <a:blip r:embed="rId2" cstate="print"/>
          <a:stretch>
            <a:fillRect/>
          </a:stretch>
        </p:blipFill>
        <p:spPr>
          <a:xfrm>
            <a:off x="214283" y="357142"/>
            <a:ext cx="8643999" cy="6215130"/>
          </a:xfrm>
          <a:ln>
            <a:solidFill>
              <a:srgbClr val="00B0F0"/>
            </a:solidFill>
          </a:ln>
          <a:effectLst>
            <a:glow rad="228600">
              <a:schemeClr val="accent5">
                <a:satMod val="175000"/>
                <a:alpha val="40000"/>
              </a:schemeClr>
            </a:glow>
          </a:effectLst>
        </p:spPr>
      </p:pic>
      <p:pic>
        <p:nvPicPr>
          <p:cNvPr id="3" name="Picture 2" descr="C:\Users\Алекс\Downloads\шаблоны для презетаций\презентация 4.png"/>
          <p:cNvPicPr>
            <a:picLocks noChangeAspect="1" noChangeArrowheads="1"/>
          </p:cNvPicPr>
          <p:nvPr/>
        </p:nvPicPr>
        <p:blipFill>
          <a:blip r:embed="rId3" cstate="print"/>
          <a:srcRect/>
          <a:stretch>
            <a:fillRect/>
          </a:stretch>
        </p:blipFill>
        <p:spPr bwMode="auto">
          <a:xfrm>
            <a:off x="214283" y="214292"/>
            <a:ext cx="4929191" cy="5454651"/>
          </a:xfrm>
          <a:prstGeom prst="rect">
            <a:avLst/>
          </a:prstGeom>
          <a:noFill/>
          <a:ln>
            <a:noFill/>
          </a:ln>
          <a:effectLst>
            <a:outerShdw blurRad="292100" dist="139700" dir="2700000" algn="tl" rotWithShape="0">
              <a:srgbClr val="333333">
                <a:alpha val="65000"/>
              </a:srgbClr>
            </a:outerShdw>
          </a:effectLst>
        </p:spPr>
      </p:pic>
      <p:sp>
        <p:nvSpPr>
          <p:cNvPr id="5" name="Прямоугольник 4"/>
          <p:cNvSpPr/>
          <p:nvPr/>
        </p:nvSpPr>
        <p:spPr>
          <a:xfrm>
            <a:off x="2214547" y="2000240"/>
            <a:ext cx="6000792" cy="3323987"/>
          </a:xfrm>
          <a:prstGeom prst="rect">
            <a:avLst/>
          </a:prstGeom>
        </p:spPr>
        <p:txBody>
          <a:bodyPr wrap="square">
            <a:spAutoFit/>
          </a:bodyPr>
          <a:lstStyle/>
          <a:p>
            <a:endParaRPr lang="en-US" sz="2400" dirty="0">
              <a:solidFill>
                <a:srgbClr val="7030A0"/>
              </a:solidFill>
              <a:latin typeface="Times New Roman" pitchFamily="18" charset="0"/>
              <a:cs typeface="Times New Roman" pitchFamily="18" charset="0"/>
            </a:endParaRPr>
          </a:p>
          <a:p>
            <a:r>
              <a:rPr lang="ru-RU" sz="2400" dirty="0">
                <a:solidFill>
                  <a:srgbClr val="7030A0"/>
                </a:solidFill>
                <a:latin typeface="Times New Roman" pitchFamily="18" charset="0"/>
                <a:cs typeface="Times New Roman" pitchFamily="18" charset="0"/>
              </a:rPr>
              <a:t>Рекомендации:</a:t>
            </a:r>
          </a:p>
          <a:p>
            <a:r>
              <a:rPr lang="ru-RU" dirty="0">
                <a:solidFill>
                  <a:srgbClr val="7030A0"/>
                </a:solidFill>
                <a:latin typeface="Times New Roman" pitchFamily="18" charset="0"/>
                <a:cs typeface="Times New Roman" pitchFamily="18" charset="0"/>
              </a:rPr>
              <a:t>1. В семье должен преобладать единый стиль воспитания.</a:t>
            </a:r>
          </a:p>
          <a:p>
            <a:r>
              <a:rPr lang="ru-RU" dirty="0">
                <a:solidFill>
                  <a:srgbClr val="7030A0"/>
                </a:solidFill>
                <a:latin typeface="Times New Roman" pitchFamily="18" charset="0"/>
                <a:cs typeface="Times New Roman" pitchFamily="18" charset="0"/>
              </a:rPr>
              <a:t>2. Необходимо попытаться понять своего ребенка, понять, что с ним происходит, что он чувствует, думает. Используйте технику речевого общения с ребенком «Я – сообщение».</a:t>
            </a:r>
          </a:p>
          <a:p>
            <a:r>
              <a:rPr lang="ru-RU" dirty="0">
                <a:solidFill>
                  <a:srgbClr val="7030A0"/>
                </a:solidFill>
                <a:latin typeface="Times New Roman" pitchFamily="18" charset="0"/>
                <a:cs typeface="Times New Roman" pitchFamily="18" charset="0"/>
              </a:rPr>
              <a:t>3. Родители должны быть более последовательными в требованиях. Эмоциональные дети нуждаются в двигательной физической активности.</a:t>
            </a:r>
          </a:p>
          <a:p>
            <a:r>
              <a:rPr lang="ru-RU" dirty="0">
                <a:solidFill>
                  <a:srgbClr val="7030A0"/>
                </a:solidFill>
                <a:latin typeface="Times New Roman" pitchFamily="18" charset="0"/>
                <a:cs typeface="Times New Roman" pitchFamily="18" charset="0"/>
              </a:rPr>
              <a:t>4. Необходимо обучать их расслаблению, релаксации.</a:t>
            </a: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767</Words>
  <Application>Microsoft Office PowerPoint</Application>
  <PresentationFormat>Экран (4:3)</PresentationFormat>
  <Paragraphs>22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Заголовок слайда</dc:title>
  <dc:creator>Алекс</dc:creator>
  <cp:lastModifiedBy>Татьяна Быкова</cp:lastModifiedBy>
  <cp:revision>15</cp:revision>
  <dcterms:created xsi:type="dcterms:W3CDTF">2012-05-18T13:41:25Z</dcterms:created>
  <dcterms:modified xsi:type="dcterms:W3CDTF">2022-03-30T23:54:01Z</dcterms:modified>
</cp:coreProperties>
</file>