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6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71800"/>
            <a:ext cx="5562600" cy="17526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Культура речи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5029200"/>
            <a:ext cx="8534400" cy="14478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Материал для учителей всех предметов  </a:t>
            </a:r>
            <a:r>
              <a:rPr lang="ru-RU" sz="2800" dirty="0" smtClean="0">
                <a:solidFill>
                  <a:srgbClr val="002060"/>
                </a:solidFill>
              </a:rPr>
              <a:t>подобран Е.Г. </a:t>
            </a:r>
            <a:r>
              <a:rPr lang="ru-RU" sz="2800" dirty="0" err="1" smtClean="0">
                <a:solidFill>
                  <a:srgbClr val="002060"/>
                </a:solidFill>
              </a:rPr>
              <a:t>Миловой</a:t>
            </a:r>
            <a:r>
              <a:rPr lang="ru-RU" sz="2800" dirty="0" smtClean="0">
                <a:solidFill>
                  <a:srgbClr val="002060"/>
                </a:solidFill>
              </a:rPr>
              <a:t>, учителем гимназии № 205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57199"/>
            <a:ext cx="3848100" cy="2411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User\Documents\Елена\личный архив\картинки\визитки\мудра...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57200" y="6096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Запомните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114800" y="1524000"/>
            <a:ext cx="4572000" cy="4525963"/>
          </a:xfrm>
          <a:ln w="19050">
            <a:solidFill>
              <a:srgbClr val="002060"/>
            </a:solidFill>
          </a:ln>
        </p:spPr>
        <p:txBody>
          <a:bodyPr/>
          <a:lstStyle/>
          <a:p>
            <a:pPr marL="144000" indent="0">
              <a:spcBef>
                <a:spcPts val="0"/>
              </a:spcBef>
              <a:buNone/>
            </a:pPr>
            <a:r>
              <a:rPr lang="ru-RU" sz="3200" b="1" dirty="0" err="1" smtClean="0">
                <a:solidFill>
                  <a:srgbClr val="002060"/>
                </a:solidFill>
              </a:rPr>
              <a:t>ВорожеЯ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– не </a:t>
            </a:r>
            <a:r>
              <a:rPr lang="ru-RU" sz="3200" dirty="0" err="1" smtClean="0">
                <a:solidFill>
                  <a:srgbClr val="002060"/>
                </a:solidFill>
              </a:rPr>
              <a:t>ворожЕя</a:t>
            </a:r>
            <a:r>
              <a:rPr lang="ru-RU" sz="3200" dirty="0" smtClean="0">
                <a:solidFill>
                  <a:srgbClr val="002060"/>
                </a:solidFill>
              </a:rPr>
              <a:t> ! </a:t>
            </a:r>
          </a:p>
          <a:p>
            <a:pPr marL="144000" indent="0">
              <a:spcBef>
                <a:spcPts val="0"/>
              </a:spcBef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14400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</a:rPr>
              <a:t>Вспомните «Русь»</a:t>
            </a:r>
          </a:p>
          <a:p>
            <a:pPr marL="144000" indent="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</a:rPr>
              <a:t>А. Блока:</a:t>
            </a:r>
            <a:r>
              <a:rPr lang="ru-RU" dirty="0" smtClean="0"/>
              <a:t> </a:t>
            </a:r>
          </a:p>
          <a:p>
            <a:pPr marL="144000" indent="0">
              <a:spcBef>
                <a:spcPts val="0"/>
              </a:spcBef>
              <a:buNone/>
            </a:pPr>
            <a:endParaRPr lang="ru-RU" dirty="0" smtClean="0"/>
          </a:p>
          <a:p>
            <a:pPr marL="144000" indent="0">
              <a:spcBef>
                <a:spcPts val="0"/>
              </a:spcBef>
              <a:buNone/>
            </a:pP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i="1" dirty="0" smtClean="0">
                <a:solidFill>
                  <a:srgbClr val="002060"/>
                </a:solidFill>
              </a:rPr>
              <a:t>Где ведун</a:t>
            </a:r>
            <a:r>
              <a:rPr lang="ru-RU" b="1" i="1" dirty="0" smtClean="0">
                <a:solidFill>
                  <a:srgbClr val="002060"/>
                </a:solidFill>
              </a:rPr>
              <a:t>ы</a:t>
            </a:r>
            <a:r>
              <a:rPr lang="ru-RU" i="1" dirty="0" smtClean="0">
                <a:solidFill>
                  <a:srgbClr val="002060"/>
                </a:solidFill>
              </a:rPr>
              <a:t> с </a:t>
            </a:r>
            <a:r>
              <a:rPr lang="ru-RU" b="1" i="1" dirty="0" err="1" smtClean="0">
                <a:solidFill>
                  <a:srgbClr val="002060"/>
                </a:solidFill>
              </a:rPr>
              <a:t>ворожеЯми</a:t>
            </a:r>
            <a:r>
              <a:rPr lang="ru-RU" i="1" dirty="0" smtClean="0">
                <a:solidFill>
                  <a:srgbClr val="002060"/>
                </a:solidFill>
              </a:rPr>
              <a:t/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Чаруют злаки на полях…»</a:t>
            </a:r>
          </a:p>
          <a:p>
            <a:pPr indent="0">
              <a:buNone/>
            </a:pPr>
            <a:endParaRPr lang="ru-RU" dirty="0" smtClean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ocuments\Елена\литература\Литература Серебряного века\2. Символизм\Блок\Портреты Блока\ПОЭ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429000" cy="3722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Запомните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28575"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 глаголах прошедшего времени единственного числа женского рода ударение обычно падает на </a:t>
            </a:r>
            <a:r>
              <a:rPr lang="ru-RU" b="1" dirty="0" smtClean="0">
                <a:solidFill>
                  <a:srgbClr val="002060"/>
                </a:solidFill>
              </a:rPr>
              <a:t>окончание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кроме </a:t>
            </a:r>
            <a:r>
              <a:rPr lang="ru-RU" b="1" dirty="0" err="1" smtClean="0">
                <a:solidFill>
                  <a:srgbClr val="002060"/>
                </a:solidFill>
              </a:rPr>
              <a:t>клАла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крАлась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послАла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lvl="0"/>
            <a:r>
              <a:rPr lang="ru-RU" dirty="0" err="1" smtClean="0">
                <a:solidFill>
                  <a:srgbClr val="002060"/>
                </a:solidFill>
              </a:rPr>
              <a:t>НачАть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нАчал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началА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нАчало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нАчали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</a:p>
          <a:p>
            <a:pPr lvl="0"/>
            <a:r>
              <a:rPr lang="ru-RU" dirty="0" err="1" smtClean="0">
                <a:solidFill>
                  <a:srgbClr val="002060"/>
                </a:solidFill>
              </a:rPr>
              <a:t>принЯть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прИнял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принялА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прИняли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зАнял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за­нялА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зАняло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зАняли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</a:p>
          <a:p>
            <a:pPr lvl="0"/>
            <a:r>
              <a:rPr lang="ru-RU" dirty="0" err="1" smtClean="0">
                <a:solidFill>
                  <a:srgbClr val="002060"/>
                </a:solidFill>
              </a:rPr>
              <a:t>прОжил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прожилА</a:t>
            </a:r>
            <a:r>
              <a:rPr lang="ru-RU" dirty="0" smtClean="0">
                <a:solidFill>
                  <a:srgbClr val="002060"/>
                </a:solidFill>
              </a:rPr>
              <a:t> — </a:t>
            </a:r>
            <a:r>
              <a:rPr lang="ru-RU" dirty="0" err="1" smtClean="0">
                <a:solidFill>
                  <a:srgbClr val="002060"/>
                </a:solidFill>
              </a:rPr>
              <a:t>прОжили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Д.С.Лихачев «Письма о добром и прекрасном»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8600" y="1600200"/>
            <a:ext cx="39624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 </a:t>
            </a:r>
            <a:r>
              <a:rPr lang="ru-RU" b="1" i="1" dirty="0" smtClean="0">
                <a:solidFill>
                  <a:srgbClr val="002060"/>
                </a:solidFill>
              </a:rPr>
              <a:t>«Наша речь — важнейшая часть не только нашего поведения, но и нашей личности, нашей души, ума, нашей способности не поддаваться влияниям среды, если она „затягивает“»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 (19-е письмо «Как говорить?») 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1676400"/>
            <a:ext cx="4572001" cy="4158397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Segoe Print" pitchFamily="2" charset="0"/>
              </a:rPr>
              <a:t>ДОРОГИЕ КОЛЛЕГИ! </a:t>
            </a:r>
            <a:endParaRPr lang="ru-RU" sz="3200" b="1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638800"/>
          </a:xfrm>
          <a:ln w="38100">
            <a:solidFill>
              <a:srgbClr val="FF0000"/>
            </a:solidFill>
          </a:ln>
        </p:spPr>
        <p:txBody>
          <a:bodyPr>
            <a:normAutofit fontScale="25000" lnSpcReduction="20000"/>
          </a:bodyPr>
          <a:lstStyle/>
          <a:p>
            <a:pPr indent="0">
              <a:buNone/>
            </a:pPr>
            <a:endParaRPr lang="ru-RU" dirty="0" smtClean="0"/>
          </a:p>
          <a:p>
            <a:pPr indent="457200">
              <a:lnSpc>
                <a:spcPct val="170000"/>
              </a:lnSpc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Не сочтите эту памятку за </a:t>
            </a:r>
            <a:r>
              <a:rPr lang="ru-RU" sz="6400" b="1" dirty="0" err="1" smtClean="0">
                <a:solidFill>
                  <a:srgbClr val="002060"/>
                </a:solidFill>
                <a:latin typeface="Segoe Print" pitchFamily="2" charset="0"/>
              </a:rPr>
              <a:t>менторство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 – все мы люди и иногда допускаем небрежность в повседневной речи. И это не стыдно -  мы ведь всю жизнь учимся и работаем над своими ошибками.  </a:t>
            </a:r>
          </a:p>
          <a:p>
            <a:pPr indent="457200">
              <a:lnSpc>
                <a:spcPct val="170000"/>
              </a:lnSpc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 Но наше слово обязательно отзовётся в речи наших учеников. Поэтому будем работать и над повышением культуры своей речи.   </a:t>
            </a:r>
          </a:p>
          <a:p>
            <a:pPr indent="457200">
              <a:lnSpc>
                <a:spcPct val="170000"/>
              </a:lnSpc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А в случае затруднений нас всегда выручат словари и справочники: орфографический, орфоэпический 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словари, 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словарь ударений, словарь грамматических трудностей и многие другие пособия. </a:t>
            </a:r>
          </a:p>
          <a:p>
            <a:pPr indent="457200">
              <a:lnSpc>
                <a:spcPct val="170000"/>
              </a:lnSpc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Всегда 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под рукой 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и </a:t>
            </a:r>
            <a:r>
              <a:rPr lang="ru-RU" sz="6400" b="1" dirty="0" err="1" smtClean="0">
                <a:solidFill>
                  <a:srgbClr val="002060"/>
                </a:solidFill>
                <a:latin typeface="Segoe Print" pitchFamily="2" charset="0"/>
              </a:rPr>
              <a:t>онлайн-ресурсы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: порталы </a:t>
            </a:r>
            <a:r>
              <a:rPr lang="ru-RU" sz="6400" b="1" dirty="0" err="1" smtClean="0">
                <a:solidFill>
                  <a:srgbClr val="002060"/>
                </a:solidFill>
                <a:latin typeface="Segoe Print" pitchFamily="2" charset="0"/>
              </a:rPr>
              <a:t>Грамота.ру</a:t>
            </a:r>
            <a:r>
              <a:rPr lang="ru-RU" sz="6400" b="1" smtClean="0">
                <a:solidFill>
                  <a:srgbClr val="002060"/>
                </a:solidFill>
                <a:latin typeface="Segoe Print" pitchFamily="2" charset="0"/>
              </a:rPr>
              <a:t> </a:t>
            </a:r>
            <a:r>
              <a:rPr lang="ru-RU" sz="6400" b="1" smtClean="0">
                <a:solidFill>
                  <a:srgbClr val="002060"/>
                </a:solidFill>
                <a:latin typeface="Segoe Print" pitchFamily="2" charset="0"/>
              </a:rPr>
              <a:t>и </a:t>
            </a:r>
            <a:r>
              <a:rPr lang="ru-RU" sz="6400" b="1" dirty="0" err="1" smtClean="0">
                <a:solidFill>
                  <a:srgbClr val="002060"/>
                </a:solidFill>
                <a:latin typeface="Segoe Print" pitchFamily="2" charset="0"/>
              </a:rPr>
              <a:t>gramma.ru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, </a:t>
            </a:r>
            <a:r>
              <a:rPr lang="ru-RU" sz="6400" b="1" dirty="0" err="1" smtClean="0">
                <a:solidFill>
                  <a:srgbClr val="002060"/>
                </a:solidFill>
                <a:latin typeface="Segoe Print" pitchFamily="2" charset="0"/>
              </a:rPr>
              <a:t>Яндекс.Словари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, сайт </a:t>
            </a:r>
            <a:r>
              <a:rPr lang="ru-RU" sz="6400" b="1" dirty="0" err="1" smtClean="0">
                <a:solidFill>
                  <a:srgbClr val="002060"/>
                </a:solidFill>
                <a:latin typeface="Segoe Print" pitchFamily="2" charset="0"/>
              </a:rPr>
              <a:t>orfogrammka.ru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. – да и многие другие источники.</a:t>
            </a:r>
            <a:endParaRPr lang="ru-RU" sz="6400" b="1" dirty="0" smtClean="0">
              <a:solidFill>
                <a:srgbClr val="002060"/>
              </a:solidFill>
              <a:latin typeface="Segoe Print" pitchFamily="2" charset="0"/>
            </a:endParaRPr>
          </a:p>
          <a:p>
            <a:pPr indent="457200" algn="ctr">
              <a:lnSpc>
                <a:spcPct val="170000"/>
              </a:lnSpc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Давайте говорить правильно!</a:t>
            </a:r>
          </a:p>
          <a:p>
            <a:pPr indent="457200" algn="ctr">
              <a:lnSpc>
                <a:spcPct val="170000"/>
              </a:lnSpc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С глубоким уважением – автор </a:t>
            </a: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Е.Г. Милова</a:t>
            </a:r>
            <a:endParaRPr lang="ru-RU" sz="6400" b="1" dirty="0" smtClean="0">
              <a:solidFill>
                <a:srgbClr val="002060"/>
              </a:solidFill>
              <a:latin typeface="Segoe Print" pitchFamily="2" charset="0"/>
            </a:endParaRPr>
          </a:p>
          <a:p>
            <a:pPr indent="457200">
              <a:lnSpc>
                <a:spcPct val="170000"/>
              </a:lnSpc>
              <a:buNone/>
            </a:pPr>
            <a:r>
              <a:rPr lang="ru-RU" sz="6400" b="1" dirty="0" smtClean="0">
                <a:solidFill>
                  <a:srgbClr val="002060"/>
                </a:solidFill>
                <a:latin typeface="Segoe Print" pitchFamily="2" charset="0"/>
              </a:rPr>
              <a:t> </a:t>
            </a:r>
          </a:p>
          <a:p>
            <a:endParaRPr lang="ru-RU" sz="6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610600" cy="5105400"/>
          </a:xfrm>
        </p:spPr>
        <p:txBody>
          <a:bodyPr>
            <a:normAutofit/>
          </a:bodyPr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Cura</a:t>
            </a:r>
            <a:r>
              <a:rPr lang="ru-RU" i="1" dirty="0" smtClean="0">
                <a:solidFill>
                  <a:srgbClr val="FF0000"/>
                </a:solidFill>
              </a:rPr>
              <a:t> </a:t>
            </a:r>
            <a:r>
              <a:rPr lang="ru-RU" b="1" i="1" dirty="0" err="1" smtClean="0">
                <a:solidFill>
                  <a:srgbClr val="FF0000"/>
                </a:solidFill>
              </a:rPr>
              <a:t>te</a:t>
            </a:r>
            <a:r>
              <a:rPr lang="ru-RU" i="1" dirty="0" smtClean="0">
                <a:solidFill>
                  <a:srgbClr val="FF0000"/>
                </a:solidFill>
              </a:rPr>
              <a:t> </a:t>
            </a:r>
            <a:r>
              <a:rPr lang="ru-RU" b="1" i="1" dirty="0" err="1" smtClean="0">
                <a:solidFill>
                  <a:srgbClr val="FF0000"/>
                </a:solidFill>
              </a:rPr>
              <a:t>ipsum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i="1" dirty="0" smtClean="0">
                <a:solidFill>
                  <a:srgbClr val="002060"/>
                </a:solidFill>
              </a:rPr>
              <a:t>Исправить человечество нельзя, исправить себя – просто. </a:t>
            </a:r>
            <a:r>
              <a:rPr lang="ru-RU" b="1" i="1" dirty="0" smtClean="0">
                <a:solidFill>
                  <a:srgbClr val="002060"/>
                </a:solidFill>
              </a:rPr>
              <a:t>Поэтому нужно начинать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с себя»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Д.С.Лихачёв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5486400"/>
            <a:ext cx="8610600" cy="1143000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/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sz="7200" b="1" dirty="0" err="1" smtClean="0">
                <a:solidFill>
                  <a:srgbClr val="C00000"/>
                </a:solidFill>
              </a:rPr>
              <a:t>Cūra</a:t>
            </a:r>
            <a:r>
              <a:rPr lang="ru-RU" sz="7200" b="1" dirty="0" smtClean="0">
                <a:solidFill>
                  <a:srgbClr val="C00000"/>
                </a:solidFill>
              </a:rPr>
              <a:t> </a:t>
            </a:r>
            <a:r>
              <a:rPr lang="ru-RU" sz="7200" b="1" dirty="0" err="1" smtClean="0">
                <a:solidFill>
                  <a:srgbClr val="C00000"/>
                </a:solidFill>
              </a:rPr>
              <a:t>tē</a:t>
            </a:r>
            <a:r>
              <a:rPr lang="ru-RU" sz="7200" b="1" dirty="0" smtClean="0">
                <a:solidFill>
                  <a:srgbClr val="C00000"/>
                </a:solidFill>
              </a:rPr>
              <a:t> </a:t>
            </a:r>
            <a:r>
              <a:rPr lang="ru-RU" sz="7200" b="1" dirty="0" err="1" smtClean="0">
                <a:solidFill>
                  <a:srgbClr val="C00000"/>
                </a:solidFill>
              </a:rPr>
              <a:t>ipsum</a:t>
            </a:r>
            <a:r>
              <a:rPr lang="ru-RU" sz="7200" b="1" dirty="0" smtClean="0">
                <a:solidFill>
                  <a:srgbClr val="C00000"/>
                </a:solidFill>
              </a:rPr>
              <a:t> (с лат. — «исцели себя сам») — латинское крылатое выражение. Означает призыв обратить внимание на самого себя и собственные недостатки.</a:t>
            </a:r>
            <a:endParaRPr lang="ru-RU" sz="7200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Берегите наш язык, будьте грамотнее своих учеников! 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Объясняйте по возможности ученикам значение слов, правильно употребляя и произнося их.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Ошибочное (ненормативное) произношение реально существует в современной речи, не соответствуя литературной норме.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Увеличивайте словарный запас, внося в речь архаизмы и неологизмы, расширяя круг фразеологизмов, пословиц, поговорок и крылатых выражений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endParaRPr lang="ru-RU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002060"/>
                </a:solidFill>
              </a:rPr>
              <a:t>Правильно произносите слова и формы слов, ставьте точное  ударение, не забывайте о разнице звуков, о происхождении слов и грамматике.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  <a:ln w="38100"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При склонении иностранных имен собственных ударение обычно неподвижно: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Бальзак – </a:t>
            </a:r>
            <a:r>
              <a:rPr lang="ru-RU" b="1" i="1" dirty="0" err="1" smtClean="0">
                <a:solidFill>
                  <a:srgbClr val="002060"/>
                </a:solidFill>
              </a:rPr>
              <a:t>Бальзáка</a:t>
            </a:r>
            <a:r>
              <a:rPr lang="ru-RU" i="1" dirty="0" smtClean="0">
                <a:solidFill>
                  <a:srgbClr val="002060"/>
                </a:solidFill>
              </a:rPr>
              <a:t>, Нептун – </a:t>
            </a:r>
            <a:r>
              <a:rPr lang="ru-RU" b="1" i="1" dirty="0" err="1" smtClean="0">
                <a:solidFill>
                  <a:srgbClr val="002060"/>
                </a:solidFill>
              </a:rPr>
              <a:t>Нептýна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У </a:t>
            </a:r>
            <a:r>
              <a:rPr lang="ru-RU" b="1" i="1" dirty="0" smtClean="0">
                <a:solidFill>
                  <a:srgbClr val="002060"/>
                </a:solidFill>
              </a:rPr>
              <a:t>славянских фамилий на гласную могут быть варианты</a:t>
            </a:r>
            <a:r>
              <a:rPr lang="ru-RU" i="1" dirty="0" smtClean="0">
                <a:solidFill>
                  <a:srgbClr val="002060"/>
                </a:solidFill>
              </a:rPr>
              <a:t>, но обычно </a:t>
            </a:r>
            <a:r>
              <a:rPr lang="ru-RU" b="1" i="1" dirty="0" smtClean="0">
                <a:solidFill>
                  <a:srgbClr val="002060"/>
                </a:solidFill>
              </a:rPr>
              <a:t>мужские склоняются, а женские -  нет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  <a:ln w="38100"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lvl="0"/>
            <a:endParaRPr lang="ru-RU" b="1" i="1" dirty="0" smtClean="0">
              <a:solidFill>
                <a:srgbClr val="002060"/>
              </a:solidFill>
            </a:endParaRPr>
          </a:p>
          <a:p>
            <a:pPr lvl="0"/>
            <a:r>
              <a:rPr lang="ru-RU" b="1" i="1" dirty="0" smtClean="0">
                <a:solidFill>
                  <a:srgbClr val="002060"/>
                </a:solidFill>
              </a:rPr>
              <a:t>Женские</a:t>
            </a:r>
            <a:r>
              <a:rPr lang="ru-RU" i="1" dirty="0" smtClean="0">
                <a:solidFill>
                  <a:srgbClr val="002060"/>
                </a:solidFill>
              </a:rPr>
              <a:t> фамилии с согласными в конце слова </a:t>
            </a:r>
            <a:r>
              <a:rPr lang="ru-RU" b="1" i="1" dirty="0" smtClean="0">
                <a:solidFill>
                  <a:srgbClr val="002060"/>
                </a:solidFill>
              </a:rPr>
              <a:t>не склоняются</a:t>
            </a:r>
            <a:r>
              <a:rPr lang="ru-RU" i="1" dirty="0" smtClean="0">
                <a:solidFill>
                  <a:srgbClr val="002060"/>
                </a:solidFill>
              </a:rPr>
              <a:t>, </a:t>
            </a:r>
            <a:r>
              <a:rPr lang="ru-RU" b="1" i="1" dirty="0" smtClean="0">
                <a:solidFill>
                  <a:srgbClr val="002060"/>
                </a:solidFill>
              </a:rPr>
              <a:t>мужские склоняются</a:t>
            </a:r>
            <a:r>
              <a:rPr lang="ru-RU" i="1" dirty="0" smtClean="0">
                <a:solidFill>
                  <a:srgbClr val="002060"/>
                </a:solidFill>
              </a:rPr>
              <a:t>. </a:t>
            </a:r>
          </a:p>
          <a:p>
            <a:pPr lvl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Не склоняются </a:t>
            </a:r>
            <a:r>
              <a:rPr lang="ru-RU" i="1" dirty="0" smtClean="0">
                <a:solidFill>
                  <a:srgbClr val="002060"/>
                </a:solidFill>
              </a:rPr>
              <a:t>все фамилии на –</a:t>
            </a:r>
            <a:r>
              <a:rPr lang="ru-RU" i="1" dirty="0" err="1" smtClean="0">
                <a:solidFill>
                  <a:srgbClr val="002060"/>
                </a:solidFill>
              </a:rPr>
              <a:t>ко,-аго</a:t>
            </a:r>
            <a:r>
              <a:rPr lang="ru-RU" i="1" dirty="0" smtClean="0">
                <a:solidFill>
                  <a:srgbClr val="002060"/>
                </a:solidFill>
              </a:rPr>
              <a:t>, </a:t>
            </a:r>
          </a:p>
          <a:p>
            <a:pPr lvl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-</a:t>
            </a:r>
            <a:r>
              <a:rPr lang="ru-RU" i="1" dirty="0" err="1" smtClean="0">
                <a:solidFill>
                  <a:srgbClr val="002060"/>
                </a:solidFill>
              </a:rPr>
              <a:t>яго</a:t>
            </a:r>
            <a:r>
              <a:rPr lang="ru-RU" i="1" dirty="0" smtClean="0">
                <a:solidFill>
                  <a:srgbClr val="002060"/>
                </a:solidFill>
              </a:rPr>
              <a:t>, -</a:t>
            </a:r>
            <a:r>
              <a:rPr lang="ru-RU" i="1" dirty="0" err="1" smtClean="0">
                <a:solidFill>
                  <a:srgbClr val="002060"/>
                </a:solidFill>
              </a:rPr>
              <a:t>ых</a:t>
            </a:r>
            <a:r>
              <a:rPr lang="ru-RU" i="1" dirty="0" smtClean="0">
                <a:solidFill>
                  <a:srgbClr val="002060"/>
                </a:solidFill>
              </a:rPr>
              <a:t>, -их, -</a:t>
            </a:r>
            <a:r>
              <a:rPr lang="ru-RU" i="1" dirty="0" err="1" smtClean="0">
                <a:solidFill>
                  <a:srgbClr val="002060"/>
                </a:solidFill>
              </a:rPr>
              <a:t>ово</a:t>
            </a:r>
            <a:r>
              <a:rPr lang="ru-RU" i="1" dirty="0" smtClean="0">
                <a:solidFill>
                  <a:srgbClr val="002060"/>
                </a:solidFill>
              </a:rPr>
              <a:t>,</a:t>
            </a:r>
          </a:p>
          <a:p>
            <a:pPr lvl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 а также </a:t>
            </a:r>
            <a:r>
              <a:rPr lang="ru-RU" b="1" i="1" dirty="0" smtClean="0">
                <a:solidFill>
                  <a:srgbClr val="002060"/>
                </a:solidFill>
              </a:rPr>
              <a:t>иностранные на гласную</a:t>
            </a:r>
            <a:r>
              <a:rPr lang="ru-RU" i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ТАВТОЛОГИЯ</a:t>
            </a:r>
            <a:r>
              <a:rPr lang="ru-RU" b="1" dirty="0" smtClean="0">
                <a:solidFill>
                  <a:srgbClr val="002060"/>
                </a:solidFill>
              </a:rPr>
              <a:t> –</a:t>
            </a:r>
            <a:r>
              <a:rPr lang="ru-RU" dirty="0" smtClean="0">
                <a:solidFill>
                  <a:srgbClr val="002060"/>
                </a:solidFill>
              </a:rPr>
              <a:t> повторение (соседство) одних и тех же слов или слов, близких по смыслу.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525963"/>
          </a:xfrm>
          <a:ln w="38100"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Примеры речевых ошибок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 моя </a:t>
            </a:r>
            <a:r>
              <a:rPr lang="ru-RU" b="1" i="1" dirty="0" smtClean="0">
                <a:solidFill>
                  <a:srgbClr val="002060"/>
                </a:solidFill>
              </a:rPr>
              <a:t>автобиография</a:t>
            </a:r>
            <a:r>
              <a:rPr lang="ru-RU" b="1" i="1" dirty="0" smtClean="0">
                <a:solidFill>
                  <a:srgbClr val="FF0000"/>
                </a:solidFill>
              </a:rPr>
              <a:t>, первое </a:t>
            </a:r>
            <a:r>
              <a:rPr lang="ru-RU" b="1" i="1" dirty="0" smtClean="0">
                <a:solidFill>
                  <a:srgbClr val="002060"/>
                </a:solidFill>
              </a:rPr>
              <a:t>боевое крещение</a:t>
            </a:r>
            <a:r>
              <a:rPr lang="ru-RU" b="1" i="1" dirty="0" smtClean="0">
                <a:solidFill>
                  <a:srgbClr val="FF0000"/>
                </a:solidFill>
              </a:rPr>
              <a:t>, первый </a:t>
            </a:r>
            <a:r>
              <a:rPr lang="ru-RU" b="1" i="1" dirty="0" smtClean="0">
                <a:solidFill>
                  <a:srgbClr val="002060"/>
                </a:solidFill>
              </a:rPr>
              <a:t>дебют</a:t>
            </a:r>
            <a:r>
              <a:rPr lang="ru-RU" b="1" i="1" dirty="0" smtClean="0">
                <a:solidFill>
                  <a:srgbClr val="FF0000"/>
                </a:solidFill>
              </a:rPr>
              <a:t>, </a:t>
            </a:r>
            <a:r>
              <a:rPr lang="ru-RU" b="1" i="1" dirty="0" smtClean="0">
                <a:solidFill>
                  <a:srgbClr val="002060"/>
                </a:solidFill>
              </a:rPr>
              <a:t>проявил гуманность</a:t>
            </a:r>
            <a:r>
              <a:rPr lang="ru-RU" b="1" i="1" dirty="0" smtClean="0">
                <a:solidFill>
                  <a:srgbClr val="FF0000"/>
                </a:solidFill>
              </a:rPr>
              <a:t> и человечность</a:t>
            </a:r>
            <a:r>
              <a:rPr lang="ru-RU" b="1" dirty="0" smtClean="0">
                <a:solidFill>
                  <a:srgbClr val="FF0000"/>
                </a:solidFill>
              </a:rPr>
              <a:t>... </a:t>
            </a:r>
            <a:r>
              <a:rPr lang="ru-RU" b="1" i="1" dirty="0" smtClean="0">
                <a:solidFill>
                  <a:srgbClr val="002060"/>
                </a:solidFill>
              </a:rPr>
              <a:t>Конференция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состоялась в мае</a:t>
            </a:r>
            <a:r>
              <a:rPr lang="ru-RU" b="1" i="1" dirty="0" smtClean="0">
                <a:solidFill>
                  <a:srgbClr val="FF0000"/>
                </a:solidFill>
              </a:rPr>
              <a:t> месяце. </a:t>
            </a:r>
            <a:r>
              <a:rPr lang="ru-RU" b="1" i="1" dirty="0" smtClean="0">
                <a:solidFill>
                  <a:srgbClr val="002060"/>
                </a:solidFill>
              </a:rPr>
              <a:t>Текст содержит выдержки </a:t>
            </a:r>
            <a:r>
              <a:rPr lang="ru-RU" b="1" i="1" dirty="0" smtClean="0">
                <a:solidFill>
                  <a:srgbClr val="FF0000"/>
                </a:solidFill>
              </a:rPr>
              <a:t>и цитаты. </a:t>
            </a:r>
            <a:r>
              <a:rPr lang="ru-RU" b="1" i="1" dirty="0" smtClean="0">
                <a:solidFill>
                  <a:srgbClr val="002060"/>
                </a:solidFill>
              </a:rPr>
              <a:t>В проект внесены коррективы</a:t>
            </a:r>
            <a:r>
              <a:rPr lang="ru-RU" b="1" i="1" dirty="0" smtClean="0">
                <a:solidFill>
                  <a:srgbClr val="FF0000"/>
                </a:solidFill>
              </a:rPr>
              <a:t> и поправки. </a:t>
            </a:r>
            <a:r>
              <a:rPr lang="ru-RU" b="1" i="1" dirty="0" smtClean="0">
                <a:solidFill>
                  <a:srgbClr val="002060"/>
                </a:solidFill>
              </a:rPr>
              <a:t>В этот период </a:t>
            </a:r>
            <a:r>
              <a:rPr lang="ru-RU" b="1" i="1" dirty="0" smtClean="0">
                <a:solidFill>
                  <a:srgbClr val="FF0000"/>
                </a:solidFill>
              </a:rPr>
              <a:t>времени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В</a:t>
            </a:r>
            <a:r>
              <a:rPr lang="ru-RU" b="1" i="1" dirty="0" smtClean="0">
                <a:solidFill>
                  <a:srgbClr val="FF0000"/>
                </a:solidFill>
              </a:rPr>
              <a:t> своем </a:t>
            </a:r>
            <a:r>
              <a:rPr lang="ru-RU" b="1" i="1" dirty="0" smtClean="0">
                <a:solidFill>
                  <a:srgbClr val="002060"/>
                </a:solidFill>
              </a:rPr>
              <a:t>докладе</a:t>
            </a:r>
            <a:r>
              <a:rPr lang="ru-RU" b="1" i="1" dirty="0" smtClean="0">
                <a:solidFill>
                  <a:srgbClr val="FF0000"/>
                </a:solidFill>
              </a:rPr>
              <a:t>. </a:t>
            </a:r>
            <a:r>
              <a:rPr lang="ru-RU" b="1" i="1" dirty="0" smtClean="0">
                <a:solidFill>
                  <a:srgbClr val="002060"/>
                </a:solidFill>
              </a:rPr>
              <a:t>Взять под свою</a:t>
            </a:r>
            <a:r>
              <a:rPr lang="ru-RU" b="1" i="1" dirty="0" smtClean="0">
                <a:solidFill>
                  <a:srgbClr val="FF0000"/>
                </a:solidFill>
              </a:rPr>
              <a:t> личную</a:t>
            </a:r>
            <a:r>
              <a:rPr lang="ru-RU" b="1" i="1" dirty="0" smtClean="0">
                <a:solidFill>
                  <a:srgbClr val="002060"/>
                </a:solidFill>
              </a:rPr>
              <a:t> ответственность</a:t>
            </a:r>
            <a:r>
              <a:rPr lang="ru-RU" b="1" i="1" dirty="0" smtClean="0">
                <a:solidFill>
                  <a:srgbClr val="FF0000"/>
                </a:solidFill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УДАРЕНИЕ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В существительных множественного числа с окончанием Ы ударение падает </a:t>
            </a:r>
            <a:r>
              <a:rPr lang="ru-RU" b="1" dirty="0" smtClean="0">
                <a:solidFill>
                  <a:srgbClr val="002060"/>
                </a:solidFill>
              </a:rPr>
              <a:t>на корень: </a:t>
            </a:r>
            <a:r>
              <a:rPr lang="ru-RU" b="1" dirty="0" err="1" smtClean="0">
                <a:solidFill>
                  <a:srgbClr val="002060"/>
                </a:solidFill>
              </a:rPr>
              <a:t>аэропОрты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бАнты</a:t>
            </a:r>
            <a:r>
              <a:rPr lang="ru-RU" b="1" dirty="0" smtClean="0">
                <a:solidFill>
                  <a:srgbClr val="002060"/>
                </a:solidFill>
              </a:rPr>
              <a:t>, Иксы, </a:t>
            </a:r>
            <a:r>
              <a:rPr lang="ru-RU" b="1" dirty="0" err="1" smtClean="0">
                <a:solidFill>
                  <a:srgbClr val="002060"/>
                </a:solidFill>
              </a:rPr>
              <a:t>кОнусы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крАны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крЕмы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лЕкторы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мЕсяцы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тОрты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шАрфы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НЕДОПУСТИМЫ</a:t>
            </a:r>
            <a:r>
              <a:rPr lang="ru-RU" dirty="0" smtClean="0"/>
              <a:t>:</a:t>
            </a:r>
          </a:p>
          <a:p>
            <a:pPr lvl="0"/>
            <a:r>
              <a:rPr lang="ru-RU" b="1" i="1" dirty="0" smtClean="0"/>
              <a:t>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кремА</a:t>
            </a:r>
            <a:r>
              <a:rPr lang="ru-RU" i="1" strike="sngStrike" dirty="0" smtClean="0">
                <a:solidFill>
                  <a:srgbClr val="FF0000"/>
                </a:solidFill>
              </a:rPr>
              <a:t>,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тортА</a:t>
            </a:r>
            <a:r>
              <a:rPr lang="ru-RU" i="1" strike="sngStrike" dirty="0" smtClean="0">
                <a:solidFill>
                  <a:srgbClr val="FF0000"/>
                </a:solidFill>
              </a:rPr>
              <a:t>,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вклЮчено</a:t>
            </a:r>
            <a:r>
              <a:rPr lang="ru-RU" i="1" strike="sngStrike" dirty="0" smtClean="0">
                <a:solidFill>
                  <a:srgbClr val="FF0000"/>
                </a:solidFill>
              </a:rPr>
              <a:t>,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бантЫ</a:t>
            </a:r>
            <a:r>
              <a:rPr lang="ru-RU" i="1" strike="sngStrike" dirty="0" smtClean="0">
                <a:solidFill>
                  <a:srgbClr val="FF0000"/>
                </a:solidFill>
              </a:rPr>
              <a:t>,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тортЫ</a:t>
            </a:r>
            <a:r>
              <a:rPr lang="ru-RU" i="1" strike="sngStrike" dirty="0" smtClean="0">
                <a:solidFill>
                  <a:srgbClr val="FF0000"/>
                </a:solidFill>
              </a:rPr>
              <a:t>,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шарфЫ</a:t>
            </a:r>
            <a:r>
              <a:rPr lang="ru-RU" i="1" strike="sngStrike" dirty="0" smtClean="0">
                <a:solidFill>
                  <a:srgbClr val="FF0000"/>
                </a:solidFill>
              </a:rPr>
              <a:t>, 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закупОрить</a:t>
            </a:r>
            <a:r>
              <a:rPr lang="ru-RU" i="1" strike="sngStrike" dirty="0" smtClean="0">
                <a:solidFill>
                  <a:srgbClr val="FF0000"/>
                </a:solidFill>
              </a:rPr>
              <a:t>,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ходатАйствовать</a:t>
            </a:r>
            <a:r>
              <a:rPr lang="ru-RU" i="1" strike="sngStrike" dirty="0" smtClean="0">
                <a:solidFill>
                  <a:srgbClr val="FF0000"/>
                </a:solidFill>
              </a:rPr>
              <a:t>,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обеспечЕние</a:t>
            </a:r>
            <a:r>
              <a:rPr lang="ru-RU" i="1" strike="sngStrike" dirty="0" smtClean="0">
                <a:solidFill>
                  <a:srgbClr val="FF0000"/>
                </a:solidFill>
              </a:rPr>
              <a:t>,  </a:t>
            </a:r>
            <a:r>
              <a:rPr lang="ru-RU" i="1" strike="sngStrike" dirty="0" err="1" smtClean="0">
                <a:solidFill>
                  <a:srgbClr val="FF0000"/>
                </a:solidFill>
              </a:rPr>
              <a:t>жАлюзи</a:t>
            </a:r>
            <a:r>
              <a:rPr lang="ru-RU" i="1" strike="sngStrike" dirty="0" smtClean="0">
                <a:solidFill>
                  <a:srgbClr val="FF0000"/>
                </a:solidFill>
              </a:rPr>
              <a:t>    и др.</a:t>
            </a:r>
            <a:endParaRPr lang="ru-RU" strike="sngStrike" dirty="0" smtClean="0">
              <a:solidFill>
                <a:srgbClr val="FF000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Слово </a:t>
            </a:r>
            <a:r>
              <a:rPr lang="ru-RU" b="1" dirty="0" err="1" smtClean="0">
                <a:solidFill>
                  <a:srgbClr val="002060"/>
                </a:solidFill>
              </a:rPr>
              <a:t>жалюзИ</a:t>
            </a:r>
            <a:r>
              <a:rPr lang="ru-RU" dirty="0" smtClean="0">
                <a:solidFill>
                  <a:srgbClr val="002060"/>
                </a:solidFill>
              </a:rPr>
              <a:t> французское, а во французских словах ударение падает на последний слог.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УДАРЕНИЕ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 глаголах и глагольных формах ударение обычно ставится на суффикс или окончание, 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ВключИть</a:t>
            </a:r>
            <a:r>
              <a:rPr lang="ru-RU" b="1" dirty="0" smtClean="0">
                <a:solidFill>
                  <a:srgbClr val="002060"/>
                </a:solidFill>
              </a:rPr>
              <a:t>  - </a:t>
            </a:r>
            <a:r>
              <a:rPr lang="ru-RU" b="1" dirty="0" err="1" smtClean="0">
                <a:solidFill>
                  <a:srgbClr val="002060"/>
                </a:solidFill>
              </a:rPr>
              <a:t>включИл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</a:rPr>
              <a:t>включИт</a:t>
            </a:r>
            <a:r>
              <a:rPr lang="ru-RU" b="1" dirty="0" smtClean="0">
                <a:solidFill>
                  <a:srgbClr val="002060"/>
                </a:solidFill>
              </a:rPr>
              <a:t> – </a:t>
            </a:r>
            <a:r>
              <a:rPr lang="ru-RU" b="1" dirty="0" err="1" smtClean="0">
                <a:solidFill>
                  <a:srgbClr val="002060"/>
                </a:solidFill>
              </a:rPr>
              <a:t>включЁнный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ВключИм</a:t>
            </a:r>
            <a:r>
              <a:rPr lang="ru-RU" b="1" dirty="0" smtClean="0">
                <a:solidFill>
                  <a:srgbClr val="002060"/>
                </a:solidFill>
              </a:rPr>
              <a:t> – </a:t>
            </a:r>
            <a:r>
              <a:rPr lang="ru-RU" b="1" dirty="0" err="1" smtClean="0">
                <a:solidFill>
                  <a:srgbClr val="002060"/>
                </a:solidFill>
              </a:rPr>
              <a:t>отключИм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ОсуждЁнный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возбуждЁнный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новорождЁнный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незаконнорождЁнный</a:t>
            </a:r>
            <a:r>
              <a:rPr lang="ru-RU" b="1" dirty="0" smtClean="0">
                <a:solidFill>
                  <a:srgbClr val="002060"/>
                </a:solidFill>
              </a:rPr>
              <a:t>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Запомните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 w="38100"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</a:rPr>
              <a:t>В словах </a:t>
            </a:r>
            <a:r>
              <a:rPr lang="ru-RU" sz="3000" b="1" dirty="0" err="1" smtClean="0">
                <a:solidFill>
                  <a:srgbClr val="002060"/>
                </a:solidFill>
              </a:rPr>
              <a:t>баловАть</a:t>
            </a:r>
            <a:r>
              <a:rPr lang="ru-RU" sz="3000" b="1" dirty="0" smtClean="0">
                <a:solidFill>
                  <a:srgbClr val="002060"/>
                </a:solidFill>
              </a:rPr>
              <a:t>, </a:t>
            </a:r>
            <a:r>
              <a:rPr lang="ru-RU" sz="3000" b="1" dirty="0" err="1" smtClean="0">
                <a:solidFill>
                  <a:srgbClr val="002060"/>
                </a:solidFill>
              </a:rPr>
              <a:t>балОванный</a:t>
            </a:r>
            <a:r>
              <a:rPr lang="ru-RU" sz="3000" b="1" dirty="0" smtClean="0">
                <a:solidFill>
                  <a:srgbClr val="002060"/>
                </a:solidFill>
              </a:rPr>
              <a:t>, </a:t>
            </a:r>
            <a:r>
              <a:rPr lang="ru-RU" sz="3000" b="1" dirty="0" err="1" smtClean="0">
                <a:solidFill>
                  <a:srgbClr val="002060"/>
                </a:solidFill>
              </a:rPr>
              <a:t>балУясь</a:t>
            </a:r>
            <a:r>
              <a:rPr lang="ru-RU" sz="3000" dirty="0" smtClean="0">
                <a:solidFill>
                  <a:srgbClr val="002060"/>
                </a:solidFill>
              </a:rPr>
              <a:t> на </a:t>
            </a:r>
            <a:r>
              <a:rPr lang="ru-RU" sz="3000" b="1" dirty="0" smtClean="0">
                <a:solidFill>
                  <a:srgbClr val="002060"/>
                </a:solidFill>
              </a:rPr>
              <a:t>БА</a:t>
            </a:r>
            <a:r>
              <a:rPr lang="ru-RU" sz="3000" dirty="0" smtClean="0">
                <a:solidFill>
                  <a:srgbClr val="002060"/>
                </a:solidFill>
              </a:rPr>
              <a:t> </a:t>
            </a:r>
            <a:r>
              <a:rPr lang="ru-RU" sz="3000" b="1" dirty="0" smtClean="0">
                <a:solidFill>
                  <a:srgbClr val="002060"/>
                </a:solidFill>
              </a:rPr>
              <a:t>ударение </a:t>
            </a:r>
            <a:r>
              <a:rPr lang="ru-RU" sz="3000" b="1" dirty="0" smtClean="0">
                <a:solidFill>
                  <a:srgbClr val="FF0000"/>
                </a:solidFill>
              </a:rPr>
              <a:t>не падает.</a:t>
            </a:r>
            <a:endParaRPr lang="ru-RU" sz="3000" dirty="0" smtClean="0">
              <a:solidFill>
                <a:srgbClr val="FF0000"/>
              </a:solidFill>
            </a:endParaRPr>
          </a:p>
          <a:p>
            <a:pPr lvl="0"/>
            <a:r>
              <a:rPr lang="ru-RU" sz="3200" dirty="0" smtClean="0">
                <a:solidFill>
                  <a:srgbClr val="002060"/>
                </a:solidFill>
              </a:rPr>
              <a:t>В словах </a:t>
            </a:r>
            <a:r>
              <a:rPr lang="ru-RU" sz="3200" b="1" dirty="0" err="1" smtClean="0">
                <a:solidFill>
                  <a:srgbClr val="002060"/>
                </a:solidFill>
              </a:rPr>
              <a:t>зАгнутый</a:t>
            </a:r>
            <a:r>
              <a:rPr lang="ru-RU" sz="3200" b="1" dirty="0" smtClean="0">
                <a:solidFill>
                  <a:srgbClr val="002060"/>
                </a:solidFill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</a:rPr>
              <a:t>сОгнутый</a:t>
            </a:r>
            <a:r>
              <a:rPr lang="ru-RU" sz="3200" b="1" dirty="0" smtClean="0">
                <a:solidFill>
                  <a:srgbClr val="002060"/>
                </a:solidFill>
              </a:rPr>
              <a:t>, </a:t>
            </a:r>
            <a:r>
              <a:rPr lang="ru-RU" sz="3200" b="1" dirty="0" err="1" smtClean="0">
                <a:solidFill>
                  <a:srgbClr val="002060"/>
                </a:solidFill>
              </a:rPr>
              <a:t>отОгнутый</a:t>
            </a:r>
            <a:r>
              <a:rPr lang="ru-RU" sz="3200" dirty="0" smtClean="0">
                <a:solidFill>
                  <a:srgbClr val="002060"/>
                </a:solidFill>
              </a:rPr>
              <a:t> ударная приставка.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 w="38100">
            <a:solidFill>
              <a:srgbClr val="C00000"/>
            </a:solidFill>
          </a:ln>
        </p:spPr>
        <p:txBody>
          <a:bodyPr>
            <a:normAutofit lnSpcReduction="10000"/>
          </a:bodyPr>
          <a:lstStyle/>
          <a:p>
            <a:pPr lvl="0"/>
            <a:r>
              <a:rPr lang="ru-RU" sz="3600" dirty="0" smtClean="0">
                <a:solidFill>
                  <a:srgbClr val="002060"/>
                </a:solidFill>
              </a:rPr>
              <a:t>В словах </a:t>
            </a:r>
            <a:r>
              <a:rPr lang="ru-RU" sz="3600" b="1" dirty="0" err="1" smtClean="0">
                <a:solidFill>
                  <a:srgbClr val="002060"/>
                </a:solidFill>
              </a:rPr>
              <a:t>дОнизу</a:t>
            </a:r>
            <a:r>
              <a:rPr lang="ru-RU" sz="3600" b="1" dirty="0" smtClean="0">
                <a:solidFill>
                  <a:srgbClr val="002060"/>
                </a:solidFill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</a:rPr>
              <a:t>дОверху</a:t>
            </a:r>
            <a:r>
              <a:rPr lang="ru-RU" sz="3600" b="1" dirty="0" smtClean="0">
                <a:solidFill>
                  <a:srgbClr val="002060"/>
                </a:solidFill>
              </a:rPr>
              <a:t>, </a:t>
            </a:r>
            <a:r>
              <a:rPr lang="ru-RU" sz="3600" b="1" dirty="0" err="1" smtClean="0">
                <a:solidFill>
                  <a:srgbClr val="002060"/>
                </a:solidFill>
              </a:rPr>
              <a:t>дОсуха</a:t>
            </a:r>
            <a:r>
              <a:rPr lang="ru-RU" sz="3600" dirty="0" smtClean="0">
                <a:solidFill>
                  <a:srgbClr val="002060"/>
                </a:solidFill>
              </a:rPr>
              <a:t> ударение падает на приставку, на начало слова, а в слове </a:t>
            </a:r>
            <a:r>
              <a:rPr lang="ru-RU" sz="3600" b="1" dirty="0" err="1" smtClean="0">
                <a:solidFill>
                  <a:srgbClr val="002060"/>
                </a:solidFill>
              </a:rPr>
              <a:t>донЕльзя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– на середину.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Запомните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381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БаловАться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брыкАться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втОрить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кАшлянуть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облегчИть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ободрИть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освЕдомиться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пЕрвенствовать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принУдить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пособИть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похИтить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сервировАть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увЕдомить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усугубИть</a:t>
            </a:r>
            <a:r>
              <a:rPr lang="ru-RU" b="1" dirty="0" smtClean="0">
                <a:solidFill>
                  <a:srgbClr val="002060"/>
                </a:solidFill>
              </a:rPr>
              <a:t>, , </a:t>
            </a:r>
            <a:r>
              <a:rPr lang="ru-RU" b="1" dirty="0" err="1" smtClean="0">
                <a:solidFill>
                  <a:srgbClr val="002060"/>
                </a:solidFill>
              </a:rPr>
              <a:t>ходАтайствовать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закУпорить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откУпорить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чЕрпать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исчЕрпать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щЁлкать</a:t>
            </a:r>
            <a:r>
              <a:rPr lang="ru-RU" b="1" dirty="0" smtClean="0">
                <a:solidFill>
                  <a:srgbClr val="002060"/>
                </a:solidFill>
              </a:rPr>
              <a:t>,  </a:t>
            </a:r>
            <a:r>
              <a:rPr lang="ru-RU" b="1" dirty="0" err="1" smtClean="0">
                <a:solidFill>
                  <a:srgbClr val="002060"/>
                </a:solidFill>
              </a:rPr>
              <a:t>опОшлить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освЕдомиться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649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Культура речи</vt:lpstr>
      <vt:lpstr>Cura te ipsum  «Исправить человечество нельзя, исправить себя – просто. Поэтому нужно начинать  с себя»  Д.С.Лихачёв</vt:lpstr>
      <vt:lpstr> Берегите наш язык, будьте грамотнее своих учеников!  </vt:lpstr>
      <vt:lpstr> Правильно произносите слова и формы слов, ставьте точное  ударение, не забывайте о разнице звуков, о происхождении слов и грамматике. </vt:lpstr>
      <vt:lpstr>ТАВТОЛОГИЯ – повторение (соседство) одних и тех же слов или слов, близких по смыслу.</vt:lpstr>
      <vt:lpstr>УДАРЕНИЕ </vt:lpstr>
      <vt:lpstr>УДАРЕНИЕ </vt:lpstr>
      <vt:lpstr>Запомните</vt:lpstr>
      <vt:lpstr>Запомните</vt:lpstr>
      <vt:lpstr>Запомните</vt:lpstr>
      <vt:lpstr>Запомните</vt:lpstr>
      <vt:lpstr>Д.С.Лихачев «Письма о добром и прекрасном»</vt:lpstr>
      <vt:lpstr>ДОРОГИЕ КОЛЛЕГИ!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2022-02-10T12:48:53Z</dcterms:created>
  <dcterms:modified xsi:type="dcterms:W3CDTF">2022-02-16T10:07:36Z</dcterms:modified>
</cp:coreProperties>
</file>