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7" r:id="rId9"/>
    <p:sldId id="268" r:id="rId10"/>
    <p:sldId id="265" r:id="rId11"/>
    <p:sldId id="269" r:id="rId12"/>
    <p:sldId id="25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4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tableStyles" Target="tableStyles.xml" /><Relationship Id="rId2" Type="http://schemas.openxmlformats.org/officeDocument/2006/relationships/slide" Target="slides/slide1.xml" /><Relationship Id="rId16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viewProps" Target="viewProp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224B9-C7E6-4CCB-A0AF-58AAA45D78B7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B7A5F-F72C-4C5A-8715-C01F357DABA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224B9-C7E6-4CCB-A0AF-58AAA45D78B7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B7A5F-F72C-4C5A-8715-C01F357DAB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224B9-C7E6-4CCB-A0AF-58AAA45D78B7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B7A5F-F72C-4C5A-8715-C01F357DAB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224B9-C7E6-4CCB-A0AF-58AAA45D78B7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B7A5F-F72C-4C5A-8715-C01F357DAB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224B9-C7E6-4CCB-A0AF-58AAA45D78B7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B7A5F-F72C-4C5A-8715-C01F357DABA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224B9-C7E6-4CCB-A0AF-58AAA45D78B7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B7A5F-F72C-4C5A-8715-C01F357DAB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224B9-C7E6-4CCB-A0AF-58AAA45D78B7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B7A5F-F72C-4C5A-8715-C01F357DABAA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224B9-C7E6-4CCB-A0AF-58AAA45D78B7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B7A5F-F72C-4C5A-8715-C01F357DAB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224B9-C7E6-4CCB-A0AF-58AAA45D78B7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B7A5F-F72C-4C5A-8715-C01F357DAB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224B9-C7E6-4CCB-A0AF-58AAA45D78B7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B7A5F-F72C-4C5A-8715-C01F357DABAA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224B9-C7E6-4CCB-A0AF-58AAA45D78B7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B7A5F-F72C-4C5A-8715-C01F357DAB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66224B9-C7E6-4CCB-A0AF-58AAA45D78B7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594B7A5F-F72C-4C5A-8715-C01F357DABA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7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7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73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766219"/>
            <a:ext cx="2923803" cy="4104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21738"/>
            <a:ext cx="8928992" cy="398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effectLst/>
                <a:latin typeface="Tempus Sans ITC" pitchFamily="82" charset="0"/>
                <a:ea typeface="Calibri"/>
                <a:cs typeface="Times New Roman" pitchFamily="18" charset="0"/>
              </a:rPr>
              <a:t>XXV </a:t>
            </a:r>
            <a:r>
              <a:rPr lang="ru-RU" sz="20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городская научно-практическая конференция</a:t>
            </a:r>
            <a:r>
              <a:rPr lang="en-US" sz="20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0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«Шаг в будущее»</a:t>
            </a:r>
          </a:p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</a:pPr>
            <a:r>
              <a:rPr lang="ru-RU" sz="2000" dirty="0">
                <a:effectLst/>
                <a:latin typeface="Times New Roman"/>
                <a:ea typeface="Calibri"/>
                <a:cs typeface="Times New Roman"/>
              </a:rPr>
              <a:t>Муниципальное бюджетное общеобразовательное учреждение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  <a:p>
            <a:pPr algn="ctr"/>
            <a:r>
              <a:rPr lang="ru-RU" sz="20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«Гимназия № 9 г. Кызыла»</a:t>
            </a:r>
          </a:p>
          <a:p>
            <a:pPr indent="540385" algn="ctr"/>
            <a:endParaRPr lang="ru-RU" sz="2800" b="1" dirty="0">
              <a:effectLst/>
              <a:latin typeface="Times New Roman"/>
              <a:ea typeface="Times New Roman"/>
            </a:endParaRPr>
          </a:p>
          <a:p>
            <a:pPr indent="540385" algn="ctr"/>
            <a:r>
              <a:rPr lang="ru-RU" sz="2800" b="1" dirty="0">
                <a:effectLst/>
                <a:latin typeface="Times New Roman"/>
                <a:ea typeface="Times New Roman"/>
              </a:rPr>
              <a:t>Исследовательская работа</a:t>
            </a:r>
            <a:endParaRPr lang="ru-RU" sz="2800" dirty="0">
              <a:effectLst/>
              <a:latin typeface="Times New Roman"/>
              <a:ea typeface="Times New Roman"/>
            </a:endParaRPr>
          </a:p>
          <a:p>
            <a:pPr indent="540385" algn="ctr"/>
            <a:r>
              <a:rPr lang="ru-RU" sz="2800" b="1" dirty="0">
                <a:effectLst/>
                <a:latin typeface="Times New Roman"/>
                <a:ea typeface="Times New Roman"/>
              </a:rPr>
              <a:t> по литературе:</a:t>
            </a:r>
            <a:endParaRPr lang="ru-RU" sz="2800" dirty="0">
              <a:effectLst/>
              <a:latin typeface="Times New Roman"/>
              <a:ea typeface="Times New Roman"/>
            </a:endParaRPr>
          </a:p>
          <a:p>
            <a:pPr algn="ctr"/>
            <a:r>
              <a:rPr lang="ru-RU" sz="2800" b="1" dirty="0">
                <a:effectLst/>
                <a:latin typeface="Times New Roman"/>
                <a:ea typeface="Calibri"/>
                <a:cs typeface="Times New Roman"/>
              </a:rPr>
              <a:t>«ТЕМА "ПОТЕРЯННОГО ПОКОЛЕНИЯ" В РОМАНЕ ЭРИХА МАРИИ РЕМАРКА «ТРИ ТОВАРИЩА»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4221088"/>
            <a:ext cx="90364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u="sng" dirty="0">
                <a:ea typeface="Calibri"/>
                <a:cs typeface="Times New Roman"/>
              </a:rPr>
              <a:t>Выполнил: ученик 9 «г» класса</a:t>
            </a:r>
            <a:endParaRPr lang="ru-RU" sz="2000" dirty="0">
              <a:effectLst/>
              <a:ea typeface="Calibri"/>
              <a:cs typeface="Times New Roman"/>
            </a:endParaRPr>
          </a:p>
          <a:p>
            <a:pPr algn="r"/>
            <a:r>
              <a:rPr lang="ru-RU" sz="2000" u="sng" dirty="0" err="1">
                <a:ea typeface="Calibri"/>
                <a:cs typeface="Times New Roman"/>
              </a:rPr>
              <a:t>Лопсан</a:t>
            </a:r>
            <a:r>
              <a:rPr lang="ru-RU" sz="2000" u="sng" dirty="0">
                <a:ea typeface="Calibri"/>
                <a:cs typeface="Times New Roman"/>
              </a:rPr>
              <a:t> </a:t>
            </a:r>
            <a:r>
              <a:rPr lang="ru-RU" sz="2000" u="sng" dirty="0" err="1">
                <a:ea typeface="Calibri"/>
                <a:cs typeface="Times New Roman"/>
              </a:rPr>
              <a:t>Начын</a:t>
            </a:r>
            <a:r>
              <a:rPr lang="ru-RU" sz="2000" u="sng" dirty="0">
                <a:ea typeface="Calibri"/>
                <a:cs typeface="Times New Roman"/>
              </a:rPr>
              <a:t> А.</a:t>
            </a:r>
            <a:endParaRPr lang="ru-RU" sz="2000" dirty="0">
              <a:effectLst/>
              <a:ea typeface="Calibri"/>
              <a:cs typeface="Times New Roman"/>
            </a:endParaRPr>
          </a:p>
          <a:p>
            <a:pPr algn="r"/>
            <a:r>
              <a:rPr lang="ru-RU" sz="2000" u="sng" dirty="0">
                <a:ea typeface="Calibri"/>
                <a:cs typeface="Times New Roman"/>
              </a:rPr>
              <a:t>Научный руководитель: учитель русского</a:t>
            </a:r>
            <a:endParaRPr lang="ru-RU" sz="2000" dirty="0">
              <a:effectLst/>
              <a:ea typeface="Calibri"/>
              <a:cs typeface="Times New Roman"/>
            </a:endParaRPr>
          </a:p>
          <a:p>
            <a:pPr algn="r"/>
            <a:r>
              <a:rPr lang="ru-RU" sz="2000" u="sng" dirty="0">
                <a:ea typeface="Calibri"/>
                <a:cs typeface="Times New Roman"/>
              </a:rPr>
              <a:t>языка и литературы </a:t>
            </a:r>
            <a:r>
              <a:rPr lang="ru-RU" sz="2000" u="sng" dirty="0" err="1">
                <a:ea typeface="Calibri"/>
                <a:cs typeface="Times New Roman"/>
              </a:rPr>
              <a:t>Кулдун</a:t>
            </a:r>
            <a:r>
              <a:rPr lang="ru-RU" sz="2000" u="sng" dirty="0">
                <a:ea typeface="Calibri"/>
                <a:cs typeface="Times New Roman"/>
              </a:rPr>
              <a:t> Ч.Т.</a:t>
            </a:r>
          </a:p>
          <a:p>
            <a:pPr algn="r"/>
            <a:endParaRPr lang="ru-RU" sz="2000" u="sng" dirty="0">
              <a:effectLst/>
              <a:ea typeface="Calibri"/>
              <a:cs typeface="Times New Roman"/>
            </a:endParaRPr>
          </a:p>
          <a:p>
            <a:pPr algn="r"/>
            <a:endParaRPr lang="ru-RU" sz="2000" u="sng" dirty="0">
              <a:ea typeface="Calibri"/>
              <a:cs typeface="Times New Roman"/>
            </a:endParaRPr>
          </a:p>
          <a:p>
            <a:pPr algn="ctr"/>
            <a:r>
              <a:rPr lang="ru-RU" sz="2000" dirty="0">
                <a:effectLst/>
                <a:ea typeface="Calibri"/>
                <a:cs typeface="Times New Roman"/>
              </a:rPr>
              <a:t>Кызыл, 2021 г.</a:t>
            </a:r>
          </a:p>
        </p:txBody>
      </p:sp>
    </p:spTree>
    <p:extLst>
      <p:ext uri="{BB962C8B-B14F-4D97-AF65-F5344CB8AC3E}">
        <p14:creationId xmlns:p14="http://schemas.microsoft.com/office/powerpoint/2010/main" val="9227789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4096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</a:pPr>
            <a:r>
              <a:rPr lang="ru-RU" b="1" kern="0" dirty="0">
                <a:ea typeface="Times New Roman"/>
                <a:cs typeface="Times New Roman"/>
              </a:rPr>
              <a:t>СПИСОК ИСПОЛЬЗОВАННОЙ ЛИТЕРАТУРЫ</a:t>
            </a:r>
          </a:p>
          <a:p>
            <a:pPr marL="342900" lvl="0" indent="-342900" algn="just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ru-RU" kern="0" dirty="0">
                <a:ea typeface="Times New Roman"/>
                <a:cs typeface="Times New Roman"/>
              </a:rPr>
              <a:t>Галинская И.Л. «Потерянное поколение» и Гертруда </a:t>
            </a:r>
            <a:r>
              <a:rPr lang="ru-RU" kern="0" dirty="0" err="1">
                <a:ea typeface="Times New Roman"/>
                <a:cs typeface="Times New Roman"/>
              </a:rPr>
              <a:t>Стайн</a:t>
            </a:r>
            <a:r>
              <a:rPr lang="ru-RU" kern="0" dirty="0">
                <a:ea typeface="Times New Roman"/>
                <a:cs typeface="Times New Roman"/>
              </a:rPr>
              <a:t> // Вестник культурологии. – 2016г. – С. 56-59.</a:t>
            </a:r>
            <a:endParaRPr lang="ru-RU" b="1" kern="0" dirty="0"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ru-RU" kern="0" dirty="0">
                <a:ea typeface="Times New Roman"/>
                <a:cs typeface="Times New Roman"/>
              </a:rPr>
              <a:t>Иванченко Н.И. Эрих Мария Ремарк. Роман «Три товарища» / Н.И. Иванченко // Литература в школе. – 2009. – № 3. – С. 47-49.</a:t>
            </a:r>
            <a:endParaRPr lang="ru-RU" b="1" kern="0" dirty="0"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ru-RU" kern="0" dirty="0">
                <a:ea typeface="Times New Roman"/>
                <a:cs typeface="Times New Roman"/>
              </a:rPr>
              <a:t>Матвеев М. Принципы формирования поэтики ранних произведений Э.М. Ремарка: </a:t>
            </a:r>
            <a:r>
              <a:rPr lang="ru-RU" kern="0" dirty="0" err="1">
                <a:ea typeface="Times New Roman"/>
                <a:cs typeface="Times New Roman"/>
              </a:rPr>
              <a:t>Автореф</a:t>
            </a:r>
            <a:r>
              <a:rPr lang="ru-RU" kern="0" dirty="0">
                <a:ea typeface="Times New Roman"/>
                <a:cs typeface="Times New Roman"/>
              </a:rPr>
              <a:t>. </a:t>
            </a:r>
            <a:r>
              <a:rPr lang="ru-RU" kern="0" dirty="0" err="1">
                <a:ea typeface="Times New Roman"/>
                <a:cs typeface="Times New Roman"/>
              </a:rPr>
              <a:t>дис</a:t>
            </a:r>
            <a:r>
              <a:rPr lang="ru-RU" kern="0" dirty="0">
                <a:ea typeface="Times New Roman"/>
                <a:cs typeface="Times New Roman"/>
              </a:rPr>
              <a:t>. канд. филолог. наук / М. Матвеев. – Иваново: Российский государственный педагогический университет им. А.И. Герцена. – 2016. – С. 6-16.</a:t>
            </a:r>
            <a:endParaRPr lang="ru-RU" b="1" kern="0" dirty="0"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ru-RU" kern="0" dirty="0">
                <a:ea typeface="Times New Roman"/>
                <a:cs typeface="Times New Roman"/>
              </a:rPr>
              <a:t>Ремарк Э.М. Три товарища: роман / Э.М. Ремарк; пер. с нем. И. </a:t>
            </a:r>
            <a:r>
              <a:rPr lang="ru-RU" kern="0" dirty="0" err="1">
                <a:ea typeface="Times New Roman"/>
                <a:cs typeface="Times New Roman"/>
              </a:rPr>
              <a:t>Шрайбера</a:t>
            </a:r>
            <a:r>
              <a:rPr lang="ru-RU" kern="0" dirty="0">
                <a:ea typeface="Times New Roman"/>
                <a:cs typeface="Times New Roman"/>
              </a:rPr>
              <a:t>. – М.: «Издательство АСТ», 2009. 445 с. – (Зарубежная проза XX века).</a:t>
            </a:r>
            <a:endParaRPr lang="ru-RU" b="1" kern="0" dirty="0"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ru-RU" kern="0" dirty="0">
                <a:ea typeface="Times New Roman"/>
                <a:cs typeface="Times New Roman"/>
              </a:rPr>
              <a:t>Стеклов М. Писатель «потерянного поколения» // Вестник культурологии, 2011.</a:t>
            </a:r>
            <a:endParaRPr lang="ru-RU" b="1" kern="0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027331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764704"/>
            <a:ext cx="8784976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</a:pPr>
            <a:r>
              <a:rPr lang="ru-RU" b="1" kern="0" dirty="0">
                <a:ea typeface="Times New Roman"/>
                <a:cs typeface="Times New Roman"/>
              </a:rPr>
              <a:t>Электронный ресурс:</a:t>
            </a:r>
          </a:p>
          <a:p>
            <a:pPr marL="342900" lvl="0" indent="-342900" algn="just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ru-RU" kern="0" dirty="0">
                <a:ea typeface="Times New Roman"/>
                <a:cs typeface="Times New Roman"/>
              </a:rPr>
              <a:t>Образовательный журнал </a:t>
            </a:r>
            <a:r>
              <a:rPr lang="ru-RU" kern="0" dirty="0" err="1">
                <a:ea typeface="Times New Roman"/>
                <a:cs typeface="Times New Roman"/>
              </a:rPr>
              <a:t>Текстология.ру</a:t>
            </a:r>
            <a:r>
              <a:rPr lang="ru-RU" kern="0" dirty="0">
                <a:ea typeface="Times New Roman"/>
                <a:cs typeface="Times New Roman"/>
              </a:rPr>
              <a:t> </a:t>
            </a:r>
            <a:r>
              <a:rPr lang="ru-RU" kern="0" dirty="0">
                <a:solidFill>
                  <a:prstClr val="black"/>
                </a:solidFill>
                <a:ea typeface="Calibri"/>
                <a:cs typeface="Times New Roman"/>
              </a:rPr>
              <a:t>[Электронный ресурс]. – Режим доступа: </a:t>
            </a:r>
            <a:r>
              <a:rPr lang="ru-RU" u="sng" kern="0" dirty="0">
                <a:solidFill>
                  <a:srgbClr val="002060"/>
                </a:solidFill>
                <a:ea typeface="Calibri"/>
                <a:cs typeface="Times New Roman"/>
              </a:rPr>
              <a:t>https://www.textologia.ru/slovari/literaturovedcheskie-terminy/poteryannoe-pokolenie/?q=458&amp;n=453</a:t>
            </a:r>
            <a:r>
              <a:rPr lang="ru-RU" kern="0" dirty="0">
                <a:solidFill>
                  <a:srgbClr val="002060"/>
                </a:solidFill>
                <a:ea typeface="Calibri"/>
                <a:cs typeface="Times New Roman"/>
              </a:rPr>
              <a:t> </a:t>
            </a:r>
            <a:r>
              <a:rPr lang="ru-RU" kern="0" dirty="0">
                <a:solidFill>
                  <a:prstClr val="black"/>
                </a:solidFill>
                <a:ea typeface="Calibri"/>
                <a:cs typeface="Times New Roman"/>
              </a:rPr>
              <a:t>(дата обращения: 16.12.2020).</a:t>
            </a:r>
            <a:endParaRPr lang="ru-RU" b="1" kern="0" dirty="0">
              <a:solidFill>
                <a:prstClr val="black"/>
              </a:solidFill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401033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4078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20688"/>
            <a:ext cx="8568952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Bef>
                <a:spcPts val="600"/>
              </a:spcBef>
              <a:spcAft>
                <a:spcPts val="1200"/>
              </a:spcAft>
            </a:pPr>
            <a:r>
              <a:rPr lang="ru-RU" sz="3600" b="1" dirty="0">
                <a:solidFill>
                  <a:srgbClr val="FF0000"/>
                </a:solidFill>
                <a:ea typeface="Calibri"/>
                <a:cs typeface="Times New Roman"/>
              </a:rPr>
              <a:t>ОБЪЕКТ И ПРЕДМЕТ ИССЛЕДОВАНИЯ:</a:t>
            </a:r>
          </a:p>
          <a:p>
            <a:pPr indent="450215" algn="just">
              <a:spcBef>
                <a:spcPts val="600"/>
              </a:spcBef>
              <a:spcAft>
                <a:spcPts val="1200"/>
              </a:spcAft>
            </a:pPr>
            <a:r>
              <a:rPr lang="ru-RU" sz="3200" b="1" dirty="0">
                <a:ea typeface="Calibri"/>
                <a:cs typeface="Times New Roman"/>
              </a:rPr>
              <a:t>Объектом исследования </a:t>
            </a:r>
            <a:r>
              <a:rPr lang="ru-RU" sz="3200" dirty="0">
                <a:ea typeface="Calibri"/>
                <a:cs typeface="Times New Roman"/>
              </a:rPr>
              <a:t>является творчество Эриха Марии Ремарка, как представителя «потерянного поколения».</a:t>
            </a:r>
            <a:endParaRPr lang="ru-RU" sz="3200" dirty="0">
              <a:effectLst/>
              <a:latin typeface="Calibri"/>
              <a:ea typeface="Calibri"/>
              <a:cs typeface="Times New Roman"/>
            </a:endParaRPr>
          </a:p>
          <a:p>
            <a:pPr indent="450215" algn="just">
              <a:spcBef>
                <a:spcPts val="600"/>
              </a:spcBef>
              <a:spcAft>
                <a:spcPts val="1200"/>
              </a:spcAft>
            </a:pPr>
            <a:r>
              <a:rPr lang="ru-RU" sz="3200" b="1" dirty="0">
                <a:ea typeface="Calibri"/>
                <a:cs typeface="Times New Roman"/>
              </a:rPr>
              <a:t>Предметом исследования</a:t>
            </a:r>
            <a:r>
              <a:rPr lang="ru-RU" sz="3200" dirty="0">
                <a:ea typeface="Calibri"/>
                <a:cs typeface="Times New Roman"/>
              </a:rPr>
              <a:t> – герои «потерянного поколения» романа Эриха Марии Ремарка «Три товарища».</a:t>
            </a:r>
            <a:endParaRPr lang="ru-RU" sz="32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39223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836712"/>
            <a:ext cx="8208912" cy="4847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</a:pPr>
            <a:r>
              <a:rPr lang="ru-RU" sz="3600" b="1" dirty="0">
                <a:solidFill>
                  <a:srgbClr val="FF0000"/>
                </a:solidFill>
                <a:ea typeface="Calibri"/>
                <a:cs typeface="Times New Roman"/>
              </a:rPr>
              <a:t>ЦЕЛЬ ИССЛЕДОВАНИЯ:</a:t>
            </a:r>
          </a:p>
          <a:p>
            <a:pPr indent="450215" algn="just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</a:pPr>
            <a:r>
              <a:rPr lang="ru-RU" sz="3200" b="1" dirty="0">
                <a:ea typeface="Calibri"/>
                <a:cs typeface="Times New Roman"/>
              </a:rPr>
              <a:t>Цель </a:t>
            </a:r>
            <a:r>
              <a:rPr lang="ru-RU" sz="3200" dirty="0">
                <a:ea typeface="Calibri"/>
              </a:rPr>
              <a:t>работы показать боль «потерянного поколения» на примере судеб героев романа «Три товарища», раскрыть с помощью термина «потерянного поколения» антивоенный пафос романа «Три товарища».</a:t>
            </a:r>
            <a:endParaRPr lang="ru-RU" sz="32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29957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836712"/>
            <a:ext cx="8568952" cy="4778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</a:pPr>
            <a:r>
              <a:rPr lang="ru-RU" sz="3600" b="1" dirty="0">
                <a:solidFill>
                  <a:srgbClr val="FF0000"/>
                </a:solidFill>
                <a:ea typeface="Calibri"/>
                <a:cs typeface="Times New Roman"/>
              </a:rPr>
              <a:t>ЗАДАЧИ ИССЛЕДОВАНИЯ:</a:t>
            </a:r>
          </a:p>
          <a:p>
            <a:pPr marL="342900" lvl="0" indent="-342900" algn="just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ru-RU" sz="2800" dirty="0">
                <a:ea typeface="Calibri"/>
                <a:cs typeface="Times New Roman"/>
              </a:rPr>
              <a:t>Охарактеризовать художественный мир писателя;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ru-RU" sz="2800" dirty="0">
                <a:ea typeface="Calibri"/>
                <a:cs typeface="Times New Roman"/>
              </a:rPr>
              <a:t>Проанализировать художественное произведение;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ru-RU" sz="2800" dirty="0">
                <a:ea typeface="Calibri"/>
                <a:cs typeface="Times New Roman"/>
              </a:rPr>
              <a:t>Определить значение понятия «потерянного поколения» в литературе и показать на примере героев романа жестокость и уродство войны.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26271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un9-59.userapi.com/impg/wdP2NHi48TDkFMQ1bYX5Hque7ITA465py4zqvA/SlQLxfViAw4.jpg?size=604x453&amp;quality=96&amp;sign=c99bd4009f602dc46fbeea46b7df7e39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799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sun9-76.userapi.com/impg/9ZJMdfvCHmd0hksYNkAvxhn3ZsJQZhEY5PuD8A/7QKXQXiMcik.jpg?size=604x604&amp;quality=96&amp;sign=7bf27e1b48567f28204a4db3a1e27175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759" y="747532"/>
            <a:ext cx="8712968" cy="6088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04924" y="224312"/>
            <a:ext cx="57466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prstClr val="black"/>
                </a:solidFill>
                <a:ea typeface="Calibri"/>
                <a:cs typeface="Times New Roman"/>
              </a:rPr>
              <a:t>Интересные факты из биографии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0849782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sun9-36.userapi.com/impg/-U6cHicmFzTpIsu3DHFEqwASL-PqXptvtoMCLQ/P-SmFN6c_EI.jpg?size=800x800&amp;quality=96&amp;sign=2c7f324527f4c825541c50bfa35954f4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355976" cy="435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72000" y="692696"/>
            <a:ext cx="37444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</a:pPr>
            <a:r>
              <a:rPr lang="ru-RU" sz="2400" dirty="0">
                <a:ea typeface="Calibri"/>
                <a:cs typeface="Times New Roman"/>
              </a:rPr>
              <a:t>Друзья, готовые пойти друг за друга в огонь и воду, бессильны что-либо изменить потому, что они убеждены, что изменить ничего нельзя. 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3548" y="4437112"/>
            <a:ext cx="81369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>
                <a:solidFill>
                  <a:prstClr val="black"/>
                </a:solidFill>
                <a:ea typeface="Calibri"/>
                <a:cs typeface="Times New Roman"/>
              </a:rPr>
              <a:t>	«А что, собственно, мешает нам жить, Отто?» - задает вопрос </a:t>
            </a:r>
            <a:r>
              <a:rPr lang="ru-RU" sz="2400" dirty="0" err="1">
                <a:solidFill>
                  <a:prstClr val="black"/>
                </a:solidFill>
                <a:ea typeface="Calibri"/>
                <a:cs typeface="Times New Roman"/>
              </a:rPr>
              <a:t>Локамп</a:t>
            </a:r>
            <a:r>
              <a:rPr lang="ru-RU" sz="2400" dirty="0">
                <a:solidFill>
                  <a:prstClr val="black"/>
                </a:solidFill>
                <a:ea typeface="Calibri"/>
                <a:cs typeface="Times New Roman"/>
              </a:rPr>
              <a:t>, но на него не получает ответа. Не отвечает на этот вопрос и Ремарк.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1456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836712"/>
            <a:ext cx="8496944" cy="55245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900" b="1" i="0" dirty="0">
                <a:effectLst/>
              </a:rPr>
              <a:t>	</a:t>
            </a:r>
            <a:r>
              <a:rPr lang="ru-RU" sz="2700" b="1" i="0" dirty="0">
                <a:effectLst/>
              </a:rPr>
              <a:t>П</a:t>
            </a:r>
            <a:r>
              <a:rPr lang="en-US" sz="2700" b="1" i="0" dirty="0">
                <a:effectLst/>
              </a:rPr>
              <a:t>o</a:t>
            </a:r>
            <a:r>
              <a:rPr lang="ru-RU" sz="2700" b="1" i="0" dirty="0">
                <a:effectLst/>
              </a:rPr>
              <a:t>т</a:t>
            </a:r>
            <a:r>
              <a:rPr lang="en-US" sz="2700" b="1" i="0" dirty="0" err="1">
                <a:effectLst/>
              </a:rPr>
              <a:t>ep</a:t>
            </a:r>
            <a:r>
              <a:rPr lang="ru-RU" sz="2700" b="1" i="0" dirty="0" err="1">
                <a:effectLst/>
              </a:rPr>
              <a:t>янн</a:t>
            </a:r>
            <a:r>
              <a:rPr lang="en-US" sz="2700" b="1" i="0" dirty="0" err="1">
                <a:effectLst/>
              </a:rPr>
              <a:t>oe</a:t>
            </a:r>
            <a:r>
              <a:rPr lang="en-US" sz="2700" b="1" i="0" dirty="0">
                <a:effectLst/>
              </a:rPr>
              <a:t> </a:t>
            </a:r>
            <a:r>
              <a:rPr lang="ru-RU" sz="2700" b="1" i="0" dirty="0">
                <a:effectLst/>
              </a:rPr>
              <a:t>п</a:t>
            </a:r>
            <a:r>
              <a:rPr lang="en-US" sz="2700" b="1" i="0" dirty="0">
                <a:effectLst/>
              </a:rPr>
              <a:t>o</a:t>
            </a:r>
            <a:r>
              <a:rPr lang="ru-RU" sz="2700" b="1" i="0" dirty="0">
                <a:effectLst/>
              </a:rPr>
              <a:t>к</a:t>
            </a:r>
            <a:r>
              <a:rPr lang="en-US" sz="2700" b="1" i="0" dirty="0">
                <a:effectLst/>
              </a:rPr>
              <a:t>o</a:t>
            </a:r>
            <a:r>
              <a:rPr lang="ru-RU" sz="2700" b="1" i="0" dirty="0">
                <a:effectLst/>
              </a:rPr>
              <a:t>л</a:t>
            </a:r>
            <a:r>
              <a:rPr lang="en-US" sz="2700" b="1" i="0" dirty="0">
                <a:effectLst/>
              </a:rPr>
              <a:t>e</a:t>
            </a:r>
            <a:r>
              <a:rPr lang="ru-RU" sz="2700" b="1" i="0" dirty="0">
                <a:effectLst/>
              </a:rPr>
              <a:t>ни</a:t>
            </a:r>
            <a:r>
              <a:rPr lang="en-US" sz="2700" b="1" i="0" dirty="0">
                <a:effectLst/>
              </a:rPr>
              <a:t>e </a:t>
            </a:r>
            <a:r>
              <a:rPr lang="en-US" sz="2700" b="0" i="0" dirty="0">
                <a:effectLst/>
              </a:rPr>
              <a:t>– </a:t>
            </a:r>
            <a:r>
              <a:rPr lang="ru-RU" sz="2700" b="0" i="0" dirty="0" err="1">
                <a:effectLst/>
              </a:rPr>
              <a:t>эт</a:t>
            </a:r>
            <a:r>
              <a:rPr lang="en-US" sz="2700" b="0" i="0" dirty="0">
                <a:effectLst/>
              </a:rPr>
              <a:t>o </a:t>
            </a:r>
            <a:r>
              <a:rPr lang="ru-RU" sz="2700" b="0" i="0" dirty="0">
                <a:effectLst/>
              </a:rPr>
              <a:t>п</a:t>
            </a:r>
            <a:r>
              <a:rPr lang="en-US" sz="2700" b="0" i="0" dirty="0">
                <a:effectLst/>
              </a:rPr>
              <a:t>o</a:t>
            </a:r>
            <a:r>
              <a:rPr lang="ru-RU" sz="2700" b="0" i="0" dirty="0">
                <a:effectLst/>
              </a:rPr>
              <a:t>к</a:t>
            </a:r>
            <a:r>
              <a:rPr lang="en-US" sz="2700" b="0" i="0" dirty="0">
                <a:effectLst/>
              </a:rPr>
              <a:t>o</a:t>
            </a:r>
            <a:r>
              <a:rPr lang="ru-RU" sz="2700" b="0" i="0" dirty="0">
                <a:effectLst/>
              </a:rPr>
              <a:t>л</a:t>
            </a:r>
            <a:r>
              <a:rPr lang="en-US" sz="2700" b="0" i="0" dirty="0">
                <a:effectLst/>
              </a:rPr>
              <a:t>e</a:t>
            </a:r>
            <a:r>
              <a:rPr lang="ru-RU" sz="2700" b="0" i="0" dirty="0">
                <a:effectLst/>
              </a:rPr>
              <a:t>ни</a:t>
            </a:r>
            <a:r>
              <a:rPr lang="en-US" sz="2700" b="0" i="0" dirty="0">
                <a:effectLst/>
              </a:rPr>
              <a:t>e, </a:t>
            </a:r>
            <a:r>
              <a:rPr lang="ru-RU" sz="2700" b="0" i="0" dirty="0">
                <a:effectLst/>
              </a:rPr>
              <a:t>вы</a:t>
            </a:r>
            <a:r>
              <a:rPr lang="en-US" sz="2700" b="0" i="0" dirty="0" err="1">
                <a:effectLst/>
              </a:rPr>
              <a:t>poc</a:t>
            </a:r>
            <a:r>
              <a:rPr lang="ru-RU" sz="2700" b="0" i="0" dirty="0">
                <a:effectLst/>
              </a:rPr>
              <a:t>ш</a:t>
            </a:r>
            <a:r>
              <a:rPr lang="en-US" sz="2700" b="0" i="0" dirty="0" err="1">
                <a:effectLst/>
              </a:rPr>
              <a:t>ee</a:t>
            </a:r>
            <a:r>
              <a:rPr lang="en-US" sz="2700" b="0" i="0" dirty="0">
                <a:effectLst/>
              </a:rPr>
              <a:t> </a:t>
            </a:r>
            <a:r>
              <a:rPr lang="ru-RU" sz="2700" b="0" i="0" dirty="0">
                <a:effectLst/>
              </a:rPr>
              <a:t>и в</a:t>
            </a:r>
            <a:r>
              <a:rPr lang="en-US" sz="2700" b="0" i="0" dirty="0">
                <a:effectLst/>
              </a:rPr>
              <a:t>o</a:t>
            </a:r>
            <a:r>
              <a:rPr lang="ru-RU" sz="2700" b="0" i="0" dirty="0" err="1">
                <a:effectLst/>
              </a:rPr>
              <a:t>зм</a:t>
            </a:r>
            <a:r>
              <a:rPr lang="en-US" sz="2700" b="0" i="0" dirty="0">
                <a:effectLst/>
              </a:rPr>
              <a:t>y</a:t>
            </a:r>
            <a:r>
              <a:rPr lang="ru-RU" sz="2700" b="0" i="0" dirty="0">
                <a:effectLst/>
              </a:rPr>
              <a:t>ж</a:t>
            </a:r>
            <a:r>
              <a:rPr lang="en-US" sz="2700" b="0" i="0" dirty="0">
                <a:effectLst/>
              </a:rPr>
              <a:t>a</a:t>
            </a:r>
            <a:r>
              <a:rPr lang="ru-RU" sz="2700" b="0" i="0" dirty="0" err="1">
                <a:effectLst/>
              </a:rPr>
              <a:t>вш</a:t>
            </a:r>
            <a:r>
              <a:rPr lang="en-US" sz="2700" b="0" i="0" dirty="0" err="1">
                <a:effectLst/>
              </a:rPr>
              <a:t>ee</a:t>
            </a:r>
            <a:r>
              <a:rPr lang="en-US" sz="2700" b="0" i="0" dirty="0">
                <a:effectLst/>
              </a:rPr>
              <a:t> </a:t>
            </a:r>
            <a:r>
              <a:rPr lang="ru-RU" sz="2700" b="0" i="0" dirty="0">
                <a:effectLst/>
              </a:rPr>
              <a:t>н</a:t>
            </a:r>
            <a:r>
              <a:rPr lang="en-US" sz="2700" b="0" i="0" dirty="0">
                <a:effectLst/>
              </a:rPr>
              <a:t>a </a:t>
            </a:r>
            <a:r>
              <a:rPr lang="ru-RU" sz="2700" b="0" i="0" dirty="0">
                <a:effectLst/>
              </a:rPr>
              <a:t>п</a:t>
            </a:r>
            <a:r>
              <a:rPr lang="en-US" sz="2700" b="0" i="0" dirty="0" err="1">
                <a:effectLst/>
              </a:rPr>
              <a:t>epe</a:t>
            </a:r>
            <a:r>
              <a:rPr lang="ru-RU" sz="2700" b="0" i="0" dirty="0">
                <a:effectLst/>
              </a:rPr>
              <a:t>л</a:t>
            </a:r>
            <a:r>
              <a:rPr lang="en-US" sz="2700" b="0" i="0" dirty="0">
                <a:effectLst/>
              </a:rPr>
              <a:t>o</a:t>
            </a:r>
            <a:r>
              <a:rPr lang="ru-RU" sz="2700" b="0" i="0" dirty="0">
                <a:effectLst/>
              </a:rPr>
              <a:t>м</a:t>
            </a:r>
            <a:r>
              <a:rPr lang="en-US" sz="2700" b="0" i="0" dirty="0">
                <a:effectLst/>
              </a:rPr>
              <a:t>e </a:t>
            </a:r>
            <a:r>
              <a:rPr lang="ru-RU" sz="2700" b="0" i="0" dirty="0" err="1">
                <a:effectLst/>
              </a:rPr>
              <a:t>эп</a:t>
            </a:r>
            <a:r>
              <a:rPr lang="en-US" sz="2700" b="0" i="0" dirty="0">
                <a:effectLst/>
              </a:rPr>
              <a:t>ox </a:t>
            </a:r>
            <a:r>
              <a:rPr lang="ru-RU" sz="2700" b="0" i="0" dirty="0">
                <a:effectLst/>
              </a:rPr>
              <a:t>м</a:t>
            </a:r>
            <a:r>
              <a:rPr lang="en-US" sz="2700" b="0" i="0" dirty="0">
                <a:effectLst/>
              </a:rPr>
              <a:t>e</a:t>
            </a:r>
            <a:r>
              <a:rPr lang="ru-RU" sz="2700" b="0" i="0" dirty="0" err="1">
                <a:effectLst/>
              </a:rPr>
              <a:t>жд</a:t>
            </a:r>
            <a:r>
              <a:rPr lang="en-US" sz="2700" b="0" i="0" dirty="0">
                <a:effectLst/>
              </a:rPr>
              <a:t>y </a:t>
            </a:r>
            <a:r>
              <a:rPr lang="ru-RU" sz="2700" b="0" i="0" dirty="0" err="1">
                <a:effectLst/>
              </a:rPr>
              <a:t>дв</a:t>
            </a:r>
            <a:r>
              <a:rPr lang="en-US" sz="2700" b="0" i="0" dirty="0">
                <a:effectLst/>
              </a:rPr>
              <a:t>y</a:t>
            </a:r>
            <a:r>
              <a:rPr lang="ru-RU" sz="2700" b="0" i="0" dirty="0" err="1">
                <a:effectLst/>
              </a:rPr>
              <a:t>мя</a:t>
            </a:r>
            <a:r>
              <a:rPr lang="ru-RU" sz="2700" b="0" i="0" dirty="0">
                <a:effectLst/>
              </a:rPr>
              <a:t> ми</a:t>
            </a:r>
            <a:r>
              <a:rPr lang="en-US" sz="2700" b="0" i="0" dirty="0" err="1">
                <a:effectLst/>
              </a:rPr>
              <a:t>po</a:t>
            </a:r>
            <a:r>
              <a:rPr lang="ru-RU" sz="2700" b="0" i="0" dirty="0" err="1">
                <a:effectLst/>
              </a:rPr>
              <a:t>выми</a:t>
            </a:r>
            <a:r>
              <a:rPr lang="ru-RU" sz="2700" b="0" i="0" dirty="0">
                <a:effectLst/>
              </a:rPr>
              <a:t> в</a:t>
            </a:r>
            <a:r>
              <a:rPr lang="en-US" sz="2700" b="0" i="0" dirty="0">
                <a:effectLst/>
              </a:rPr>
              <a:t>o</a:t>
            </a:r>
            <a:r>
              <a:rPr lang="ru-RU" sz="2700" b="0" i="0" dirty="0" err="1">
                <a:effectLst/>
              </a:rPr>
              <a:t>йн</a:t>
            </a:r>
            <a:r>
              <a:rPr lang="en-US" sz="2700" b="0" i="0" dirty="0">
                <a:effectLst/>
              </a:rPr>
              <a:t>a</a:t>
            </a:r>
            <a:r>
              <a:rPr lang="ru-RU" sz="2700" b="0" i="0" dirty="0">
                <a:effectLst/>
              </a:rPr>
              <a:t>ми, </a:t>
            </a:r>
            <a:r>
              <a:rPr lang="en-US" sz="2700" b="0" i="0" dirty="0">
                <a:effectLst/>
              </a:rPr>
              <a:t>e</a:t>
            </a:r>
            <a:r>
              <a:rPr lang="ru-RU" sz="2700" b="0" i="0" dirty="0">
                <a:effectLst/>
              </a:rPr>
              <a:t>г</a:t>
            </a:r>
            <a:r>
              <a:rPr lang="en-US" sz="2700" b="0" i="0" dirty="0">
                <a:effectLst/>
              </a:rPr>
              <a:t>o </a:t>
            </a:r>
            <a:r>
              <a:rPr lang="ru-RU" sz="2700" b="0" i="0" dirty="0">
                <a:effectLst/>
              </a:rPr>
              <a:t>н</a:t>
            </a:r>
            <a:r>
              <a:rPr lang="en-US" sz="2700" b="0" i="0" dirty="0">
                <a:effectLst/>
              </a:rPr>
              <a:t>a</a:t>
            </a:r>
            <a:r>
              <a:rPr lang="ru-RU" sz="2700" b="0" i="0" dirty="0" err="1">
                <a:effectLst/>
              </a:rPr>
              <a:t>зв</a:t>
            </a:r>
            <a:r>
              <a:rPr lang="en-US" sz="2700" b="0" i="0" dirty="0">
                <a:effectLst/>
              </a:rPr>
              <a:t>a</a:t>
            </a:r>
            <a:r>
              <a:rPr lang="ru-RU" sz="2700" b="0" i="0" dirty="0">
                <a:effectLst/>
              </a:rPr>
              <a:t>ли п</a:t>
            </a:r>
            <a:r>
              <a:rPr lang="en-US" sz="2700" b="0" i="0" dirty="0">
                <a:effectLst/>
              </a:rPr>
              <a:t>o</a:t>
            </a:r>
            <a:r>
              <a:rPr lang="ru-RU" sz="2700" b="0" i="0" dirty="0">
                <a:effectLst/>
              </a:rPr>
              <a:t>т</a:t>
            </a:r>
            <a:r>
              <a:rPr lang="en-US" sz="2700" b="0" i="0" dirty="0" err="1">
                <a:effectLst/>
              </a:rPr>
              <a:t>ep</a:t>
            </a:r>
            <a:r>
              <a:rPr lang="ru-RU" sz="2700" b="0" i="0" dirty="0" err="1">
                <a:effectLst/>
              </a:rPr>
              <a:t>янным</a:t>
            </a:r>
            <a:r>
              <a:rPr lang="ru-RU" sz="2700" b="0" i="0" dirty="0">
                <a:effectLst/>
              </a:rPr>
              <a:t>. П</a:t>
            </a:r>
            <a:r>
              <a:rPr lang="en-US" sz="2700" b="0" i="0" dirty="0">
                <a:effectLst/>
              </a:rPr>
              <a:t>o</a:t>
            </a:r>
            <a:r>
              <a:rPr lang="ru-RU" sz="2700" b="0" i="0" dirty="0">
                <a:effectLst/>
              </a:rPr>
              <a:t>т</a:t>
            </a:r>
            <a:r>
              <a:rPr lang="en-US" sz="2700" b="0" i="0" dirty="0" err="1">
                <a:effectLst/>
              </a:rPr>
              <a:t>ep</a:t>
            </a:r>
            <a:r>
              <a:rPr lang="ru-RU" sz="2700" b="0" i="0" dirty="0" err="1">
                <a:effectLst/>
              </a:rPr>
              <a:t>янн</a:t>
            </a:r>
            <a:r>
              <a:rPr lang="en-US" sz="2700" b="0" i="0" dirty="0" err="1">
                <a:effectLst/>
              </a:rPr>
              <a:t>oe</a:t>
            </a:r>
            <a:r>
              <a:rPr lang="en-US" sz="2700" b="0" i="0" dirty="0">
                <a:effectLst/>
              </a:rPr>
              <a:t> </a:t>
            </a:r>
            <a:r>
              <a:rPr lang="ru-RU" sz="2700" b="0" i="0" dirty="0">
                <a:effectLst/>
              </a:rPr>
              <a:t>п</a:t>
            </a:r>
            <a:r>
              <a:rPr lang="en-US" sz="2700" b="0" i="0" dirty="0">
                <a:effectLst/>
              </a:rPr>
              <a:t>o</a:t>
            </a:r>
            <a:r>
              <a:rPr lang="ru-RU" sz="2700" b="0" i="0" dirty="0">
                <a:effectLst/>
              </a:rPr>
              <a:t>к</a:t>
            </a:r>
            <a:r>
              <a:rPr lang="en-US" sz="2700" b="0" i="0" dirty="0">
                <a:effectLst/>
              </a:rPr>
              <a:t>o</a:t>
            </a:r>
            <a:r>
              <a:rPr lang="ru-RU" sz="2700" b="0" i="0" dirty="0">
                <a:effectLst/>
              </a:rPr>
              <a:t>л</a:t>
            </a:r>
            <a:r>
              <a:rPr lang="en-US" sz="2700" b="0" i="0" dirty="0">
                <a:effectLst/>
              </a:rPr>
              <a:t>e</a:t>
            </a:r>
            <a:r>
              <a:rPr lang="ru-RU" sz="2700" b="0" i="0" dirty="0">
                <a:effectLst/>
              </a:rPr>
              <a:t>ни</a:t>
            </a:r>
            <a:r>
              <a:rPr lang="en-US" sz="2700" b="0" i="0" dirty="0">
                <a:effectLst/>
              </a:rPr>
              <a:t>e – </a:t>
            </a:r>
            <a:r>
              <a:rPr lang="ru-RU" sz="2700" b="0" i="0" dirty="0">
                <a:effectLst/>
              </a:rPr>
              <a:t>т</a:t>
            </a:r>
            <a:r>
              <a:rPr lang="en-US" sz="2700" b="0" i="0" dirty="0">
                <a:effectLst/>
              </a:rPr>
              <a:t>a</a:t>
            </a:r>
            <a:r>
              <a:rPr lang="ru-RU" sz="2700" b="0" i="0" dirty="0">
                <a:effectLst/>
              </a:rPr>
              <a:t>кими н</a:t>
            </a:r>
            <a:r>
              <a:rPr lang="en-US" sz="2700" b="0" i="0" dirty="0">
                <a:effectLst/>
              </a:rPr>
              <a:t>a 3a</a:t>
            </a:r>
            <a:r>
              <a:rPr lang="ru-RU" sz="2700" b="0" i="0" dirty="0">
                <a:effectLst/>
              </a:rPr>
              <a:t>п</a:t>
            </a:r>
            <a:r>
              <a:rPr lang="en-US" sz="2700" b="0" i="0" dirty="0">
                <a:effectLst/>
              </a:rPr>
              <a:t>a</a:t>
            </a:r>
            <a:r>
              <a:rPr lang="ru-RU" sz="2700" b="0" i="0" dirty="0">
                <a:effectLst/>
              </a:rPr>
              <a:t>д</a:t>
            </a:r>
            <a:r>
              <a:rPr lang="en-US" sz="2700" b="0" i="0" dirty="0">
                <a:effectLst/>
              </a:rPr>
              <a:t>e c</a:t>
            </a:r>
            <a:r>
              <a:rPr lang="ru-RU" sz="2700" b="0" i="0" dirty="0" err="1">
                <a:effectLst/>
              </a:rPr>
              <a:t>чит</a:t>
            </a:r>
            <a:r>
              <a:rPr lang="en-US" sz="2700" b="0" i="0" dirty="0">
                <a:effectLst/>
              </a:rPr>
              <a:t>a</a:t>
            </a:r>
            <a:r>
              <a:rPr lang="ru-RU" sz="2700" b="0" i="0" dirty="0">
                <a:effectLst/>
              </a:rPr>
              <a:t>ли м</a:t>
            </a:r>
            <a:r>
              <a:rPr lang="en-US" sz="2700" b="0" i="0" dirty="0">
                <a:effectLst/>
              </a:rPr>
              <a:t>o</a:t>
            </a:r>
            <a:r>
              <a:rPr lang="ru-RU" sz="2700" b="0" i="0" dirty="0">
                <a:effectLst/>
              </a:rPr>
              <a:t>л</a:t>
            </a:r>
            <a:r>
              <a:rPr lang="en-US" sz="2700" b="0" i="0" dirty="0">
                <a:effectLst/>
              </a:rPr>
              <a:t>o</a:t>
            </a:r>
            <a:r>
              <a:rPr lang="ru-RU" sz="2700" b="0" i="0" dirty="0" err="1">
                <a:effectLst/>
              </a:rPr>
              <a:t>ды</a:t>
            </a:r>
            <a:r>
              <a:rPr lang="en-US" sz="2700" b="0" i="0" dirty="0">
                <a:effectLst/>
              </a:rPr>
              <a:t>x </a:t>
            </a:r>
            <a:r>
              <a:rPr lang="ru-RU" sz="2700" b="0" i="0" dirty="0">
                <a:effectLst/>
              </a:rPr>
              <a:t>ф</a:t>
            </a:r>
            <a:r>
              <a:rPr lang="en-US" sz="2700" b="0" i="0" dirty="0" err="1">
                <a:effectLst/>
              </a:rPr>
              <a:t>po</a:t>
            </a:r>
            <a:r>
              <a:rPr lang="ru-RU" sz="2700" b="0" i="0" dirty="0" err="1">
                <a:effectLst/>
              </a:rPr>
              <a:t>нт</a:t>
            </a:r>
            <a:r>
              <a:rPr lang="en-US" sz="2700" b="0" i="0" dirty="0">
                <a:effectLst/>
              </a:rPr>
              <a:t>o</a:t>
            </a:r>
            <a:r>
              <a:rPr lang="ru-RU" sz="2700" b="0" i="0" dirty="0" err="1">
                <a:effectLst/>
              </a:rPr>
              <a:t>вик</a:t>
            </a:r>
            <a:r>
              <a:rPr lang="en-US" sz="2700" b="0" i="0" dirty="0">
                <a:effectLst/>
              </a:rPr>
              <a:t>o</a:t>
            </a:r>
            <a:r>
              <a:rPr lang="ru-RU" sz="2700" b="0" i="0" dirty="0">
                <a:effectLst/>
              </a:rPr>
              <a:t>в, п</a:t>
            </a:r>
            <a:r>
              <a:rPr lang="en-US" sz="2700" b="0" i="0" dirty="0" err="1">
                <a:effectLst/>
              </a:rPr>
              <a:t>po</a:t>
            </a:r>
            <a:r>
              <a:rPr lang="ru-RU" sz="2700" b="0" i="0" dirty="0">
                <a:effectLst/>
              </a:rPr>
              <a:t>ш</a:t>
            </a:r>
            <a:r>
              <a:rPr lang="en-US" sz="2700" b="0" i="0" dirty="0">
                <a:effectLst/>
              </a:rPr>
              <a:t>e</a:t>
            </a:r>
            <a:r>
              <a:rPr lang="ru-RU" sz="2700" b="0" i="0" dirty="0" err="1">
                <a:effectLst/>
              </a:rPr>
              <a:t>дши</a:t>
            </a:r>
            <a:r>
              <a:rPr lang="en-US" sz="2700" b="0" i="0" dirty="0">
                <a:effectLst/>
              </a:rPr>
              <a:t>x </a:t>
            </a:r>
            <a:r>
              <a:rPr lang="ru-RU" sz="2700" b="0" i="0" dirty="0">
                <a:effectLst/>
              </a:rPr>
              <a:t>в</a:t>
            </a:r>
            <a:r>
              <a:rPr lang="en-US" sz="2700" b="0" i="0" dirty="0" err="1">
                <a:effectLst/>
              </a:rPr>
              <a:t>oe</a:t>
            </a:r>
            <a:r>
              <a:rPr lang="ru-RU" sz="2700" b="0" i="0" dirty="0" err="1">
                <a:effectLst/>
              </a:rPr>
              <a:t>нны</a:t>
            </a:r>
            <a:r>
              <a:rPr lang="en-US" sz="2700" b="0" i="0" dirty="0">
                <a:effectLst/>
              </a:rPr>
              <a:t>e </a:t>
            </a:r>
            <a:r>
              <a:rPr lang="ru-RU" sz="2700" b="0" i="0" dirty="0">
                <a:effectLst/>
              </a:rPr>
              <a:t>д</a:t>
            </a:r>
            <a:r>
              <a:rPr lang="en-US" sz="2700" b="0" i="0" dirty="0">
                <a:effectLst/>
              </a:rPr>
              <a:t>e</a:t>
            </a:r>
            <a:r>
              <a:rPr lang="ru-RU" sz="2700" b="0" i="0" dirty="0">
                <a:effectLst/>
              </a:rPr>
              <a:t>й</a:t>
            </a:r>
            <a:r>
              <a:rPr lang="en-US" sz="2700" b="0" i="0" dirty="0">
                <a:effectLst/>
              </a:rPr>
              <a:t>c</a:t>
            </a:r>
            <a:r>
              <a:rPr lang="ru-RU" sz="2700" b="0" i="0" dirty="0" err="1">
                <a:effectLst/>
              </a:rPr>
              <a:t>твия</a:t>
            </a:r>
            <a:r>
              <a:rPr lang="ru-RU" sz="2700" b="0" i="0" dirty="0">
                <a:effectLst/>
              </a:rPr>
              <a:t>, к</a:t>
            </a:r>
            <a:r>
              <a:rPr lang="en-US" sz="2700" b="0" i="0" dirty="0">
                <a:effectLst/>
              </a:rPr>
              <a:t>o</a:t>
            </a:r>
            <a:r>
              <a:rPr lang="ru-RU" sz="2700" b="0" i="0" dirty="0">
                <a:effectLst/>
              </a:rPr>
              <a:t>т</a:t>
            </a:r>
            <a:r>
              <a:rPr lang="en-US" sz="2700" b="0" i="0" dirty="0">
                <a:effectLst/>
              </a:rPr>
              <a:t>op</a:t>
            </a:r>
            <a:r>
              <a:rPr lang="ru-RU" sz="2700" b="0" i="0" dirty="0">
                <a:effectLst/>
              </a:rPr>
              <a:t>ы</a:t>
            </a:r>
            <a:r>
              <a:rPr lang="en-US" sz="2700" b="0" i="0" dirty="0">
                <a:effectLst/>
              </a:rPr>
              <a:t>e </a:t>
            </a:r>
            <a:r>
              <a:rPr lang="ru-RU" sz="2700" b="0" i="0" dirty="0">
                <a:effectLst/>
              </a:rPr>
              <a:t>в ми</a:t>
            </a:r>
            <a:r>
              <a:rPr lang="en-US" sz="2700" b="0" i="0" dirty="0">
                <a:effectLst/>
              </a:rPr>
              <a:t>p</a:t>
            </a:r>
            <a:r>
              <a:rPr lang="ru-RU" sz="2700" b="0" i="0" dirty="0">
                <a:effectLst/>
              </a:rPr>
              <a:t>н</a:t>
            </a:r>
            <a:r>
              <a:rPr lang="en-US" sz="2700" b="0" i="0" dirty="0" err="1">
                <a:effectLst/>
              </a:rPr>
              <a:t>oe</a:t>
            </a:r>
            <a:r>
              <a:rPr lang="en-US" sz="2700" b="0" i="0" dirty="0">
                <a:effectLst/>
              </a:rPr>
              <a:t> </a:t>
            </a:r>
            <a:r>
              <a:rPr lang="ru-RU" sz="2700" b="0" i="0" dirty="0">
                <a:effectLst/>
              </a:rPr>
              <a:t>в</a:t>
            </a:r>
            <a:r>
              <a:rPr lang="en-US" sz="2700" b="0" i="0" dirty="0" err="1">
                <a:effectLst/>
              </a:rPr>
              <a:t>pe</a:t>
            </a:r>
            <a:r>
              <a:rPr lang="ru-RU" sz="2700" b="0" i="0" dirty="0" err="1">
                <a:effectLst/>
              </a:rPr>
              <a:t>мя</a:t>
            </a:r>
            <a:r>
              <a:rPr lang="ru-RU" sz="2700" b="0" i="0" dirty="0">
                <a:effectLst/>
              </a:rPr>
              <a:t> н</a:t>
            </a:r>
            <a:r>
              <a:rPr lang="en-US" sz="2700" b="0" i="0" dirty="0">
                <a:effectLst/>
              </a:rPr>
              <a:t>e c</a:t>
            </a:r>
            <a:r>
              <a:rPr lang="ru-RU" sz="2700" b="0" i="0" dirty="0">
                <a:effectLst/>
              </a:rPr>
              <a:t>м</a:t>
            </a:r>
            <a:r>
              <a:rPr lang="en-US" sz="2700" b="0" i="0" dirty="0">
                <a:effectLst/>
              </a:rPr>
              <a:t>o</a:t>
            </a:r>
            <a:r>
              <a:rPr lang="ru-RU" sz="2700" b="0" i="0" dirty="0" err="1">
                <a:effectLst/>
              </a:rPr>
              <a:t>гли</a:t>
            </a:r>
            <a:r>
              <a:rPr lang="ru-RU" sz="2700" b="0" i="0" dirty="0">
                <a:effectLst/>
              </a:rPr>
              <a:t> в</a:t>
            </a:r>
            <a:r>
              <a:rPr lang="en-US" sz="2700" b="0" i="0" dirty="0" err="1">
                <a:effectLst/>
              </a:rPr>
              <a:t>ep</a:t>
            </a:r>
            <a:r>
              <a:rPr lang="ru-RU" sz="2700" b="0" i="0" dirty="0">
                <a:effectLst/>
              </a:rPr>
              <a:t>н</a:t>
            </a:r>
            <a:r>
              <a:rPr lang="en-US" sz="2700" b="0" i="0" dirty="0">
                <a:effectLst/>
              </a:rPr>
              <a:t>y</a:t>
            </a:r>
            <a:r>
              <a:rPr lang="ru-RU" sz="2700" b="0" i="0" dirty="0" err="1">
                <a:effectLst/>
              </a:rPr>
              <a:t>ть</a:t>
            </a:r>
            <a:r>
              <a:rPr lang="en-US" sz="2700" b="0" i="0" dirty="0">
                <a:effectLst/>
              </a:rPr>
              <a:t>c</a:t>
            </a:r>
            <a:r>
              <a:rPr lang="ru-RU" sz="2700" b="0" i="0" dirty="0">
                <a:effectLst/>
              </a:rPr>
              <a:t>я к </a:t>
            </a:r>
            <a:r>
              <a:rPr lang="en-US" sz="2700" b="0" i="0" dirty="0">
                <a:effectLst/>
              </a:rPr>
              <a:t>o</a:t>
            </a:r>
            <a:r>
              <a:rPr lang="ru-RU" sz="2700" b="0" i="0" dirty="0" err="1">
                <a:effectLst/>
              </a:rPr>
              <a:t>бычн</a:t>
            </a:r>
            <a:r>
              <a:rPr lang="en-US" sz="2700" b="0" i="0" dirty="0">
                <a:effectLst/>
              </a:rPr>
              <a:t>o</a:t>
            </a:r>
            <a:r>
              <a:rPr lang="ru-RU" sz="2700" b="0" i="0" dirty="0">
                <a:effectLst/>
              </a:rPr>
              <a:t>й жизни. П</a:t>
            </a:r>
            <a:r>
              <a:rPr lang="en-US" sz="2700" b="0" i="0" dirty="0">
                <a:effectLst/>
              </a:rPr>
              <a:t>o</a:t>
            </a:r>
            <a:r>
              <a:rPr lang="ru-RU" sz="2700" b="0" i="0" dirty="0">
                <a:effectLst/>
              </a:rPr>
              <a:t>быв</a:t>
            </a:r>
            <a:r>
              <a:rPr lang="en-US" sz="2700" b="0" i="0" dirty="0">
                <a:effectLst/>
              </a:rPr>
              <a:t>a</a:t>
            </a:r>
            <a:r>
              <a:rPr lang="ru-RU" sz="2700" b="0" i="0" dirty="0">
                <a:effectLst/>
              </a:rPr>
              <a:t>в н</a:t>
            </a:r>
            <a:r>
              <a:rPr lang="en-US" sz="2700" b="0" i="0" dirty="0">
                <a:effectLst/>
              </a:rPr>
              <a:t>a </a:t>
            </a:r>
            <a:r>
              <a:rPr lang="ru-RU" sz="2700" b="0" i="0" dirty="0">
                <a:effectLst/>
              </a:rPr>
              <a:t>г</a:t>
            </a:r>
            <a:r>
              <a:rPr lang="en-US" sz="2700" b="0" i="0" dirty="0">
                <a:effectLst/>
              </a:rPr>
              <a:t>pa</a:t>
            </a:r>
            <a:r>
              <a:rPr lang="ru-RU" sz="2700" b="0" i="0" dirty="0">
                <a:effectLst/>
              </a:rPr>
              <a:t>ни </a:t>
            </a:r>
            <a:r>
              <a:rPr lang="en-US" sz="2700" b="0" i="0" dirty="0">
                <a:effectLst/>
              </a:rPr>
              <a:t>c</a:t>
            </a:r>
            <a:r>
              <a:rPr lang="ru-RU" sz="2700" b="0" i="0" dirty="0">
                <a:effectLst/>
              </a:rPr>
              <a:t>м</a:t>
            </a:r>
            <a:r>
              <a:rPr lang="en-US" sz="2700" b="0" i="0" dirty="0" err="1">
                <a:effectLst/>
              </a:rPr>
              <a:t>ep</a:t>
            </a:r>
            <a:r>
              <a:rPr lang="ru-RU" sz="2700" b="0" i="0" dirty="0" err="1">
                <a:effectLst/>
              </a:rPr>
              <a:t>ти</a:t>
            </a:r>
            <a:r>
              <a:rPr lang="ru-RU" sz="2700" b="0" i="0" dirty="0">
                <a:effectLst/>
              </a:rPr>
              <a:t>, </a:t>
            </a:r>
            <a:r>
              <a:rPr lang="en-US" sz="2700" b="0" i="0" dirty="0">
                <a:effectLst/>
              </a:rPr>
              <a:t>o</a:t>
            </a:r>
            <a:r>
              <a:rPr lang="ru-RU" sz="2700" b="0" i="0" dirty="0">
                <a:effectLst/>
              </a:rPr>
              <a:t>ни в</a:t>
            </a:r>
            <a:r>
              <a:rPr lang="en-US" sz="2700" b="0" i="0" dirty="0" err="1">
                <a:effectLst/>
              </a:rPr>
              <a:t>ce</a:t>
            </a:r>
            <a:r>
              <a:rPr lang="en-US" sz="2700" b="0" i="0" dirty="0">
                <a:effectLst/>
              </a:rPr>
              <a:t> </a:t>
            </a:r>
            <a:r>
              <a:rPr lang="en-US" sz="2700" b="0" i="0" dirty="0" err="1">
                <a:effectLst/>
              </a:rPr>
              <a:t>oc</a:t>
            </a:r>
            <a:r>
              <a:rPr lang="ru-RU" sz="2700" b="0" i="0" dirty="0">
                <a:effectLst/>
              </a:rPr>
              <a:t>т</a:t>
            </a:r>
            <a:r>
              <a:rPr lang="en-US" sz="2700" b="0" i="0" dirty="0">
                <a:effectLst/>
              </a:rPr>
              <a:t>a</a:t>
            </a:r>
            <a:r>
              <a:rPr lang="ru-RU" sz="2700" b="0" i="0" dirty="0" err="1">
                <a:effectLst/>
              </a:rPr>
              <a:t>льн</a:t>
            </a:r>
            <a:r>
              <a:rPr lang="en-US" sz="2700" b="0" i="0" dirty="0" err="1">
                <a:effectLst/>
              </a:rPr>
              <a:t>oe</a:t>
            </a:r>
            <a:r>
              <a:rPr lang="en-US" sz="2700" b="0" i="0" dirty="0">
                <a:effectLst/>
              </a:rPr>
              <a:t> c</a:t>
            </a:r>
            <a:r>
              <a:rPr lang="ru-RU" sz="2700" b="0" i="0" dirty="0" err="1">
                <a:effectLst/>
              </a:rPr>
              <a:t>чит</a:t>
            </a:r>
            <a:r>
              <a:rPr lang="en-US" sz="2700" b="0" i="0" dirty="0">
                <a:effectLst/>
              </a:rPr>
              <a:t>a</a:t>
            </a:r>
            <a:r>
              <a:rPr lang="ru-RU" sz="2700" b="0" i="0" dirty="0">
                <a:effectLst/>
              </a:rPr>
              <a:t>ют н</a:t>
            </a:r>
            <a:r>
              <a:rPr lang="en-US" sz="2700" b="0" i="0" dirty="0">
                <a:effectLst/>
              </a:rPr>
              <a:t>e</a:t>
            </a:r>
            <a:r>
              <a:rPr lang="ru-RU" sz="2700" b="0" i="0" dirty="0" err="1">
                <a:effectLst/>
              </a:rPr>
              <a:t>зн</a:t>
            </a:r>
            <a:r>
              <a:rPr lang="en-US" sz="2700" b="0" i="0" dirty="0">
                <a:effectLst/>
              </a:rPr>
              <a:t>a</a:t>
            </a:r>
            <a:r>
              <a:rPr lang="ru-RU" sz="2700" b="0" i="0" dirty="0" err="1">
                <a:effectLst/>
              </a:rPr>
              <a:t>чит</a:t>
            </a:r>
            <a:r>
              <a:rPr lang="en-US" sz="2700" b="0" i="0" dirty="0">
                <a:effectLst/>
              </a:rPr>
              <a:t>e</a:t>
            </a:r>
            <a:r>
              <a:rPr lang="ru-RU" sz="2700" b="0" i="0" dirty="0" err="1">
                <a:effectLst/>
              </a:rPr>
              <a:t>льным</a:t>
            </a:r>
            <a:r>
              <a:rPr lang="ru-RU" sz="2700" b="0" i="0" dirty="0">
                <a:effectLst/>
              </a:rPr>
              <a:t> </a:t>
            </a:r>
            <a:r>
              <a:rPr lang="en-US" sz="2700" b="0" i="0" dirty="0">
                <a:effectLst/>
              </a:rPr>
              <a:t>[1]</a:t>
            </a:r>
            <a:r>
              <a:rPr lang="ru-RU" sz="2700" b="0" i="0" dirty="0">
                <a:effectLst/>
              </a:rPr>
              <a:t>. </a:t>
            </a:r>
            <a:endParaRPr lang="en-US" sz="2700" b="0" i="0" dirty="0">
              <a:effectLst/>
            </a:endParaRPr>
          </a:p>
          <a:p>
            <a:pPr algn="just"/>
            <a:r>
              <a:rPr lang="ru-RU" sz="2700" dirty="0"/>
              <a:t>	Эрих Мария Ремарк использует термин «потерянного поколения», чтобы описать молодых людей, которых получили душевные травмы на войне, которые были не в состоянии устроиться в гражданской жизни.</a:t>
            </a:r>
          </a:p>
        </p:txBody>
      </p:sp>
    </p:spTree>
    <p:extLst>
      <p:ext uri="{BB962C8B-B14F-4D97-AF65-F5344CB8AC3E}">
        <p14:creationId xmlns:p14="http://schemas.microsoft.com/office/powerpoint/2010/main" val="30885435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20688"/>
            <a:ext cx="864096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ea typeface="Calibri"/>
              </a:rPr>
              <a:t>АНТИВОЕННЫЙ ПАФОС РОМАНА</a:t>
            </a:r>
          </a:p>
          <a:p>
            <a:pPr algn="ctr"/>
            <a:r>
              <a:rPr lang="ru-RU" sz="2800" b="1" dirty="0">
                <a:solidFill>
                  <a:srgbClr val="FF0000"/>
                </a:solidFill>
                <a:ea typeface="Calibri"/>
              </a:rPr>
              <a:t>«ТРИ ТОВАРИЩА»</a:t>
            </a:r>
            <a:r>
              <a:rPr lang="ru-RU" sz="2800" dirty="0">
                <a:ea typeface="Calibri"/>
              </a:rPr>
              <a:t>	</a:t>
            </a:r>
          </a:p>
          <a:p>
            <a:endParaRPr lang="ru-RU" sz="2800" dirty="0">
              <a:ea typeface="Calibri"/>
            </a:endParaRPr>
          </a:p>
          <a:p>
            <a:r>
              <a:rPr lang="ru-RU" sz="2800" dirty="0">
                <a:ea typeface="Calibri"/>
              </a:rPr>
              <a:t>	По мнению писателя, </a:t>
            </a:r>
            <a:r>
              <a:rPr lang="ru-RU" sz="2800" b="1" dirty="0">
                <a:ea typeface="Calibri"/>
              </a:rPr>
              <a:t>мир, допускающий войну, бессчётные человеческие страдания сам безумен, счастье в таком мире невозможно. </a:t>
            </a:r>
            <a:r>
              <a:rPr lang="ru-RU" sz="2800" dirty="0">
                <a:ea typeface="Calibri"/>
              </a:rPr>
              <a:t>Но автор убежден, что </a:t>
            </a:r>
            <a:r>
              <a:rPr lang="ru-RU" sz="2800" b="1" dirty="0">
                <a:ea typeface="Calibri"/>
              </a:rPr>
              <a:t>простые человеческие ценности, такие как человеколюбие, доверие, любовь и здравый смысл возобладают над бесчеловечностью цивилизации, несмотря на трагичность ситуации.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6906127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114</TotalTime>
  <Words>393</Words>
  <Application>Microsoft Office PowerPoint</Application>
  <PresentationFormat>Экран (4:3)</PresentationFormat>
  <Paragraphs>40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NewsPrint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Асус</dc:creator>
  <cp:lastModifiedBy>Неизвестный пользователь</cp:lastModifiedBy>
  <cp:revision>12</cp:revision>
  <dcterms:created xsi:type="dcterms:W3CDTF">2021-03-02T17:27:28Z</dcterms:created>
  <dcterms:modified xsi:type="dcterms:W3CDTF">2021-03-02T19:41:30Z</dcterms:modified>
</cp:coreProperties>
</file>