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407196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«СОЗДАНИЕ </a:t>
            </a:r>
            <a:r>
              <a:rPr lang="ru-RU" b="1" dirty="0" smtClean="0"/>
              <a:t>УСЛОВИЙ ДЛЯ УСПЕШНОЙ РЕАЛИЗАЦИИ ИДЕЙ КУРСА </a:t>
            </a:r>
            <a:r>
              <a:rPr lang="ru-RU" b="1" dirty="0" smtClean="0"/>
              <a:t>ОРКСЭ»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-организационных</a:t>
            </a:r>
            <a:br>
              <a:rPr lang="ru-RU" dirty="0" smtClean="0"/>
            </a:br>
            <a:r>
              <a:rPr lang="ru-RU" dirty="0" smtClean="0"/>
              <a:t>- содержательных</a:t>
            </a:r>
            <a:br>
              <a:rPr lang="ru-RU" dirty="0" smtClean="0"/>
            </a:br>
            <a:r>
              <a:rPr lang="ru-RU" dirty="0" smtClean="0"/>
              <a:t>- научно-педагогических</a:t>
            </a:r>
            <a:br>
              <a:rPr lang="ru-RU" dirty="0" smtClean="0"/>
            </a:br>
            <a:r>
              <a:rPr lang="ru-RU" dirty="0" smtClean="0"/>
              <a:t>- коммуникативных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0570"/>
            <a:ext cx="6400800" cy="113823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Презентацию подготовила учитель начальных классов МБОУ «СОШ № 3 г. Азнакаево» </a:t>
            </a:r>
            <a:r>
              <a:rPr lang="ru-RU" dirty="0" err="1" smtClean="0"/>
              <a:t>Азацкая</a:t>
            </a:r>
            <a:r>
              <a:rPr lang="ru-RU" dirty="0" smtClean="0"/>
              <a:t> З.Ф.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 smtClean="0"/>
              <a:t>Метод моральных дилемм и дискуссий – создание доступной для понимания школьников проблемной ситуации, имеющей отношение к реальной жизни, включающей два или более вопросов.</a:t>
            </a:r>
          </a:p>
          <a:p>
            <a:pPr lvl="0"/>
            <a:r>
              <a:rPr lang="ru-RU" dirty="0" smtClean="0"/>
              <a:t>Эвристические методы – </a:t>
            </a:r>
            <a:r>
              <a:rPr lang="ru-RU" dirty="0" err="1" smtClean="0"/>
              <a:t>методы</a:t>
            </a:r>
            <a:r>
              <a:rPr lang="ru-RU" dirty="0" smtClean="0"/>
              <a:t> и приемы познания, используемые для решения творческих задач в процессе открытия нового.</a:t>
            </a:r>
          </a:p>
          <a:p>
            <a:r>
              <a:rPr lang="ru-RU" dirty="0" smtClean="0"/>
              <a:t>Исследовательский метод, при котором учащиеся самостоятельно выделяют гипотезу, подтверждают или опровергают ее.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ReStart\Desktop\img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1" y="285728"/>
            <a:ext cx="8858280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ReStart\Desktop\img2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9" y="285728"/>
            <a:ext cx="8358246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ReStart\Desktop\img_user_file_54d4e7a10df27_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358246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ReStart\Desktop\img2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3" y="214290"/>
            <a:ext cx="8643998" cy="59118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ReStart\Desktop\73774684451edfb59ad96d31828872a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1" y="285728"/>
            <a:ext cx="8858280" cy="58404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ReStart\Desktop\img12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7" y="357166"/>
            <a:ext cx="8358246" cy="57689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ReStart\Desktop\slide_37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9" y="285728"/>
            <a:ext cx="8358246" cy="58404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ReStart\Desktop\img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9" y="285728"/>
            <a:ext cx="8429684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ReStart\Desktop\img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358246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ReStart\Desktop\0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1" y="214290"/>
            <a:ext cx="8501122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ReStart\Desktop\slide_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72559" cy="58404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ReStart\Desktop\slide_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3" y="0"/>
            <a:ext cx="8929718" cy="6126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800" dirty="0" smtClean="0"/>
              <a:t>Задачи: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smtClean="0"/>
              <a:t>Учебные задачи, направленные на достижение предметных результатов обучения:</a:t>
            </a:r>
            <a:endParaRPr lang="ru-RU" dirty="0" smtClean="0"/>
          </a:p>
          <a:p>
            <a:r>
              <a:rPr lang="ru-RU" dirty="0" smtClean="0"/>
              <a:t>- познакомить с составляющими компонентами (категориями) «христианской семьи», ввести их наименования в активный словарный запас учащихся;</a:t>
            </a:r>
          </a:p>
          <a:p>
            <a:r>
              <a:rPr lang="ru-RU" dirty="0" smtClean="0"/>
              <a:t>- познакомить с таинством венчания.</a:t>
            </a:r>
          </a:p>
          <a:p>
            <a:r>
              <a:rPr lang="ru-RU" b="1" dirty="0" smtClean="0"/>
              <a:t>Учебные задачи, направленные на достижение личностных результатов обучения:</a:t>
            </a:r>
            <a:endParaRPr lang="ru-RU" dirty="0" smtClean="0"/>
          </a:p>
          <a:p>
            <a:r>
              <a:rPr lang="ru-RU" dirty="0" smtClean="0"/>
              <a:t>- формирование устойчивых учебных мотивов, интереса к учению через открытие новых знаний, развитие доброжелательности и эмоционально-нравственной отзывчивости;</a:t>
            </a:r>
          </a:p>
          <a:p>
            <a:r>
              <a:rPr lang="ru-RU" dirty="0" smtClean="0"/>
              <a:t>– развитие умений планировать, контролировать и оценивать учебные действия в соответствии с поставленной задачей и условиями ее реализации;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smtClean="0"/>
              <a:t>Учебные задачи, направленные на достижение </a:t>
            </a:r>
            <a:r>
              <a:rPr lang="ru-RU" b="1" dirty="0" err="1" smtClean="0"/>
              <a:t>метапредметных</a:t>
            </a:r>
            <a:r>
              <a:rPr lang="ru-RU" b="1" dirty="0" smtClean="0"/>
              <a:t> результатов обучения:</a:t>
            </a:r>
            <a:endParaRPr lang="ru-RU" dirty="0" smtClean="0"/>
          </a:p>
          <a:p>
            <a:r>
              <a:rPr lang="ru-RU" b="1" dirty="0" smtClean="0"/>
              <a:t>Регулятивные:</a:t>
            </a:r>
            <a:r>
              <a:rPr lang="ru-RU" dirty="0" smtClean="0"/>
              <a:t> формировать способность формулировать и удерживать учебную задачу, установку на поиск способов разрешения проблем, умения контролировать и оценивать собственную учебную деятельность и партнёров.</a:t>
            </a:r>
          </a:p>
          <a:p>
            <a:r>
              <a:rPr lang="ru-RU" b="1" dirty="0" smtClean="0"/>
              <a:t>Познавательные:</a:t>
            </a:r>
            <a:r>
              <a:rPr lang="ru-RU" dirty="0" smtClean="0"/>
              <a:t> развитие умения выделять и формулировать проблемы, выдвигать гипотезы и выстраивать алгоритм по решению выделенной проблемы.</a:t>
            </a:r>
          </a:p>
          <a:p>
            <a:r>
              <a:rPr lang="ru-RU" dirty="0" smtClean="0"/>
              <a:t>Ко</a:t>
            </a:r>
            <a:r>
              <a:rPr lang="ru-RU" b="1" dirty="0" smtClean="0"/>
              <a:t>ммуникативные:</a:t>
            </a:r>
            <a:r>
              <a:rPr lang="ru-RU" dirty="0" smtClean="0"/>
              <a:t> развитие коммуникативных способностей, положительных эмоций и чувств, связанных с темой урока.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/>
              <a:t>методы и формы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проектная деятельность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практические работы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творческие работы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Кроссворды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мини- сочинения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рефераты, встречи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беседы, экскурсии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Кинолектории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Дискуссии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выпуск тематических стенгазет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инсценирование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55000" lnSpcReduction="20000"/>
          </a:bodyPr>
          <a:lstStyle/>
          <a:p>
            <a:pPr lvl="0">
              <a:buNone/>
            </a:pPr>
            <a:r>
              <a:rPr lang="ru-RU" dirty="0" err="1" smtClean="0"/>
              <a:t>Целеполагание</a:t>
            </a:r>
            <a:r>
              <a:rPr lang="ru-RU" dirty="0" smtClean="0"/>
              <a:t> </a:t>
            </a:r>
          </a:p>
          <a:p>
            <a:r>
              <a:rPr lang="ru-RU" dirty="0" smtClean="0"/>
              <a:t>Цель и идея урока (зачем я его провожу?). </a:t>
            </a:r>
          </a:p>
          <a:p>
            <a:r>
              <a:rPr lang="ru-RU" dirty="0" smtClean="0"/>
              <a:t>Планируемые результаты (понимание и соответствие цели).</a:t>
            </a:r>
          </a:p>
          <a:p>
            <a:r>
              <a:rPr lang="ru-RU" dirty="0" smtClean="0"/>
              <a:t> Соответствие цели концепции курса. </a:t>
            </a:r>
          </a:p>
          <a:p>
            <a:pPr lvl="0">
              <a:buNone/>
            </a:pPr>
            <a:r>
              <a:rPr lang="ru-RU" dirty="0" smtClean="0"/>
              <a:t>Содержание </a:t>
            </a:r>
          </a:p>
          <a:p>
            <a:r>
              <a:rPr lang="ru-RU" dirty="0" smtClean="0"/>
              <a:t>Соответствие темы рабочей программе.</a:t>
            </a:r>
          </a:p>
          <a:p>
            <a:r>
              <a:rPr lang="ru-RU" dirty="0" smtClean="0"/>
              <a:t>Отбор содержания: использование потенциала УМК, дополнительный материал (если необходимо). </a:t>
            </a:r>
          </a:p>
          <a:p>
            <a:r>
              <a:rPr lang="ru-RU" dirty="0" smtClean="0"/>
              <a:t>Связь содержания с личным опытом ребенка. </a:t>
            </a:r>
          </a:p>
          <a:p>
            <a:r>
              <a:rPr lang="ru-RU" dirty="0" smtClean="0"/>
              <a:t>Наличие проблемной ситуации. </a:t>
            </a:r>
          </a:p>
          <a:p>
            <a:pPr>
              <a:buNone/>
            </a:pPr>
            <a:r>
              <a:rPr lang="ru-RU" dirty="0" smtClean="0"/>
              <a:t>       Соответствие содержания цели. </a:t>
            </a:r>
          </a:p>
          <a:p>
            <a:pPr lvl="0">
              <a:buNone/>
            </a:pPr>
            <a:r>
              <a:rPr lang="ru-RU" dirty="0" smtClean="0"/>
              <a:t>Конструирование </a:t>
            </a:r>
          </a:p>
          <a:p>
            <a:r>
              <a:rPr lang="ru-RU" dirty="0" smtClean="0"/>
              <a:t>Понимание взаимосвязи деятельности учащихся на уроке с достижением планируемых результатов. </a:t>
            </a:r>
          </a:p>
          <a:p>
            <a:r>
              <a:rPr lang="ru-RU" dirty="0" smtClean="0"/>
              <a:t>Выбор технологий, методов, приемов обучения, адекватных содержанию. </a:t>
            </a:r>
          </a:p>
          <a:p>
            <a:r>
              <a:rPr lang="ru-RU" dirty="0" smtClean="0"/>
              <a:t>Наличие мотивации к деятельности на уроке. </a:t>
            </a:r>
          </a:p>
          <a:p>
            <a:r>
              <a:rPr lang="ru-RU" dirty="0" smtClean="0"/>
              <a:t> Рефлексия деятельности на уроке.</a:t>
            </a:r>
          </a:p>
          <a:p>
            <a:pPr lvl="0">
              <a:buNone/>
            </a:pPr>
            <a:r>
              <a:rPr lang="ru-RU" dirty="0" smtClean="0"/>
              <a:t> Ресурсы </a:t>
            </a:r>
          </a:p>
          <a:p>
            <a:r>
              <a:rPr lang="ru-RU" dirty="0" smtClean="0"/>
              <a:t>• Обоснованность используемых ресурсов и оборудования.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225</Words>
  <PresentationFormat>Экран (4:3)</PresentationFormat>
  <Paragraphs>47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«СОЗДАНИЕ УСЛОВИЙ ДЛЯ УСПЕШНОЙ РЕАЛИЗАЦИИ ИДЕЙ КУРСА ОРКСЭ» -организационных - содержательных - научно-педагогических - коммуникативных</vt:lpstr>
      <vt:lpstr>Слайд 2</vt:lpstr>
      <vt:lpstr>Слайд 3</vt:lpstr>
      <vt:lpstr>Слайд 4</vt:lpstr>
      <vt:lpstr>Слайд 5</vt:lpstr>
      <vt:lpstr>Слайд 6</vt:lpstr>
      <vt:lpstr>Слайд 7</vt:lpstr>
      <vt:lpstr>методы и формы работы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УСЛОВИЙ ДЛЯ УСПЕШНОЙ РЕАЛИЗАЦИИ ИДЕЙ КУРСА ОРКСЭ -организационных - содержательных - научно-педагогических - коммуникативных</dc:title>
  <dc:creator>ReStart</dc:creator>
  <cp:lastModifiedBy>ReStart</cp:lastModifiedBy>
  <cp:revision>16</cp:revision>
  <dcterms:created xsi:type="dcterms:W3CDTF">2017-10-30T19:21:33Z</dcterms:created>
  <dcterms:modified xsi:type="dcterms:W3CDTF">2017-10-30T21:52:33Z</dcterms:modified>
</cp:coreProperties>
</file>