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0" r:id="rId4"/>
    <p:sldId id="261" r:id="rId5"/>
    <p:sldId id="265" r:id="rId6"/>
    <p:sldId id="268" r:id="rId7"/>
    <p:sldId id="267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1"/>
          <p:cNvSpPr>
            <a:spLocks noChangeArrowheads="1"/>
          </p:cNvSpPr>
          <p:nvPr/>
        </p:nvSpPr>
        <p:spPr bwMode="auto">
          <a:xfrm>
            <a:off x="323528" y="332656"/>
            <a:ext cx="8424935" cy="352839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7030A0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«Знакомство с музеем»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600" b="1" i="1" dirty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Ознакомление с окружающим миром)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http://www.shkola47.ru/userfiles/image/99-21111719095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762" y="4119202"/>
            <a:ext cx="8074466" cy="256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6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inforico.com.ua/a/prodaetsya-unikalnaya-chastnaya-kolekciya-antikvariata--fd5e-1444211202280153-1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4896545" cy="3048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http://4put.ru/pictures/max/865/26581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0" t="20866" r="3618"/>
          <a:stretch/>
        </p:blipFill>
        <p:spPr bwMode="auto">
          <a:xfrm>
            <a:off x="179513" y="3499372"/>
            <a:ext cx="4968552" cy="3198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364089" y="1312940"/>
            <a:ext cx="345638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Большое количество, каких – то определенных предметов</a:t>
            </a:r>
          </a:p>
          <a:p>
            <a:pPr algn="ctr"/>
            <a:r>
              <a:rPr lang="ru-RU" sz="2400" b="1" dirty="0">
                <a:solidFill>
                  <a:srgbClr val="00B050"/>
                </a:solidFill>
              </a:rPr>
              <a:t>называется коллекцией. Коллекции находились дома у тех, кто их собирал, и</a:t>
            </a:r>
          </a:p>
          <a:p>
            <a:pPr algn="ctr"/>
            <a:r>
              <a:rPr lang="ru-RU" sz="2400" b="1" dirty="0">
                <a:solidFill>
                  <a:srgbClr val="00B050"/>
                </a:solidFill>
              </a:rPr>
              <a:t>увидеть их могли совсем мало людей. </a:t>
            </a:r>
            <a:r>
              <a:rPr lang="ru-RU" sz="2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498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australianfoodtimeline.com.au/wp-content/uploads/2010/09/1866_LondonExhib_VictoriaGold_Displa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7025" y="1102888"/>
            <a:ext cx="7493884" cy="5572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7890" y="188640"/>
            <a:ext cx="74938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Л</a:t>
            </a:r>
            <a:r>
              <a:rPr lang="ru-RU" b="1" dirty="0" smtClean="0">
                <a:solidFill>
                  <a:srgbClr val="00B050"/>
                </a:solidFill>
              </a:rPr>
              <a:t>юди </a:t>
            </a:r>
            <a:r>
              <a:rPr lang="ru-RU" b="1" dirty="0">
                <a:solidFill>
                  <a:srgbClr val="00B050"/>
                </a:solidFill>
              </a:rPr>
              <a:t>стали размещать </a:t>
            </a:r>
            <a:r>
              <a:rPr lang="ru-RU" b="1" dirty="0" smtClean="0">
                <a:solidFill>
                  <a:srgbClr val="00B050"/>
                </a:solidFill>
              </a:rPr>
              <a:t>свои коллекции </a:t>
            </a:r>
            <a:r>
              <a:rPr lang="ru-RU" b="1" dirty="0">
                <a:solidFill>
                  <a:srgbClr val="00B050"/>
                </a:solidFill>
              </a:rPr>
              <a:t>в специальных помещениях, куда могли прийти все желающие </a:t>
            </a:r>
            <a:r>
              <a:rPr lang="ru-RU" b="1" dirty="0" smtClean="0">
                <a:solidFill>
                  <a:srgbClr val="00B050"/>
                </a:solidFill>
              </a:rPr>
              <a:t>и посмотреть </a:t>
            </a:r>
            <a:r>
              <a:rPr lang="ru-RU" b="1" dirty="0">
                <a:solidFill>
                  <a:srgbClr val="00B050"/>
                </a:solidFill>
              </a:rPr>
              <a:t>коллекции. </a:t>
            </a:r>
            <a:r>
              <a:rPr lang="ru-RU" b="1" dirty="0" smtClean="0">
                <a:solidFill>
                  <a:srgbClr val="00B050"/>
                </a:solidFill>
              </a:rPr>
              <a:t>Такое помещение называется музей.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1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ontent.tviz.tv/gfx/res/44474/dh22d687q3kgokgogwcsogkg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8640"/>
            <a:ext cx="4536504" cy="628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0089" y="1196752"/>
            <a:ext cx="29163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"Ежели кто найдёт в земле или в воде какие старые вещи, а именно: каменья необыкновенные, кости человеческие или скотские, рыбьи или птичьи, не такие, как у нас ныне есть, или и такие, да зело велики и малы перед обыкновенными, также какие старые надписи на каменьях, железе или меди...", посуду, оружие, - словом, всё, что "зело старо и необыкновенно" велено было приносить. </a:t>
            </a:r>
          </a:p>
        </p:txBody>
      </p:sp>
      <p:pic>
        <p:nvPicPr>
          <p:cNvPr id="4102" name="Picture 6" descr="http://fb.ru/misc/i/gallery/43131/24917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98859" y="2276872"/>
            <a:ext cx="3633579" cy="4266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46848" y="404664"/>
            <a:ext cx="4417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При посещении Англии и Голландии царь Пётр I очень заинтересовался новшествами в виде кабинета «кунштов» («куншт» – редкость, чудо). Петр решил организовать подобный кабинет в России.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486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istrf.ru/uploads/media/map/0001/02/ca37080e08d7cdb4e75964cfa00b13714944d02a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78143"/>
            <a:ext cx="4013859" cy="2724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5076056" y="816889"/>
            <a:ext cx="39235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Изначально музей  </a:t>
            </a:r>
            <a:r>
              <a:rPr lang="ru-RU" dirty="0" smtClean="0"/>
              <a:t>состоял </a:t>
            </a:r>
            <a:r>
              <a:rPr lang="ru-RU" dirty="0"/>
              <a:t>из </a:t>
            </a:r>
            <a:r>
              <a:rPr lang="ru-RU" dirty="0" smtClean="0"/>
              <a:t>четырех </a:t>
            </a:r>
            <a:r>
              <a:rPr lang="ru-RU" dirty="0"/>
              <a:t>«кабинетов</a:t>
            </a:r>
            <a:r>
              <a:rPr lang="ru-RU" dirty="0" smtClean="0"/>
              <a:t>», в каждом из которых находились свои экспонаты.</a:t>
            </a:r>
            <a:endParaRPr lang="ru-RU" dirty="0"/>
          </a:p>
        </p:txBody>
      </p:sp>
      <p:pic>
        <p:nvPicPr>
          <p:cNvPr id="1028" name="Picture 4" descr="https://ic.pics.livejournal.com/metafor_7/74146340/650097/650097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316089"/>
            <a:ext cx="4748353" cy="3184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49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36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«Натур-камера», </a:t>
            </a:r>
            <a:endParaRPr lang="ru-RU" b="1" dirty="0" smtClean="0"/>
          </a:p>
          <a:p>
            <a:pPr algn="ctr"/>
            <a:r>
              <a:rPr lang="ru-RU" dirty="0" smtClean="0"/>
              <a:t>где </a:t>
            </a:r>
            <a:r>
              <a:rPr lang="ru-RU" dirty="0"/>
              <a:t>находились редкости  по естествознанию</a:t>
            </a:r>
            <a:r>
              <a:rPr lang="ru-RU" dirty="0" smtClean="0"/>
              <a:t>. Теперь все они располагаются в Зоологическом музее из-за огромного количества экспонатов.</a:t>
            </a:r>
            <a:endParaRPr lang="ru-RU" dirty="0"/>
          </a:p>
        </p:txBody>
      </p:sp>
      <p:pic>
        <p:nvPicPr>
          <p:cNvPr id="4098" name="Picture 2" descr="http://gubernya63.ru/netcat_files/140/165/DSC_114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16632"/>
            <a:ext cx="4393741" cy="298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2160" y="3469650"/>
            <a:ext cx="2401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«Мюнцкамера» </a:t>
            </a:r>
          </a:p>
          <a:p>
            <a:pPr algn="ctr"/>
            <a:r>
              <a:rPr lang="ru-RU" dirty="0" smtClean="0"/>
              <a:t>содержала коллекцию</a:t>
            </a:r>
          </a:p>
          <a:p>
            <a:pPr algn="ctr"/>
            <a:r>
              <a:rPr lang="ru-RU" dirty="0" smtClean="0"/>
              <a:t> старинных монет</a:t>
            </a:r>
            <a:endParaRPr lang="ru-RU" dirty="0"/>
          </a:p>
        </p:txBody>
      </p:sp>
      <p:pic>
        <p:nvPicPr>
          <p:cNvPr id="7" name="Picture 4" descr="http://tourist-82.ru/wp-content/uploads/2017/10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78948"/>
            <a:ext cx="4406310" cy="3304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73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«Кунсткамера» </a:t>
            </a:r>
            <a:r>
              <a:rPr lang="ru-RU" dirty="0"/>
              <a:t>представляла редкости прикладного искусства и особенностей быта различных народов. </a:t>
            </a:r>
          </a:p>
        </p:txBody>
      </p:sp>
      <p:pic>
        <p:nvPicPr>
          <p:cNvPr id="3" name="Picture 2" descr="https://topdialog.ru/wp-content/uploads/2017/05/kunstkammer-I63F8253-1000x6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88640"/>
            <a:ext cx="4539085" cy="3027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34621" y="3547809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«Кабинет Петра Великого</a:t>
            </a:r>
            <a:r>
              <a:rPr lang="ru-RU" b="1" dirty="0" smtClean="0"/>
              <a:t>»</a:t>
            </a:r>
            <a:r>
              <a:rPr lang="ru-RU" dirty="0" smtClean="0"/>
              <a:t>,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где находились </a:t>
            </a:r>
            <a:r>
              <a:rPr lang="ru-RU" dirty="0" smtClean="0"/>
              <a:t>вещи, </a:t>
            </a:r>
            <a:r>
              <a:rPr lang="ru-RU" dirty="0"/>
              <a:t>принадлежащие </a:t>
            </a:r>
            <a:endParaRPr lang="ru-RU" dirty="0" smtClean="0"/>
          </a:p>
          <a:p>
            <a:pPr algn="ctr"/>
            <a:r>
              <a:rPr lang="ru-RU" dirty="0" smtClean="0"/>
              <a:t>лично </a:t>
            </a:r>
            <a:r>
              <a:rPr lang="ru-RU" dirty="0"/>
              <a:t>самому государю. </a:t>
            </a:r>
          </a:p>
        </p:txBody>
      </p:sp>
      <p:pic>
        <p:nvPicPr>
          <p:cNvPr id="6" name="Picture 4" descr="http://cityguidespb.ru/uploads/posts/2014-04/1397663122_99_dsc32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540377" cy="3026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88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196" y="26064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Сейчас экспозиция </a:t>
            </a:r>
            <a:r>
              <a:rPr lang="ru-RU" dirty="0"/>
              <a:t>современной Кунсткамеры достигла </a:t>
            </a:r>
            <a:r>
              <a:rPr lang="ru-RU" dirty="0" smtClean="0"/>
              <a:t>огромных </a:t>
            </a:r>
            <a:r>
              <a:rPr lang="ru-RU" dirty="0"/>
              <a:t>размеров. </a:t>
            </a:r>
            <a:r>
              <a:rPr lang="ru-RU" dirty="0" smtClean="0"/>
              <a:t>В музейном </a:t>
            </a:r>
            <a:r>
              <a:rPr lang="ru-RU" dirty="0"/>
              <a:t>фонде Кабинета редкостей находится около миллиона экспонатов. </a:t>
            </a:r>
            <a:r>
              <a:rPr lang="ru-RU" dirty="0" smtClean="0"/>
              <a:t>Часть из них располагается в залах  на выставке, другая часть находится в фондохранилище.</a:t>
            </a:r>
            <a:endParaRPr lang="ru-RU" dirty="0"/>
          </a:p>
        </p:txBody>
      </p:sp>
      <p:pic>
        <p:nvPicPr>
          <p:cNvPr id="3" name="Picture 2" descr="http://xn------7cdgcloa1c6a0afkbgmidhq4n.xn--p1ai/content/piligrim/pics/guide/kunstkamera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4183" y="1844824"/>
            <a:ext cx="7644241" cy="4407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668655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268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CAT</cp:lastModifiedBy>
  <cp:revision>47</cp:revision>
  <dcterms:created xsi:type="dcterms:W3CDTF">2019-01-07T08:16:16Z</dcterms:created>
  <dcterms:modified xsi:type="dcterms:W3CDTF">2022-04-06T16:39:33Z</dcterms:modified>
</cp:coreProperties>
</file>