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7" r:id="rId3"/>
    <p:sldId id="257" r:id="rId4"/>
    <p:sldId id="264" r:id="rId5"/>
    <p:sldId id="265" r:id="rId6"/>
    <p:sldId id="266" r:id="rId7"/>
    <p:sldId id="263" r:id="rId8"/>
    <p:sldId id="262" r:id="rId9"/>
    <p:sldId id="269" r:id="rId10"/>
    <p:sldId id="261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68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A5B79-3326-4AEB-9253-0C8725B73F21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1645DC-0308-4F41-A111-35F801445C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649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1645DC-0308-4F41-A111-35F801445C3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9999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1645DC-0308-4F41-A111-35F801445C3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0538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1645DC-0308-4F41-A111-35F801445C3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1785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1645DC-0308-4F41-A111-35F801445C3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38689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1645DC-0308-4F41-A111-35F801445C3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4684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1645DC-0308-4F41-A111-35F801445C3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6433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1645DC-0308-4F41-A111-35F801445C3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03589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1645DC-0308-4F41-A111-35F801445C3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61675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1645DC-0308-4F41-A111-35F801445C3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5331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1645DC-0308-4F41-A111-35F801445C3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1166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2FAF5F4-94EC-4FB9-BC10-CF88A59205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B75C2586-9A6A-45B1-92FD-0FE9C0FA0D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14AA743-76BC-4BFC-886D-C127402E4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5184-7BDB-41A3-B836-F9A519E8DBF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D0DF44A-9839-4816-AF8D-DDD6B9B49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A98C78D-341E-4F71-892F-547DCB2D9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C2261-A0A1-4EB4-93B9-A3F3C2DCA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635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66B4D37-5CDB-45E3-840C-02D5FF78C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6B67B33-B71B-4D5D-B05F-2E5D44E566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49728AB-E990-4465-A189-6D0B7CC76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5184-7BDB-41A3-B836-F9A519E8DBF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CBDBB68-036A-4A3F-8790-F234E9DC7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89F94E1-4886-497F-B8C6-422A63EF8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C2261-A0A1-4EB4-93B9-A3F3C2DCA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923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4C0AAAC0-2925-4672-B3F9-41C030A0A6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6914323-C0D9-4CC0-AD61-CD5E7DFD5B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2A47BD5-3426-48E2-88B3-F00F61B58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5184-7BDB-41A3-B836-F9A519E8DBF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3CDC180-D3CB-479A-8DF7-DF5434A54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9C3A44C-14FA-4987-B5FE-510F29429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C2261-A0A1-4EB4-93B9-A3F3C2DCA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542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CF6BB97-1F16-4976-A7BA-7305DD4BE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94F730E-96B8-4B26-92D4-37244D6E9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E88E152-B0A3-4DD5-B9DA-746D933E4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5184-7BDB-41A3-B836-F9A519E8DBF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137E95E-D84E-4494-B4F7-2CBC541BC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1FB78A2-8857-4A1D-BA12-9E6CDE5B8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C2261-A0A1-4EB4-93B9-A3F3C2DCA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157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D2BD0CA-659A-422C-9911-3C073448A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AD8947C-DA91-4DDC-9830-8A26B1C0E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F8FE7BB-8814-4545-B2B4-C7E29585E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5184-7BDB-41A3-B836-F9A519E8DBF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462DB09-38EE-47B8-928E-23B983AA5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13F41B8-EE98-4AE0-86E3-2C4583238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C2261-A0A1-4EB4-93B9-A3F3C2DCA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952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9A08D21-E11B-4AE8-B730-B1A59B974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940911B-C4C4-49EA-BFDE-3579578D79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7482D2BD-B4AD-45F5-B295-D37AD55531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95DFE58-0420-4ADC-BE59-57FEE82D6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5184-7BDB-41A3-B836-F9A519E8DBF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12093F45-F943-4ABF-BC2A-9717FEE02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2271651-7CC7-4C9E-B096-96290AF14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C2261-A0A1-4EB4-93B9-A3F3C2DCA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582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DB6FBF2-6281-46BE-917A-EED407371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5DA7BD6-F6BA-4AD1-B192-98C90EDE0E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8298CE5E-8C4C-479B-8F6E-EF0189D75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5DBC2673-8300-48A3-B715-FEF7706CB4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3EF24480-A03F-452F-82D9-14AFE7877F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769DA632-A0E5-4300-9CC7-7B35F8876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5184-7BDB-41A3-B836-F9A519E8DBF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6150ABA4-158D-4926-AAF5-CF56E52FD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F3476F91-363D-4E31-B2B2-77E355F45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C2261-A0A1-4EB4-93B9-A3F3C2DCA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698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C7AC139-4879-4340-ACC9-F7CFF8F03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F0F95A25-07A2-4FBA-8F66-5755AA685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5184-7BDB-41A3-B836-F9A519E8DBF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9B39B4BB-1069-4F08-AC26-062BB4B55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8DC4E66B-C119-417B-9932-F064B352B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C2261-A0A1-4EB4-93B9-A3F3C2DCA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641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8C8F34F1-B400-4D5E-B15E-A5C261A7D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5184-7BDB-41A3-B836-F9A519E8DBF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EE433F6B-2445-4728-A786-79A1DFEA1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B583FC6B-4E41-4AAA-A253-DDC130A90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C2261-A0A1-4EB4-93B9-A3F3C2DCA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870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1977A5-2D20-4C85-B96C-A6B4DAAAB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B6DE194-51F1-4BE2-B46A-87E158DB3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B8AE5E57-2344-4C02-9485-7BCE540F1D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AC05EA0-720B-4C37-916F-44CE7EA6C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5184-7BDB-41A3-B836-F9A519E8DBF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3A16B165-6BCB-434E-8D86-D40809613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787EBF9-0F13-4158-BCEC-D2E0C0EA4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C2261-A0A1-4EB4-93B9-A3F3C2DCA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566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EC7079B-C1BF-4559-B305-0F65F3EB8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F9CE7F72-0B20-4D64-B59A-AA15097602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1EAE4CED-2691-4F60-87B0-93805B0D02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D40E331-AFCC-4661-A3A1-1C97D99B0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D5184-7BDB-41A3-B836-F9A519E8DBF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7D2ABE4-646B-4AC4-83DC-DAFE90E59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8206F86-C829-479E-B457-D154CF207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C2261-A0A1-4EB4-93B9-A3F3C2DCA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869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B85FC20-6D75-4BA5-8D49-8B90146D1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5CF780A-C69C-4D7A-84C0-FC951B5D66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ACBC8C4-A68F-47AD-9879-E8F2091C75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D5184-7BDB-41A3-B836-F9A519E8DBF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3601A95-779D-41CB-A738-00DFEF5F78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3D1EFD8-3D7A-4DD1-AD1B-9CA241D04B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C2261-A0A1-4EB4-93B9-A3F3C2DCA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7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60315DA-C757-49F3-AC13-E851341E1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A97DEE3-B8E9-47CD-B622-8EF93EF6A1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A9F3A6E-30B8-41AA-B205-4B08ADC0A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ED354B78-9D9E-42C6-9857-74BE4AA3A5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417250"/>
            <a:ext cx="5753100" cy="377301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947B34FC-F8CD-4C43-A887-D433E6B9759C}"/>
              </a:ext>
            </a:extLst>
          </p:cNvPr>
          <p:cNvSpPr/>
          <p:nvPr/>
        </p:nvSpPr>
        <p:spPr>
          <a:xfrm>
            <a:off x="464598" y="4378647"/>
            <a:ext cx="6096000" cy="200054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>
                <a:solidFill>
                  <a:srgbClr val="464E6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sz="2800" b="1" i="1" dirty="0">
                <a:solidFill>
                  <a:srgbClr val="7030A0"/>
                </a:solidFill>
                <a:latin typeface="Arial" panose="020B0604020202020204" pitchFamily="34" charset="0"/>
              </a:rPr>
              <a:t>НИКОЛАЙ МИХАЙЛОВИЧ</a:t>
            </a:r>
            <a:endParaRPr lang="en-US" sz="2800" b="1" i="1" dirty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r>
              <a:rPr lang="ru-RU" b="0" i="0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b="0" i="0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                </a:t>
            </a:r>
            <a:r>
              <a:rPr lang="ru-RU" sz="3200" b="1" i="1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РУБЦОВ</a:t>
            </a:r>
            <a:endParaRPr lang="en-US" sz="3200" b="1" i="1" dirty="0">
              <a:solidFill>
                <a:srgbClr val="7030A0"/>
              </a:solidFill>
              <a:effectLst/>
              <a:latin typeface="Arial" panose="020B0604020202020204" pitchFamily="34" charset="0"/>
            </a:endParaRPr>
          </a:p>
          <a:p>
            <a:r>
              <a:rPr lang="ru-RU" sz="3200" b="1" i="1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sz="3200" b="1" i="1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     </a:t>
            </a:r>
            <a:r>
              <a:rPr lang="ru-RU" sz="3200" b="1" i="1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(1936–1971), </a:t>
            </a:r>
            <a:endParaRPr lang="en-US" sz="3200" b="1" i="1" dirty="0">
              <a:solidFill>
                <a:srgbClr val="7030A0"/>
              </a:solidFill>
              <a:effectLst/>
              <a:latin typeface="Arial" panose="020B0604020202020204" pitchFamily="34" charset="0"/>
            </a:endParaRPr>
          </a:p>
          <a:p>
            <a:r>
              <a:rPr lang="en-US" sz="3200" b="1" i="1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    </a:t>
            </a:r>
            <a:r>
              <a:rPr lang="ru-RU" sz="3200" b="1" i="1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русский поэт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DCB40818-1EAA-437F-AFE6-A15AB24B929E}"/>
              </a:ext>
            </a:extLst>
          </p:cNvPr>
          <p:cNvSpPr/>
          <p:nvPr/>
        </p:nvSpPr>
        <p:spPr>
          <a:xfrm>
            <a:off x="6438900" y="647641"/>
            <a:ext cx="554595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0" i="1" dirty="0">
                <a:solidFill>
                  <a:srgbClr val="7030A0"/>
                </a:solidFill>
                <a:effectLst/>
                <a:latin typeface="Helvetica Neue"/>
              </a:rPr>
              <a:t>«Люблю твою, Россия, старину.</a:t>
            </a:r>
            <a:br>
              <a:rPr lang="ru-RU" sz="4000" b="0" i="1" dirty="0">
                <a:solidFill>
                  <a:srgbClr val="7030A0"/>
                </a:solidFill>
                <a:effectLst/>
                <a:latin typeface="Helvetica Neue"/>
              </a:rPr>
            </a:br>
            <a:r>
              <a:rPr lang="ru-RU" sz="4000" b="0" i="1" dirty="0">
                <a:solidFill>
                  <a:srgbClr val="7030A0"/>
                </a:solidFill>
                <a:effectLst/>
                <a:latin typeface="Helvetica Neue"/>
              </a:rPr>
              <a:t>Твои леса, погосты и молитвы».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5490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60315DA-C757-49F3-AC13-E851341E1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A97DEE3-B8E9-47CD-B622-8EF93EF6A1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A9F3A6E-30B8-41AA-B205-4B08ADC0A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947B34FC-F8CD-4C43-A887-D433E6B9759C}"/>
              </a:ext>
            </a:extLst>
          </p:cNvPr>
          <p:cNvSpPr/>
          <p:nvPr/>
        </p:nvSpPr>
        <p:spPr>
          <a:xfrm>
            <a:off x="464598" y="437864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464E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 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5B5F1681-6D66-4469-8FC3-BDF14FFE980E}"/>
              </a:ext>
            </a:extLst>
          </p:cNvPr>
          <p:cNvSpPr/>
          <p:nvPr/>
        </p:nvSpPr>
        <p:spPr>
          <a:xfrm>
            <a:off x="1012054" y="612542"/>
            <a:ext cx="80609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каких строчках выражена главная мысль стихотворения? 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046F101C-AEFE-471C-AFCA-AD1B13312552}"/>
              </a:ext>
            </a:extLst>
          </p:cNvPr>
          <p:cNvSpPr/>
          <p:nvPr/>
        </p:nvSpPr>
        <p:spPr>
          <a:xfrm>
            <a:off x="1012053" y="3105835"/>
            <a:ext cx="101027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И счастлив я , пока на белом свете</a:t>
            </a:r>
          </a:p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Горит, горит звезда моих полей…</a:t>
            </a:r>
          </a:p>
        </p:txBody>
      </p:sp>
    </p:spTree>
    <p:extLst>
      <p:ext uri="{BB962C8B-B14F-4D97-AF65-F5344CB8AC3E}">
        <p14:creationId xmlns:p14="http://schemas.microsoft.com/office/powerpoint/2010/main" val="2200118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60315DA-C757-49F3-AC13-E851341E1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A97DEE3-B8E9-47CD-B622-8EF93EF6A1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A9F3A6E-30B8-41AA-B205-4B08ADC0A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76" y="80963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947B34FC-F8CD-4C43-A887-D433E6B9759C}"/>
              </a:ext>
            </a:extLst>
          </p:cNvPr>
          <p:cNvSpPr/>
          <p:nvPr/>
        </p:nvSpPr>
        <p:spPr>
          <a:xfrm>
            <a:off x="464598" y="437864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464E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 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31CD9783-9ADA-41CC-96DD-07EE3436546C}"/>
              </a:ext>
            </a:extLst>
          </p:cNvPr>
          <p:cNvSpPr/>
          <p:nvPr/>
        </p:nvSpPr>
        <p:spPr>
          <a:xfrm>
            <a:off x="958788" y="1038687"/>
            <a:ext cx="99518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>
                <a:solidFill>
                  <a:srgbClr val="333333"/>
                </a:solidFill>
                <a:effectLst/>
                <a:latin typeface="Helvetica Neue"/>
              </a:rPr>
              <a:t>Родился поэт в 1936 году на Севере. В селе Емецк</a:t>
            </a:r>
            <a:r>
              <a:rPr lang="en-US" sz="2800" b="0" i="0" dirty="0">
                <a:solidFill>
                  <a:srgbClr val="333333"/>
                </a:solidFill>
                <a:effectLst/>
                <a:latin typeface="Helvetica Neue"/>
              </a:rPr>
              <a:t> 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Helvetica Neue"/>
              </a:rPr>
              <a:t>прошел первый год жизни Николая Рубцова. </a:t>
            </a:r>
            <a:endParaRPr lang="ru-RU" sz="2800" b="0" i="0" dirty="0" smtClean="0">
              <a:solidFill>
                <a:srgbClr val="333333"/>
              </a:solidFill>
              <a:effectLst/>
              <a:latin typeface="Helvetica Neue"/>
            </a:endParaRPr>
          </a:p>
          <a:p>
            <a:r>
              <a:rPr lang="ru-RU" sz="2800" b="0" i="0" dirty="0" smtClean="0">
                <a:solidFill>
                  <a:srgbClr val="333333"/>
                </a:solidFill>
                <a:effectLst/>
                <a:latin typeface="Helvetica Neue"/>
              </a:rPr>
              <a:t>В 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Helvetica Neue"/>
              </a:rPr>
              <a:t>1937-м семейство Рубцовых переехало в городок Няндому в 340 километрах южнее Архангельска, где глава семейства три года руководил потребительским кооперативом. Но и в Няндоме Рубцовы прожили недолго – в 1941 году перебрались в Вологду, где их застала война.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98882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60315DA-C757-49F3-AC13-E851341E1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A97DEE3-B8E9-47CD-B622-8EF93EF6A1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A9F3A6E-30B8-41AA-B205-4B08ADC0A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947B34FC-F8CD-4C43-A887-D433E6B9759C}"/>
              </a:ext>
            </a:extLst>
          </p:cNvPr>
          <p:cNvSpPr/>
          <p:nvPr/>
        </p:nvSpPr>
        <p:spPr>
          <a:xfrm>
            <a:off x="464598" y="437864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464E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 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A80EC981-5CEA-42F6-AE7D-8121A30DF8B4}"/>
              </a:ext>
            </a:extLst>
          </p:cNvPr>
          <p:cNvSpPr/>
          <p:nvPr/>
        </p:nvSpPr>
        <p:spPr>
          <a:xfrm>
            <a:off x="3897353" y="1850812"/>
            <a:ext cx="371382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>
                <a:solidFill>
                  <a:srgbClr val="333333"/>
                </a:solidFill>
                <a:effectLst/>
                <a:latin typeface="Helvetica Neue"/>
              </a:rPr>
              <a:t>Отец отправился на фронт, связь с ним утратилась. Летом 1942 года не стало матери</a:t>
            </a:r>
            <a:r>
              <a:rPr lang="en-US" sz="2800" b="0" i="0" dirty="0">
                <a:solidFill>
                  <a:srgbClr val="333333"/>
                </a:solidFill>
                <a:effectLst/>
                <a:latin typeface="Helvetica Neue"/>
              </a:rPr>
              <a:t>.</a:t>
            </a:r>
            <a:endParaRPr lang="ru-RU" sz="2800" dirty="0"/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601F8121-D387-4442-82A8-28D5075517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82" y="534745"/>
            <a:ext cx="2321439" cy="362888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3844E680-6034-471A-9AF0-FC8E4C5FFD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3711" y="411163"/>
            <a:ext cx="2590800" cy="3752464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E5D82598-030C-4782-8C25-D888A9C0B933}"/>
              </a:ext>
            </a:extLst>
          </p:cNvPr>
          <p:cNvSpPr/>
          <p:nvPr/>
        </p:nvSpPr>
        <p:spPr>
          <a:xfrm>
            <a:off x="578385" y="4478952"/>
            <a:ext cx="42168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333333"/>
                </a:solidFill>
                <a:latin typeface="Helvetica Neue"/>
              </a:rPr>
              <a:t>Александра Михайловна</a:t>
            </a:r>
            <a:endParaRPr lang="ru-RU" sz="2800" dirty="0"/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2DE5D7CF-E4C2-4E9D-99F7-C43223D7AFC6}"/>
              </a:ext>
            </a:extLst>
          </p:cNvPr>
          <p:cNvSpPr/>
          <p:nvPr/>
        </p:nvSpPr>
        <p:spPr>
          <a:xfrm>
            <a:off x="9055224" y="4221163"/>
            <a:ext cx="29385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Михаил </a:t>
            </a:r>
            <a:r>
              <a:rPr lang="ru-RU" sz="3200" dirty="0" err="1"/>
              <a:t>Андриянович</a:t>
            </a:r>
            <a:endParaRPr lang="ru-RU" sz="3200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8A7E70E1-F8A3-42FC-B921-12DAFB8D0254}"/>
              </a:ext>
            </a:extLst>
          </p:cNvPr>
          <p:cNvSpPr/>
          <p:nvPr/>
        </p:nvSpPr>
        <p:spPr>
          <a:xfrm>
            <a:off x="3028321" y="605912"/>
            <a:ext cx="54653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Родители Николая Рубцова</a:t>
            </a:r>
          </a:p>
        </p:txBody>
      </p:sp>
    </p:spTree>
    <p:extLst>
      <p:ext uri="{BB962C8B-B14F-4D97-AF65-F5344CB8AC3E}">
        <p14:creationId xmlns:p14="http://schemas.microsoft.com/office/powerpoint/2010/main" val="1230059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60315DA-C757-49F3-AC13-E851341E1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A97DEE3-B8E9-47CD-B622-8EF93EF6A1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A9F3A6E-30B8-41AA-B205-4B08ADC0A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947B34FC-F8CD-4C43-A887-D433E6B9759C}"/>
              </a:ext>
            </a:extLst>
          </p:cNvPr>
          <p:cNvSpPr/>
          <p:nvPr/>
        </p:nvSpPr>
        <p:spPr>
          <a:xfrm>
            <a:off x="464598" y="437864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464E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 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F4359A11-3527-4F39-8F1B-D417DEBD2B46}"/>
              </a:ext>
            </a:extLst>
          </p:cNvPr>
          <p:cNvSpPr/>
          <p:nvPr/>
        </p:nvSpPr>
        <p:spPr>
          <a:xfrm>
            <a:off x="399497" y="425708"/>
            <a:ext cx="438556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Николая Рубцова со старшим братом как сирот определили в детский дом в «Николах», так в народе называли село Никольское. Годы детдомовской жизни поэт вспоминал с теплотой, несмотря на полуголодное существование. Николай старательно учился и окончил в Никольском 7 классов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EF75E7F5-AB65-41E7-A3A1-26AB724784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771" y="829423"/>
            <a:ext cx="2832994" cy="3746863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F610C86A-7AE9-407E-B183-5BB3AC277D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3472" y="829423"/>
            <a:ext cx="3838116" cy="374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398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60315DA-C757-49F3-AC13-E851341E1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A97DEE3-B8E9-47CD-B622-8EF93EF6A1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A9F3A6E-30B8-41AA-B205-4B08ADC0A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947B34FC-F8CD-4C43-A887-D433E6B9759C}"/>
              </a:ext>
            </a:extLst>
          </p:cNvPr>
          <p:cNvSpPr/>
          <p:nvPr/>
        </p:nvSpPr>
        <p:spPr>
          <a:xfrm>
            <a:off x="464598" y="437864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464E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 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EE13A56C-E5B3-4ADF-B8FE-C8B99D1ADEC4}"/>
              </a:ext>
            </a:extLst>
          </p:cNvPr>
          <p:cNvSpPr/>
          <p:nvPr/>
        </p:nvSpPr>
        <p:spPr>
          <a:xfrm>
            <a:off x="1970843" y="1411550"/>
            <a:ext cx="4156641" cy="2202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A54414E0-B5A8-4E09-A511-203AAF65AFF9}"/>
              </a:ext>
            </a:extLst>
          </p:cNvPr>
          <p:cNvSpPr/>
          <p:nvPr/>
        </p:nvSpPr>
        <p:spPr>
          <a:xfrm>
            <a:off x="464598" y="725027"/>
            <a:ext cx="6096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После учебы в школе и лесотехническом институте перепробовал несколько рабочих профессий. С 16 лет скитался по стране, был библиотекарем, кочегаром на рыболовном судне, нес срочную службу на Северном флоте, работал в Ленинграде на Кировском заводе (кочегаром, слесарем). В 1962–1969 учился в Литературном институте им. </a:t>
            </a:r>
            <a:r>
              <a:rPr lang="ru-RU" sz="2800" dirty="0" err="1"/>
              <a:t>М.Горького</a:t>
            </a:r>
            <a:r>
              <a:rPr lang="ru-RU" sz="2800" dirty="0"/>
              <a:t>. 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98FD2E48-D497-47D7-91B5-8C56AD5578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3056" y="273611"/>
            <a:ext cx="3036164" cy="4387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404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60315DA-C757-49F3-AC13-E851341E1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A97DEE3-B8E9-47CD-B622-8EF93EF6A1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A9F3A6E-30B8-41AA-B205-4B08ADC0A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947B34FC-F8CD-4C43-A887-D433E6B9759C}"/>
              </a:ext>
            </a:extLst>
          </p:cNvPr>
          <p:cNvSpPr/>
          <p:nvPr/>
        </p:nvSpPr>
        <p:spPr>
          <a:xfrm>
            <a:off x="464598" y="437864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464E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 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F7FDA2D3-74AF-4E2F-B59C-F0443026C97D}"/>
              </a:ext>
            </a:extLst>
          </p:cNvPr>
          <p:cNvSpPr/>
          <p:nvPr/>
        </p:nvSpPr>
        <p:spPr>
          <a:xfrm>
            <a:off x="659906" y="1523783"/>
            <a:ext cx="511057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Главной темой его творчества  была судьба России. Он тонко чувствовал ее людей, ее неброскую природу. Не случайно одно из стихотворений названо точно и ёмко :   « Тихая моя родина»</a:t>
            </a:r>
          </a:p>
        </p:txBody>
      </p:sp>
      <p:pic>
        <p:nvPicPr>
          <p:cNvPr id="7" name="Объект 3">
            <a:extLst>
              <a:ext uri="{FF2B5EF4-FFF2-40B4-BE49-F238E27FC236}">
                <a16:creationId xmlns="" xmlns:a16="http://schemas.microsoft.com/office/drawing/2014/main" id="{6BCD0F66-BB48-4143-8C6A-81FA19B51EE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57" t="2815" r="6230" b="3410"/>
          <a:stretch/>
        </p:blipFill>
        <p:spPr>
          <a:xfrm>
            <a:off x="6421517" y="250083"/>
            <a:ext cx="5617028" cy="4179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75662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60315DA-C757-49F3-AC13-E851341E1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A97DEE3-B8E9-47CD-B622-8EF93EF6A1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A9F3A6E-30B8-41AA-B205-4B08ADC0A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9899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947B34FC-F8CD-4C43-A887-D433E6B9759C}"/>
              </a:ext>
            </a:extLst>
          </p:cNvPr>
          <p:cNvSpPr/>
          <p:nvPr/>
        </p:nvSpPr>
        <p:spPr>
          <a:xfrm>
            <a:off x="464598" y="437864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464E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 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EC4277CF-B755-4734-9E41-0EE0CFFB466F}"/>
              </a:ext>
            </a:extLst>
          </p:cNvPr>
          <p:cNvSpPr/>
          <p:nvPr/>
        </p:nvSpPr>
        <p:spPr>
          <a:xfrm>
            <a:off x="553375" y="145871"/>
            <a:ext cx="6096000" cy="649408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Звезда полей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000" dirty="0"/>
              <a:t>Звезда полей, во мгле заледенелой</a:t>
            </a:r>
            <a:br>
              <a:rPr lang="ru-RU" sz="2000" dirty="0"/>
            </a:br>
            <a:r>
              <a:rPr lang="ru-RU" sz="2000" dirty="0"/>
              <a:t>Остановившись, смотрит в полынью.</a:t>
            </a:r>
            <a:br>
              <a:rPr lang="ru-RU" sz="2000" dirty="0"/>
            </a:br>
            <a:r>
              <a:rPr lang="ru-RU" sz="2000" dirty="0"/>
              <a:t>Уж на часах двенадцать прозвенело,</a:t>
            </a:r>
            <a:br>
              <a:rPr lang="ru-RU" sz="2000" dirty="0"/>
            </a:br>
            <a:r>
              <a:rPr lang="ru-RU" sz="2000" dirty="0"/>
              <a:t>И сон окутал родину мою...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Звезда полей! В минуты потрясений</a:t>
            </a:r>
            <a:br>
              <a:rPr lang="ru-RU" sz="2000" dirty="0"/>
            </a:br>
            <a:r>
              <a:rPr lang="ru-RU" sz="2000" dirty="0"/>
              <a:t>Я вспоминал, как тихо за холмом</a:t>
            </a:r>
            <a:br>
              <a:rPr lang="ru-RU" sz="2000" dirty="0"/>
            </a:br>
            <a:r>
              <a:rPr lang="ru-RU" sz="2000" dirty="0"/>
              <a:t>Она горит над золотом осенним,</a:t>
            </a:r>
            <a:br>
              <a:rPr lang="ru-RU" sz="2000" dirty="0"/>
            </a:br>
            <a:r>
              <a:rPr lang="ru-RU" sz="2000" dirty="0"/>
              <a:t>Она горит над зимним серебром...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Звезда полей горит, не угасая,</a:t>
            </a:r>
            <a:br>
              <a:rPr lang="ru-RU" sz="2000" dirty="0"/>
            </a:br>
            <a:r>
              <a:rPr lang="ru-RU" sz="2000" dirty="0"/>
              <a:t>Для всех тревожных жителей земли,</a:t>
            </a:r>
            <a:br>
              <a:rPr lang="ru-RU" sz="2000" dirty="0"/>
            </a:br>
            <a:r>
              <a:rPr lang="ru-RU" sz="2000" dirty="0"/>
              <a:t>Своим лучом приветливым касаясь</a:t>
            </a:r>
            <a:br>
              <a:rPr lang="ru-RU" sz="2000" dirty="0"/>
            </a:br>
            <a:r>
              <a:rPr lang="ru-RU" sz="2000" dirty="0"/>
              <a:t>Всех городов, поднявшихся вдали.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Но только здесь, во мгле заледенелой,</a:t>
            </a:r>
            <a:br>
              <a:rPr lang="ru-RU" sz="2000" dirty="0"/>
            </a:br>
            <a:r>
              <a:rPr lang="ru-RU" sz="2000" dirty="0"/>
              <a:t>Она восходит ярче и полней,</a:t>
            </a:r>
            <a:br>
              <a:rPr lang="ru-RU" sz="2000" dirty="0"/>
            </a:br>
            <a:r>
              <a:rPr lang="ru-RU" sz="2000" dirty="0"/>
              <a:t>И счастлив я, пока на свете белом</a:t>
            </a:r>
            <a:br>
              <a:rPr lang="ru-RU" sz="2000" dirty="0"/>
            </a:br>
            <a:r>
              <a:rPr lang="ru-RU" sz="2000" dirty="0"/>
              <a:t>Горит, горит звезда моих полей...</a:t>
            </a:r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8457026-501E-4ECC-834D-99CC476722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2944" y="79899"/>
            <a:ext cx="5542612" cy="3941787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00412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60315DA-C757-49F3-AC13-E851341E1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A97DEE3-B8E9-47CD-B622-8EF93EF6A1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A9F3A6E-30B8-41AA-B205-4B08ADC0A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947B34FC-F8CD-4C43-A887-D433E6B9759C}"/>
              </a:ext>
            </a:extLst>
          </p:cNvPr>
          <p:cNvSpPr/>
          <p:nvPr/>
        </p:nvSpPr>
        <p:spPr>
          <a:xfrm>
            <a:off x="464598" y="437864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464E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 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997D004-7AEC-45D0-9060-0FD58CE942FE}"/>
              </a:ext>
            </a:extLst>
          </p:cNvPr>
          <p:cNvSpPr/>
          <p:nvPr/>
        </p:nvSpPr>
        <p:spPr>
          <a:xfrm>
            <a:off x="245615" y="1275408"/>
            <a:ext cx="11700769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3200" i="1" dirty="0" smtClean="0">
                <a:solidFill>
                  <a:srgbClr val="7030A0"/>
                </a:solidFill>
              </a:rPr>
              <a:t>Антитезы</a:t>
            </a:r>
            <a:r>
              <a:rPr lang="ru-RU" sz="2400" i="1" dirty="0" smtClean="0">
                <a:solidFill>
                  <a:srgbClr val="7030A0"/>
                </a:solidFill>
              </a:rPr>
              <a:t>(</a:t>
            </a:r>
            <a:r>
              <a:rPr lang="ru-RU" sz="2400" i="1" dirty="0"/>
              <a:t> – это стилистический прием, который заключается в противопоставлении прямо </a:t>
            </a:r>
            <a:r>
              <a:rPr lang="ru-RU" sz="2400" b="1" i="1" dirty="0"/>
              <a:t>противоположных</a:t>
            </a:r>
            <a:r>
              <a:rPr lang="ru-RU" sz="2400" i="1" dirty="0"/>
              <a:t> образов, свойств или действий. Служит для усиления выразительности речи и более точной передачи мысли и чувств.</a:t>
            </a:r>
            <a:r>
              <a:rPr lang="ru-RU" sz="2400" i="1" dirty="0" smtClean="0">
                <a:solidFill>
                  <a:srgbClr val="7030A0"/>
                </a:solidFill>
              </a:rPr>
              <a:t>): </a:t>
            </a:r>
            <a:r>
              <a:rPr lang="ru-RU" sz="3200" i="1" dirty="0"/>
              <a:t>с одной стороны – звезда, свет, тепло; с другой – лед, холод, темень.</a:t>
            </a:r>
            <a:endParaRPr lang="ru-RU" sz="32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3200" i="1" dirty="0" err="1">
                <a:solidFill>
                  <a:srgbClr val="7030A0"/>
                </a:solidFill>
              </a:rPr>
              <a:t>Эпитеты:</a:t>
            </a:r>
            <a:r>
              <a:rPr kumimoji="0" lang="ru-RU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Во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мгле заледенелой, лучом приветливым, для всех тревожных жителей земли, зимним серебром, золотом осенним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.</a:t>
            </a:r>
            <a:endParaRPr lang="ru-RU" sz="32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3200" i="1" dirty="0" err="1">
                <a:solidFill>
                  <a:srgbClr val="7030A0"/>
                </a:solidFill>
              </a:rPr>
              <a:t>Метафоры:</a:t>
            </a:r>
            <a:r>
              <a:rPr kumimoji="0" lang="ru-RU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Горит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над золотом осенним, горит над зимним серебром, сон окутал родину </a:t>
            </a:r>
            <a:r>
              <a:rPr kumimoji="0" lang="ru-RU" sz="3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мою</a:t>
            </a:r>
            <a:r>
              <a:rPr kumimoji="0" lang="ru-RU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.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7030A0"/>
                </a:solidFill>
              </a:rPr>
              <a:t>Олицетворения:</a:t>
            </a:r>
            <a:r>
              <a:rPr lang="ru-RU" sz="3200" b="1" dirty="0">
                <a:solidFill>
                  <a:srgbClr val="000066"/>
                </a:solidFill>
              </a:rPr>
              <a:t> 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Звезда.., остановившись, смотрит в полынью;  своим лучом приветливым касаясь.</a:t>
            </a:r>
          </a:p>
          <a:p>
            <a:pPr>
              <a:buFont typeface="Arial" panose="020B0604020202020204" pitchFamily="34" charset="0"/>
              <a:buChar char="•"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28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19C245FF-D8EC-4E95-8F5F-AAF1B38DB813}"/>
              </a:ext>
            </a:extLst>
          </p:cNvPr>
          <p:cNvSpPr/>
          <p:nvPr/>
        </p:nvSpPr>
        <p:spPr>
          <a:xfrm>
            <a:off x="2976184" y="567522"/>
            <a:ext cx="57613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7030A0"/>
                </a:solidFill>
              </a:rPr>
              <a:t>художественные приёмы</a:t>
            </a:r>
            <a:r>
              <a:rPr lang="ru-RU" dirty="0">
                <a:solidFill>
                  <a:srgbClr val="7030A0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334318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60315DA-C757-49F3-AC13-E851341E1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DA97DEE3-B8E9-47CD-B622-8EF93EF6A1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A9F3A6E-30B8-41AA-B205-4B08ADC0A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947B34FC-F8CD-4C43-A887-D433E6B9759C}"/>
              </a:ext>
            </a:extLst>
          </p:cNvPr>
          <p:cNvSpPr/>
          <p:nvPr/>
        </p:nvSpPr>
        <p:spPr>
          <a:xfrm>
            <a:off x="464598" y="437864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464E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 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86288D2-2DB0-4F81-A475-065C79AEE293}"/>
              </a:ext>
            </a:extLst>
          </p:cNvPr>
          <p:cNvSpPr/>
          <p:nvPr/>
        </p:nvSpPr>
        <p:spPr>
          <a:xfrm>
            <a:off x="1269506" y="1768694"/>
            <a:ext cx="867348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Заледенелый</a:t>
            </a:r>
            <a:r>
              <a:rPr lang="ru-RU" sz="3200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— заледеневший, покрыв­шийся льдом.</a:t>
            </a:r>
          </a:p>
          <a:p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Полынья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— незамерзшее или уже растаявшее место на ледяной поверхности реки, озера, моря.</a:t>
            </a:r>
          </a:p>
          <a:p>
            <a:r>
              <a:rPr lang="ru-RU" sz="32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Потрясение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— 1) глубокое, тяжело переживаемое волнение.</a:t>
            </a:r>
          </a:p>
          <a:p>
            <a:r>
              <a:rPr lang="ru-RU" sz="32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Угасать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— то же, что и гаснуть.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D6A6376C-C0DC-4F6F-8815-6D426C2E295B}"/>
              </a:ext>
            </a:extLst>
          </p:cNvPr>
          <p:cNvSpPr/>
          <p:nvPr/>
        </p:nvSpPr>
        <p:spPr>
          <a:xfrm>
            <a:off x="3745344" y="951637"/>
            <a:ext cx="39962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Словарная работа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8235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311</Words>
  <Application>Microsoft Office PowerPoint</Application>
  <PresentationFormat>Произвольный</PresentationFormat>
  <Paragraphs>47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Алимхан</dc:creator>
  <cp:lastModifiedBy>Пользователь</cp:lastModifiedBy>
  <cp:revision>10</cp:revision>
  <dcterms:created xsi:type="dcterms:W3CDTF">2018-04-23T19:52:02Z</dcterms:created>
  <dcterms:modified xsi:type="dcterms:W3CDTF">2022-04-06T18:14:36Z</dcterms:modified>
</cp:coreProperties>
</file>